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598" r:id="rId4"/>
    <p:sldId id="599" r:id="rId5"/>
    <p:sldId id="552" r:id="rId6"/>
    <p:sldId id="553" r:id="rId7"/>
    <p:sldId id="554" r:id="rId8"/>
    <p:sldId id="603" r:id="rId9"/>
    <p:sldId id="604" r:id="rId10"/>
    <p:sldId id="605" r:id="rId11"/>
    <p:sldId id="606" r:id="rId12"/>
    <p:sldId id="607" r:id="rId13"/>
    <p:sldId id="608" r:id="rId14"/>
    <p:sldId id="609" r:id="rId15"/>
    <p:sldId id="610" r:id="rId16"/>
  </p:sldIdLst>
  <p:sldSz cx="9144000" cy="6858000" type="screen4x3"/>
  <p:notesSz cx="7315200" cy="9601200"/>
  <p:defaultTextStyle>
    <a:defPPr>
      <a:defRPr lang="en-GB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742950" lvl="1" indent="-28575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1143000" lvl="2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600200" lvl="3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2057400" lvl="4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lvl="5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lvl="6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lvl="7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lvl="8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442"/>
  </p:normalViewPr>
  <p:slideViewPr>
    <p:cSldViewPr showGuides="1">
      <p:cViewPr varScale="1">
        <p:scale>
          <a:sx n="77" d="100"/>
          <a:sy n="77" d="100"/>
        </p:scale>
        <p:origin x="228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/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5" name="AutoShape 2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/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6" name="Text Box 3"/>
          <p:cNvSpPr txBox="1"/>
          <p:nvPr/>
        </p:nvSpPr>
        <p:spPr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/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7" name="Text Box 4"/>
          <p:cNvSpPr txBox="1"/>
          <p:nvPr/>
        </p:nvSpPr>
        <p:spPr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/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  <a:noFill/>
          <a:ln w="93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8350" cy="43164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3080" name="Text Box 7"/>
          <p:cNvSpPr txBox="1"/>
          <p:nvPr/>
        </p:nvSpPr>
        <p:spPr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/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7063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/>
          <a:lstStyle>
            <a:lvl1pPr algn="r" eaLnBrk="1" hangingPunct="1">
              <a:buSzPct val="100000"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 sz="13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/>
            </a:pPr>
            <a:fld id="{0D81704A-5020-4382-B258-83DB8E2FDB55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‹#›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Text Box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</p:spPr>
      </p:sp>
      <p:sp>
        <p:nvSpPr>
          <p:cNvPr id="3379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5139" tIns="49472" rIns="95139" bIns="49472" numCol="1" anchor="ctr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12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1987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marL="0" lvl="1" indent="0"/>
            <a:r>
              <a:rPr lang="en-US" altLang="en-US" sz="2000" dirty="0">
                <a:latin typeface="Helvetica" charset="0"/>
              </a:rPr>
              <a:t>9 is optimal for the example</a:t>
            </a:r>
          </a:p>
          <a:p>
            <a:pPr lvl="0"/>
            <a:endParaRPr lang="en-US" altLang="en-US" dirty="0"/>
          </a:p>
          <a:p>
            <a:pPr lvl="0"/>
            <a:r>
              <a:rPr lang="en-US" altLang="en-US" dirty="0"/>
              <a:t>Pros: Optimal solution and can be used as an off-line analysis method</a:t>
            </a:r>
          </a:p>
          <a:p>
            <a:pPr lvl="0"/>
            <a:r>
              <a:rPr lang="en-US" altLang="en-US" dirty="0"/>
              <a:t>Cons: No on-line implementation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13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4403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4035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Pros: Low-overhead implementation</a:t>
            </a:r>
          </a:p>
          <a:p>
            <a:pPr lvl="0"/>
            <a:r>
              <a:rPr lang="en-US" altLang="en-US" dirty="0"/>
              <a:t>Cons: May replace the heavily used pages</a:t>
            </a:r>
            <a:endParaRPr lang="en-US" altLang="en-US" sz="2000" dirty="0">
              <a:latin typeface="Helvetica" charset="0"/>
            </a:endParaRPr>
          </a:p>
          <a:p>
            <a:pPr lvl="0">
              <a:buFont typeface="Wingdings" panose="05000000000000000000" pitchFamily="2" charset="2"/>
              <a:buChar char="•"/>
            </a:pPr>
            <a:endParaRPr lang="en-US" altLang="en-US" sz="2000" dirty="0">
              <a:latin typeface="Helvetica" charset="0"/>
            </a:endParaRPr>
          </a:p>
          <a:p>
            <a:pPr lvl="0">
              <a:buFont typeface="Wingdings" panose="05000000000000000000" pitchFamily="2" charset="2"/>
              <a:buChar char="•"/>
            </a:pPr>
            <a:r>
              <a:rPr lang="en-US" altLang="en-US" sz="2000" dirty="0"/>
              <a:t>To see why, look at the pages in memory at each time unit. At time 6, the set of pages in the 3- frame memory is not a subset of the set in the 4-frame memory. This means the 4-frame memory will producing a page fault that does not occur in the 3-frame memory. You can see this again at time 7 and time 10.</a:t>
            </a:r>
          </a:p>
          <a:p>
            <a:pPr lvl="0">
              <a:buFont typeface="Wingdings" panose="05000000000000000000" pitchFamily="2" charset="2"/>
              <a:buChar char="•"/>
            </a:pPr>
            <a:endParaRPr lang="en-US" altLang="en-US" sz="2000" dirty="0">
              <a:latin typeface="Helvetica" charset="0"/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Helvetica" charset="0"/>
              </a:rPr>
              <a:t>How to track ages of pages? 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en-US" altLang="en-US" sz="2000" dirty="0">
                <a:latin typeface="Helvetica" charset="0"/>
              </a:rPr>
              <a:t>Just use a FIFO queue</a:t>
            </a:r>
            <a:r>
              <a:rPr lang="en-US" altLang="en-US" sz="2000" dirty="0"/>
              <a:t>To </a:t>
            </a:r>
            <a:endParaRPr lang="en-US" altLang="en-US" sz="2000" dirty="0">
              <a:latin typeface="Helvetica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6082" name="Notes Placeholder 2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b="1" dirty="0"/>
              <a:t>16 Page faults</a:t>
            </a:r>
          </a:p>
          <a:p>
            <a:pPr lvl="0"/>
            <a:r>
              <a:rPr lang="en-US" altLang="en-US" b="1" dirty="0"/>
              <a:t>An anomaly in space-time characteristics of certain programs running in a paging machine</a:t>
            </a:r>
            <a:r>
              <a:rPr lang="en-US" altLang="en-US" dirty="0"/>
              <a:t>, Communications of ACM, 1969, Belady et. al.</a:t>
            </a:r>
            <a:endParaRPr lang="en-US" altLang="en-US" b="1" dirty="0"/>
          </a:p>
          <a:p>
            <a:pPr lvl="0"/>
            <a:endParaRPr lang="en-US" altLang="en-US" dirty="0"/>
          </a:p>
        </p:txBody>
      </p:sp>
      <p:sp>
        <p:nvSpPr>
          <p:cNvPr id="4608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14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4578" name="Notes Placeholder 2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  <p:sp>
        <p:nvSpPr>
          <p:cNvPr id="24579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4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6626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6627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5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867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8675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6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0723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7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2771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8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4819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9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6866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6867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 defTabSz="965200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10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38915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  <p:sp>
        <p:nvSpPr>
          <p:cNvPr id="1028" name="Text Box 3"/>
          <p:cNvSpPr txBox="1"/>
          <p:nvPr/>
        </p:nvSpPr>
        <p:spPr>
          <a:xfrm>
            <a:off x="6172200" y="6248400"/>
            <a:ext cx="2797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lvl="0" eaLnBrk="0" hangingPunct="0"/>
            <a:endParaRPr lang="en-US" alt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1029" name="Picture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10400" y="6011863"/>
            <a:ext cx="1905000" cy="5492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/>
          <p:cNvSpPr/>
          <p:nvPr/>
        </p:nvSpPr>
        <p:spPr>
          <a:xfrm>
            <a:off x="533400" y="2819400"/>
            <a:ext cx="8153400" cy="1588"/>
          </a:xfrm>
          <a:prstGeom prst="line">
            <a:avLst/>
          </a:prstGeom>
          <a:ln w="381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5638800"/>
            <a:ext cx="3200400" cy="922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Rectangle 3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3" name="Rectangle 4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pitchFamily="34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228600" y="1231900"/>
            <a:ext cx="86868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+mn-cs"/>
              </a:rPr>
              <a:t>Virtual Memory (2)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144588" y="3048000"/>
            <a:ext cx="7181850" cy="21510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Dr. Clinton Jeffery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CSE325 Principles of 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Operating Systems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10/31/2022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/>
          </p:cNvSpPr>
          <p:nvPr>
            <p:ph type="title"/>
          </p:nvPr>
        </p:nvSpPr>
        <p:spPr>
          <a:xfrm>
            <a:off x="304800" y="163513"/>
            <a:ext cx="86106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0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Page Replacement Algorithms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838200"/>
            <a:ext cx="8610600" cy="57150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40005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Want lowest page-fault rate on both first access and re-access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Evaluate algorithm by running it on a particular string of memory references (reference string) and computing the number of page faults on that string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String is just page numbers, not full addresses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Repeated access to the same page does not cause a page fault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Results depend on number of frames available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3144520" algn="ctr"/>
              </a:tabLst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In the examples if not specified, the </a:t>
            </a:r>
            <a:r>
              <a:rPr kumimoji="0" lang="en-US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reference string </a:t>
            </a: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of referenced page numbers is 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tabLst>
                <a:tab pos="3144520" algn="ctr"/>
              </a:tabLst>
              <a:defRPr/>
            </a:pPr>
            <a:r>
              <a:rPr kumimoji="0" lang="en-US" alt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olas" panose="020B0609020204030204" pitchFamily="49" charset="0"/>
                <a:ea typeface="MS PGothic" panose="020B0600070205080204" pitchFamily="34" charset="-128"/>
                <a:cs typeface="+mn-cs"/>
              </a:rPr>
              <a:t>7,0,1,2,0,3,0,4,2,3,0,3,0,3,2,1,2,0,1,7,0,1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>
          <a:xfrm>
            <a:off x="381000" y="6350"/>
            <a:ext cx="8531225" cy="1060450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zh-CN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Random Replacement</a:t>
            </a:r>
            <a:endParaRPr kumimoji="0" lang="en-US" altLang="en-US" sz="4400" b="1" i="0" u="none" strike="noStrike" kern="0" cap="none" spc="0" normalizeH="0" baseline="0" noProof="1">
              <a:solidFill>
                <a:srgbClr val="00008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MS PGothic" panose="020B0600070205080204" pitchFamily="34" charset="-128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607425" cy="4264025"/>
          </a:xfrm>
        </p:spPr>
        <p:txBody>
          <a:bodyPr wrap="square" lIns="90000" tIns="46800" rIns="90000" bIns="46800" anchor="t"/>
          <a:lstStyle/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Replaced page is chosen from </a:t>
            </a:r>
            <a:r>
              <a:rPr kumimoji="0" lang="en-US" altLang="en-US" sz="3200" b="0" i="1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m</a:t>
            </a: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loaded frames with probability 1/</a:t>
            </a:r>
            <a:r>
              <a:rPr kumimoji="0" lang="en-US" altLang="en-US" sz="3200" b="0" i="1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m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Easy to implement but does not perform 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>
          <a:xfrm>
            <a:off x="749300" y="138113"/>
            <a:ext cx="79375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Optimal Algorithm</a:t>
            </a:r>
          </a:p>
        </p:txBody>
      </p:sp>
      <p:sp>
        <p:nvSpPr>
          <p:cNvPr id="64514" name="Rectangle 3"/>
          <p:cNvSpPr>
            <a:spLocks noGrp="1"/>
          </p:cNvSpPr>
          <p:nvPr>
            <p:ph idx="1"/>
          </p:nvPr>
        </p:nvSpPr>
        <p:spPr>
          <a:xfrm>
            <a:off x="474663" y="836613"/>
            <a:ext cx="8229600" cy="3317875"/>
          </a:xfrm>
        </p:spPr>
        <p:txBody>
          <a:bodyPr wrap="square" lIns="90000" tIns="46800" rIns="90000" bIns="46800" anchor="t"/>
          <a:lstStyle/>
          <a:p>
            <a:pPr marL="457200" marR="0" indent="-457200" algn="l" defTabSz="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tabLst>
                <a:tab pos="1889125" algn="l"/>
              </a:tabLst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Replace page that will not be used for longest period of time</a:t>
            </a:r>
          </a:p>
        </p:txBody>
      </p:sp>
      <p:pic>
        <p:nvPicPr>
          <p:cNvPr id="9220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7500" y="1752600"/>
            <a:ext cx="6259513" cy="21050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4663" y="3932238"/>
            <a:ext cx="79248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914400" indent="-457200"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889125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1889125" algn="l"/>
              </a:tabLst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How do you know this?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1889125" algn="l"/>
              </a:tabLst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Can</a:t>
            </a:r>
            <a:r>
              <a:rPr kumimoji="0" lang="ja-JP" alt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’</a:t>
            </a:r>
            <a:r>
              <a:rPr kumimoji="0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t read the future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>
                <a:tab pos="1889125" algn="l"/>
              </a:tabLst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Used for measuring how well your algorithm performs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 build="p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/>
          </p:cNvSpPr>
          <p:nvPr>
            <p:ph type="title"/>
          </p:nvPr>
        </p:nvSpPr>
        <p:spPr>
          <a:xfrm>
            <a:off x="196850" y="420688"/>
            <a:ext cx="86868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First-In-First-Out (FIFO) Algorithm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idx="1"/>
          </p:nvPr>
        </p:nvSpPr>
        <p:spPr>
          <a:xfrm>
            <a:off x="196850" y="1296988"/>
            <a:ext cx="7962900" cy="1827213"/>
          </a:xfrm>
        </p:spPr>
        <p:txBody>
          <a:bodyPr vert="horz" wrap="square" lIns="90000" tIns="46800" rIns="90000" bIns="46800" numCol="1" anchor="t" anchorCtr="0" compatLnSpc="1"/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Reference string: </a:t>
            </a:r>
            <a:r>
              <a:rPr kumimoji="0" lang="en-US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onsolas" panose="020B0609020204030204" pitchFamily="49" charset="0"/>
                <a:ea typeface="MS PGothic" panose="020B0600070205080204" pitchFamily="34" charset="-128"/>
                <a:cs typeface="+mn-cs"/>
              </a:rPr>
              <a:t>7,0,1,2,0,3,0,4,2,3,0,3,0,3,2,1,2,0,1,7,0,1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3 frames (3 pages can be in memory at a time per process)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br>
              <a:rPr kumimoji="0" lang="en-US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</a:b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endParaRPr kumimoji="0" lang="en-US" alt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1268" name="Text Box 16"/>
          <p:cNvSpPr txBox="1"/>
          <p:nvPr/>
        </p:nvSpPr>
        <p:spPr>
          <a:xfrm>
            <a:off x="568325" y="5365750"/>
            <a:ext cx="2022475" cy="461963"/>
          </a:xfrm>
          <a:prstGeom prst="rect">
            <a:avLst/>
          </a:prstGeom>
          <a:noFill/>
          <a:ln w="9525">
            <a:noFill/>
          </a:ln>
        </p:spPr>
        <p:txBody>
          <a:bodyPr wrap="none" lIns="91435" tIns="45718" rIns="91435" bIns="45718" anchor="ctr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en-US" noProof="1">
                <a:solidFill>
                  <a:schemeClr val="tx1"/>
                </a:solidFill>
                <a:latin typeface="Georgia" panose="02040502050405020303" pitchFamily="18" charset="0"/>
                <a:ea typeface="MS PGothic" panose="020B0600070205080204" pitchFamily="34" charset="-128"/>
                <a:cs typeface="+mn-ea"/>
              </a:rPr>
              <a:t>1</a:t>
            </a:r>
            <a:r>
              <a:rPr lang="en-US" altLang="en-US" noProof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MS PGothic" panose="020B0600070205080204" pitchFamily="34" charset="-128"/>
                <a:cs typeface="+mn-ea"/>
              </a:rPr>
              <a:t>5 page faults</a:t>
            </a:r>
            <a:endParaRPr lang="en-US" altLang="en-US" noProof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MS PGothic" panose="020B0600070205080204" pitchFamily="34" charset="-128"/>
            </a:endParaRPr>
          </a:p>
        </p:txBody>
      </p:sp>
      <p:pic>
        <p:nvPicPr>
          <p:cNvPr id="11269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3124200"/>
            <a:ext cx="6623050" cy="21097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Rectangle 1"/>
          <p:cNvSpPr/>
          <p:nvPr/>
        </p:nvSpPr>
        <p:spPr>
          <a:xfrm>
            <a:off x="533400" y="5783263"/>
            <a:ext cx="6400800" cy="7080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 indent="0" eaLnBrk="0" fontAlgn="base" hangingPunct="0">
              <a:buFont typeface="Wingdings" panose="05000000000000000000" pitchFamily="2" charset="2"/>
              <a:buChar char="q"/>
            </a:pPr>
            <a:r>
              <a:rPr lang="en-US" altLang="en-US" sz="2000" strike="noStrike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MS PGothic" panose="020B0600070205080204" pitchFamily="34" charset="-128"/>
                <a:cs typeface="+mn-ea"/>
              </a:rPr>
              <a:t>What if we have 4 frames?</a:t>
            </a:r>
            <a:endParaRPr lang="en-US" altLang="en-US" sz="2000" strike="noStrike" noProof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MS PGothic" panose="020B0600070205080204" pitchFamily="34" charset="-128"/>
            </a:endParaRPr>
          </a:p>
          <a:p>
            <a:pPr lvl="0" indent="0" eaLnBrk="0" fontAlgn="base" hangingPunct="0">
              <a:buFont typeface="Wingdings" panose="05000000000000000000" pitchFamily="2" charset="2"/>
              <a:buChar char="q"/>
            </a:pPr>
            <a:r>
              <a:rPr lang="en-US" altLang="en-US" sz="2000" strike="noStrike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MS PGothic" panose="020B0600070205080204" pitchFamily="34" charset="-128"/>
                <a:cs typeface="+mn-ea"/>
              </a:rPr>
              <a:t>Consider reference string: 1 2 3 4 1 2 5 1 2 3 4 5</a:t>
            </a:r>
            <a:endParaRPr lang="en-US" altLang="en-US" sz="2000" strike="noStrike" noProof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455025" cy="1905000"/>
          </a:xfrm>
        </p:spPr>
        <p:txBody>
          <a:bodyPr vert="horz" wrap="square" lIns="90000" tIns="46800" rIns="90000" bIns="46800" numCol="1" anchor="t" anchorCtr="0" compatLnSpc="1"/>
          <a:lstStyle/>
          <a:p>
            <a:pPr marL="57150" marR="0" lvl="2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r>
              <a:rPr kumimoji="0" lang="en-US" altLang="en-US" sz="3600" b="1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+mn-cs"/>
              </a:rPr>
              <a:t>Belady</a:t>
            </a:r>
            <a:r>
              <a:rPr kumimoji="0" lang="ja-JP" alt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+mn-cs"/>
              </a:rPr>
              <a:t>’</a:t>
            </a:r>
            <a:r>
              <a:rPr kumimoji="0" lang="en-US" altLang="ja-JP" sz="36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+mn-cs"/>
              </a:rPr>
              <a:t>s Anomaly</a:t>
            </a:r>
          </a:p>
          <a:p>
            <a:pPr marL="40005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MS PGothic" panose="020B0600070205080204" pitchFamily="34" charset="-128"/>
                <a:cs typeface="+mn-cs"/>
              </a:rPr>
              <a:t>Adding more frames can cause more page faults!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MS PGothic" panose="020B0600070205080204" pitchFamily="34" charset="-128"/>
              <a:cs typeface="+mn-cs"/>
            </a:endParaRPr>
          </a:p>
        </p:txBody>
      </p:sp>
      <p:pic>
        <p:nvPicPr>
          <p:cNvPr id="4" name="Picture 1" descr="9_13.pd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2133600"/>
            <a:ext cx="5105400" cy="36544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228600" y="6350"/>
            <a:ext cx="8683625" cy="143351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Performance of </a:t>
            </a:r>
            <a:b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</a:b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Demand Paging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524000"/>
            <a:ext cx="4572000" cy="14160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575" y="3287713"/>
            <a:ext cx="4391025" cy="23002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457200" y="14288"/>
            <a:ext cx="8150225" cy="976312"/>
          </a:xfrm>
        </p:spPr>
        <p:txBody>
          <a:bodyPr wrap="square" lIns="90000" tIns="46800" rIns="90000" bIns="46800" anchor="ctr"/>
          <a:lstStyle/>
          <a:p>
            <a:r>
              <a:rPr lang="en-US" altLang="en-US" dirty="0"/>
              <a:t>Demand Paging Example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6425" cy="4264025"/>
          </a:xfrm>
        </p:spPr>
        <p:txBody>
          <a:bodyPr wrap="square" lIns="90000" tIns="46800" rIns="90000" bIns="46800" anchor="t"/>
          <a:lstStyle/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Memory access time = 200ns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Average page fault service time = 8ms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pitchFamily="49" charset="0"/>
                <a:ea typeface="MS PGothic" panose="020B0600070205080204" pitchFamily="34" charset="-128"/>
                <a:cs typeface="+mn-cs"/>
              </a:rPr>
              <a:t>EAT = (1-p)*200 + p*8,000,000 = 200 + p*7,999,800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If one access out of 1000 causes a page fault, then </a:t>
            </a:r>
            <a:r>
              <a:rPr kumimoji="0" lang="en-US" altLang="en-US" sz="3200" b="0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nsolas" panose="020B0609020204030204" pitchFamily="49" charset="0"/>
                <a:ea typeface="MS PGothic" panose="020B0600070205080204" pitchFamily="34" charset="-128"/>
                <a:cs typeface="+mn-cs"/>
              </a:rPr>
              <a:t>EAT = 8.2us</a:t>
            </a:r>
          </a:p>
          <a:p>
            <a:pPr marL="85725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A slowdown by a factor of 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40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/>
          </p:cNvSpPr>
          <p:nvPr>
            <p:ph type="title"/>
          </p:nvPr>
        </p:nvSpPr>
        <p:spPr>
          <a:xfrm>
            <a:off x="392113" y="109538"/>
            <a:ext cx="8229600" cy="8810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Copy-on-Write</a:t>
            </a:r>
          </a:p>
        </p:txBody>
      </p:sp>
      <p:sp>
        <p:nvSpPr>
          <p:cNvPr id="39938" name="Rectangle 3"/>
          <p:cNvSpPr>
            <a:spLocks noGrp="1"/>
          </p:cNvSpPr>
          <p:nvPr>
            <p:ph idx="1"/>
          </p:nvPr>
        </p:nvSpPr>
        <p:spPr>
          <a:xfrm>
            <a:off x="152400" y="990600"/>
            <a:ext cx="8710613" cy="5562518"/>
          </a:xfrm>
        </p:spPr>
        <p:txBody>
          <a:bodyPr wrap="square" lIns="90000" tIns="46800" rIns="90000" bIns="46800" anchor="t"/>
          <a:lstStyle/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800" b="1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Copy-on-Write 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(COW) allows both parent and child processes to initially </a:t>
            </a:r>
            <a:r>
              <a:rPr kumimoji="0" lang="en-US" altLang="en-US" sz="2800" b="1" i="1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share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the same pages in memory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If either process modifies a shared page, only then is the page copied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COW allows more efficient process creation as only modified pages are copied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800" b="1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Consolas" panose="020B0609020204030204" pitchFamily="49" charset="0"/>
                <a:ea typeface="MS PGothic" panose="020B0600070205080204" pitchFamily="34" charset="-128"/>
                <a:cs typeface="Consolas" panose="020B0609020204030204" pitchFamily="49" charset="0"/>
              </a:rPr>
              <a:t>vfork()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variation on </a:t>
            </a:r>
            <a:r>
              <a:rPr kumimoji="0" lang="en-US" altLang="en-US" sz="2800" b="1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Consolas" panose="020B0609020204030204" pitchFamily="49" charset="0"/>
                <a:ea typeface="MS PGothic" panose="020B0600070205080204" pitchFamily="34" charset="-128"/>
                <a:cs typeface="Consolas" panose="020B0609020204030204" pitchFamily="49" charset="0"/>
              </a:rPr>
              <a:t>fork()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MS PGothic" panose="020B0600070205080204" pitchFamily="34" charset="-128"/>
                <a:cs typeface="Courier New" panose="02070309020205020404" pitchFamily="49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system call has parent suspend and child using copy-on-write address space of parent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Superb when child calls </a:t>
            </a:r>
            <a:r>
              <a:rPr kumimoji="0" lang="en-US" altLang="en-US" sz="2400" b="1" i="0" u="none" strike="noStrike" kern="0" cap="none" spc="0" normalizeH="0" baseline="0" noProof="1">
                <a:solidFill>
                  <a:srgbClr val="C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Consolas" panose="020B0609020204030204" pitchFamily="49" charset="0"/>
                <a:ea typeface="MS PGothic" panose="020B0600070205080204" pitchFamily="34" charset="-128"/>
                <a:cs typeface="Consolas" panose="020B0609020204030204" pitchFamily="49" charset="0"/>
              </a:rPr>
              <a:t>exec()</a:t>
            </a:r>
          </a:p>
          <a:p>
            <a:pPr marL="800100" marR="0" lvl="1" indent="-3429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Very efficient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>
          <a:xfrm>
            <a:off x="609600" y="381000"/>
            <a:ext cx="7943850" cy="7286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Before Process 1 Modifies Page C</a:t>
            </a:r>
          </a:p>
        </p:txBody>
      </p:sp>
      <p:pic>
        <p:nvPicPr>
          <p:cNvPr id="27650" name="Picture 4" descr="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0" y="1905000"/>
            <a:ext cx="7339013" cy="29527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>
          <a:xfrm>
            <a:off x="533400" y="533400"/>
            <a:ext cx="78105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After Process 1 Modifies Page C</a:t>
            </a:r>
          </a:p>
        </p:txBody>
      </p:sp>
      <p:pic>
        <p:nvPicPr>
          <p:cNvPr id="29698" name="Picture 4" descr="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2286000"/>
            <a:ext cx="6403975" cy="29591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>
          <a:xfrm>
            <a:off x="566738" y="152400"/>
            <a:ext cx="7870825" cy="1041400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36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What Happens if There is no Free Frame?</a:t>
            </a:r>
          </a:p>
        </p:txBody>
      </p:sp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196850" y="1557338"/>
            <a:ext cx="8610600" cy="3868738"/>
          </a:xfrm>
        </p:spPr>
        <p:txBody>
          <a:bodyPr vert="horz" wrap="square" lIns="90000" tIns="46800" rIns="90000" bIns="46800" numCol="1" anchor="t" anchorCtr="0" compatLnSpc="1"/>
          <a:lstStyle/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Used up by process pages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Also in demand from the kernel, I/O buffers, </a:t>
            </a:r>
            <a:r>
              <a:rPr kumimoji="0" lang="en-US" alt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etc</a:t>
            </a:r>
            <a:endParaRPr kumimoji="0" lang="en-US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How much to allocate to each?</a:t>
            </a:r>
          </a:p>
          <a:p>
            <a:pPr marL="457200" marR="0" lvl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Page replacement – find some page in memory, but not really in use, page it out</a:t>
            </a:r>
          </a:p>
          <a:p>
            <a:pPr marL="914400" marR="0" lvl="1" indent="-45720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  <a:defRPr/>
            </a:pPr>
            <a:r>
              <a:rPr kumimoji="0" lang="en-US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MS PGothic" panose="020B0600070205080204" pitchFamily="34" charset="-128"/>
                <a:cs typeface="+mn-cs"/>
              </a:rPr>
              <a:t>Performance – want an algorithm which will result in minimum number of page faults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None/>
              <a:defRPr/>
            </a:pPr>
            <a:endParaRPr kumimoji="0" lang="en-US" altLang="en-US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/>
          </p:cNvSpPr>
          <p:nvPr>
            <p:ph type="title"/>
          </p:nvPr>
        </p:nvSpPr>
        <p:spPr>
          <a:xfrm>
            <a:off x="381000" y="188913"/>
            <a:ext cx="83058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Page Replacement</a:t>
            </a:r>
          </a:p>
        </p:txBody>
      </p:sp>
      <p:sp>
        <p:nvSpPr>
          <p:cNvPr id="48130" name="Rectangle 3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4530725"/>
          </a:xfrm>
        </p:spPr>
        <p:txBody>
          <a:bodyPr wrap="square" lIns="90000" tIns="46800" rIns="90000" bIns="46800" anchor="t"/>
          <a:lstStyle/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Prevent </a:t>
            </a:r>
            <a:r>
              <a:rPr kumimoji="0" lang="en-US" altLang="en-US" sz="3200" b="1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over-allocation</a:t>
            </a: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of memory by modifying page-fault service routine to include page replacement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Use </a:t>
            </a:r>
            <a:r>
              <a:rPr kumimoji="0" lang="en-US" altLang="en-US" sz="3200" b="1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modify </a:t>
            </a: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(</a:t>
            </a:r>
            <a:r>
              <a:rPr kumimoji="0" lang="en-US" altLang="en-US" sz="3200" b="1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dirty</a:t>
            </a: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)</a:t>
            </a:r>
            <a:r>
              <a:rPr kumimoji="0" lang="en-US" altLang="en-US" sz="3200" b="1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bit </a:t>
            </a: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to reduce overhead of page transfers – only modified pages are written to disk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32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Page replacement completes separation between logical memory and physical memory – large virtual memory can be provided on a smaller physical memory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/>
          </p:cNvSpPr>
          <p:nvPr>
            <p:ph type="title"/>
          </p:nvPr>
        </p:nvSpPr>
        <p:spPr>
          <a:xfrm>
            <a:off x="304800" y="163513"/>
            <a:ext cx="8382000" cy="576263"/>
          </a:xfrm>
        </p:spPr>
        <p:txBody>
          <a:bodyPr wrap="square" lIns="90000" tIns="46800" rIns="90000" bIns="46800" anchor="ctr"/>
          <a:lstStyle/>
          <a:p>
            <a:pPr marL="0" marR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4400" b="1" i="0" u="none" strike="noStrike" kern="0" cap="none" spc="0" normalizeH="0" baseline="0" noProof="1">
                <a:solidFill>
                  <a:srgbClr val="00008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MS PGothic" panose="020B0600070205080204" pitchFamily="34" charset="-128"/>
                <a:cs typeface="+mj-cs"/>
              </a:rPr>
              <a:t>Basic Page Replacement</a:t>
            </a:r>
          </a:p>
        </p:txBody>
      </p:sp>
      <p:sp>
        <p:nvSpPr>
          <p:cNvPr id="52226" name="Rectangle 3"/>
          <p:cNvSpPr>
            <a:spLocks noGrp="1"/>
          </p:cNvSpPr>
          <p:nvPr>
            <p:ph idx="1"/>
          </p:nvPr>
        </p:nvSpPr>
        <p:spPr>
          <a:xfrm>
            <a:off x="304800" y="914400"/>
            <a:ext cx="8639175" cy="5521325"/>
          </a:xfrm>
        </p:spPr>
        <p:txBody>
          <a:bodyPr wrap="square" lIns="90000" tIns="46800" rIns="90000" bIns="46800" anchor="t"/>
          <a:lstStyle/>
          <a:p>
            <a:pPr marL="379730" marR="0" indent="-37973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AutoNum type="arabicPeriod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Find the location of the desired page on disk</a:t>
            </a:r>
          </a:p>
          <a:p>
            <a:pPr marL="379730" marR="0" indent="-37973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AutoNum type="arabicPeriod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Find a free frame:</a:t>
            </a:r>
            <a:b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  -  If there is a free frame, use it</a:t>
            </a:r>
            <a:b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  -  If there is no free frame, use a page replacement algorithm to select a </a:t>
            </a:r>
            <a:r>
              <a:rPr kumimoji="0" lang="en-US" altLang="en-US" sz="2800" b="1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victim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altLang="en-US" sz="2800" b="1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frame</a:t>
            </a:r>
            <a:br>
              <a:rPr lang="en-US" altLang="en-US" sz="2800" b="1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kumimoji="0" lang="en-US" altLang="en-US" sz="2800" b="1" i="0" u="none" strike="noStrike" kern="0" cap="none" spc="0" normalizeH="0" baseline="0" noProof="1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	- </a:t>
            </a: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Write victim frame to disk if dirty</a:t>
            </a:r>
          </a:p>
          <a:p>
            <a:pPr marL="379730" marR="0" indent="-37973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AutoNum type="arabicPeriod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Bring  the desired page into the (newly) free frame; update the page and frame tables</a:t>
            </a:r>
          </a:p>
          <a:p>
            <a:pPr marL="379730" marR="0" indent="-37973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Monotype Sorts" charset="2"/>
              <a:buAutoNum type="arabicPeriod"/>
            </a:pPr>
            <a:r>
              <a:rPr kumimoji="0" lang="en-US" altLang="en-US" sz="2800" b="0" i="0" u="none" strike="noStrike" kern="0" cap="none" spc="0" normalizeH="0" baseline="0" noProof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MS PGothic" panose="020B0600070205080204" pitchFamily="34" charset="-128"/>
                <a:cs typeface="+mn-cs"/>
              </a:rPr>
              <a:t>Continue the process by restarting the instruction that caused the trap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732</Words>
  <Application>Microsoft Office PowerPoint</Application>
  <PresentationFormat>On-screen Show (4:3)</PresentationFormat>
  <Paragraphs>89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Consolas</vt:lpstr>
      <vt:lpstr>Georgia</vt:lpstr>
      <vt:lpstr>Helvetica</vt:lpstr>
      <vt:lpstr>Monotype Sorts</vt:lpstr>
      <vt:lpstr>Times New Roman</vt:lpstr>
      <vt:lpstr>Wingdings</vt:lpstr>
      <vt:lpstr>Office Theme</vt:lpstr>
      <vt:lpstr>1_Office Theme</vt:lpstr>
      <vt:lpstr>PowerPoint Presentation</vt:lpstr>
      <vt:lpstr>Performance of  Demand Paging</vt:lpstr>
      <vt:lpstr>Demand Paging Example</vt:lpstr>
      <vt:lpstr>Copy-on-Write</vt:lpstr>
      <vt:lpstr>Before Process 1 Modifies Page C</vt:lpstr>
      <vt:lpstr>After Process 1 Modifies Page C</vt:lpstr>
      <vt:lpstr>What Happens if There is no Free Frame?</vt:lpstr>
      <vt:lpstr>Page Replacement</vt:lpstr>
      <vt:lpstr>Basic Page Replacement</vt:lpstr>
      <vt:lpstr>Page Replacement Algorithms</vt:lpstr>
      <vt:lpstr>Random Replacement</vt:lpstr>
      <vt:lpstr>Optimal Algorithm</vt:lpstr>
      <vt:lpstr>First-In-First-Out (FIFO) Algorithm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J Zheng</dc:creator>
  <cp:lastModifiedBy>Jeffery, Clinton (jefferyc@uidaho.edu)</cp:lastModifiedBy>
  <cp:revision>943</cp:revision>
  <cp:lastPrinted>2013-08-20T02:42:00Z</cp:lastPrinted>
  <dcterms:created xsi:type="dcterms:W3CDTF">2008-08-03T20:58:00Z</dcterms:created>
  <dcterms:modified xsi:type="dcterms:W3CDTF">2022-10-31T00:49:06Z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1033-11.2.0.8991</vt:lpwstr>
  </property>
</Properties>
</file>