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605" r:id="rId4"/>
    <p:sldId id="606" r:id="rId5"/>
    <p:sldId id="607" r:id="rId6"/>
    <p:sldId id="608" r:id="rId7"/>
    <p:sldId id="609" r:id="rId8"/>
    <p:sldId id="610" r:id="rId9"/>
    <p:sldId id="616" r:id="rId10"/>
    <p:sldId id="612" r:id="rId11"/>
    <p:sldId id="613" r:id="rId12"/>
    <p:sldId id="614" r:id="rId13"/>
    <p:sldId id="615" r:id="rId14"/>
  </p:sldIdLst>
  <p:sldSz cx="9144000" cy="6858000" type="screen4x3"/>
  <p:notesSz cx="7315200" cy="9601200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442"/>
  </p:normalViewPr>
  <p:slideViewPr>
    <p:cSldViewPr showGuides="1">
      <p:cViewPr varScale="1">
        <p:scale>
          <a:sx n="77" d="100"/>
          <a:sy n="77" d="100"/>
        </p:scale>
        <p:origin x="228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0D81704A-5020-4382-B258-83DB8E2FDB55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11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Note that neither implementation of LRU would be conceivable without hardware assistance beyond the standard TLB registers.</a:t>
            </a:r>
          </a:p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2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Number of frames LRU FIFO Optimal</a:t>
            </a:r>
          </a:p>
          <a:p>
            <a:pPr lvl="0"/>
            <a:r>
              <a:rPr lang="en-US" altLang="en-US" dirty="0"/>
              <a:t>1 20 20 20</a:t>
            </a:r>
          </a:p>
          <a:p>
            <a:pPr lvl="0"/>
            <a:r>
              <a:rPr lang="en-US" altLang="en-US" dirty="0"/>
              <a:t>2 18 18 15</a:t>
            </a:r>
          </a:p>
          <a:p>
            <a:pPr lvl="0"/>
            <a:r>
              <a:rPr lang="en-US" altLang="en-US" dirty="0"/>
              <a:t>3 15 16 11</a:t>
            </a:r>
          </a:p>
          <a:p>
            <a:pPr lvl="0"/>
            <a:r>
              <a:rPr lang="en-US" altLang="en-US" dirty="0"/>
              <a:t>4 10 14 8</a:t>
            </a:r>
          </a:p>
          <a:p>
            <a:pPr lvl="0"/>
            <a:r>
              <a:rPr lang="en-US" altLang="en-US" dirty="0"/>
              <a:t>5 8 10 7</a:t>
            </a:r>
          </a:p>
          <a:p>
            <a:pPr lvl="0"/>
            <a:r>
              <a:rPr lang="en-US" altLang="en-US" dirty="0"/>
              <a:t>6 7 10 7</a:t>
            </a:r>
          </a:p>
          <a:p>
            <a:pPr lvl="0"/>
            <a:r>
              <a:rPr lang="en-US" altLang="en-US" dirty="0"/>
              <a:t>7 7 7 7</a:t>
            </a:r>
          </a:p>
        </p:txBody>
      </p:sp>
      <p:sp>
        <p:nvSpPr>
          <p:cNvPr id="5632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12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2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3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marL="0" lvl="1" indent="0"/>
            <a:r>
              <a:rPr lang="en-US" altLang="en-US" sz="2000" dirty="0">
                <a:latin typeface="Helvetica" charset="0"/>
              </a:rPr>
              <a:t>9 is optimal for the example</a:t>
            </a:r>
          </a:p>
          <a:p>
            <a:pPr lvl="0"/>
            <a:endParaRPr lang="en-US" altLang="en-US" dirty="0"/>
          </a:p>
          <a:p>
            <a:pPr lvl="0"/>
            <a:r>
              <a:rPr lang="en-US" altLang="en-US" dirty="0"/>
              <a:t>Pros: Optimal solution and can be used as an off-line analysis method</a:t>
            </a:r>
          </a:p>
          <a:p>
            <a:pPr lvl="0"/>
            <a:r>
              <a:rPr lang="en-US" altLang="en-US" dirty="0"/>
              <a:t>Cons: No on-line implementation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Pros: Low-overhead implementation</a:t>
            </a:r>
          </a:p>
          <a:p>
            <a:pPr lvl="0"/>
            <a:r>
              <a:rPr lang="en-US" altLang="en-US" dirty="0"/>
              <a:t>Cons: May replace the heavily used pages</a:t>
            </a: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•"/>
            </a:pP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•"/>
            </a:pPr>
            <a:r>
              <a:rPr lang="en-US" altLang="en-US" sz="2000" dirty="0"/>
              <a:t>To see why, look at the pages in memory at each time unit. At time 6, the set of pages in the 3- frame memory is not a subset of the set in the 4-frame memory. This means the 4-frame memory will producing a page fault that does not occur in the 3-frame memory. You can see this again at time 7 and time 10.</a:t>
            </a:r>
          </a:p>
          <a:p>
            <a:pPr lvl="0">
              <a:buFont typeface="Wingdings" panose="05000000000000000000" pitchFamily="2" charset="2"/>
              <a:buChar char="•"/>
            </a:pP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Helvetica" charset="0"/>
              </a:rPr>
              <a:t>How to track ages of pages? 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Helvetica" charset="0"/>
              </a:rPr>
              <a:t>Just use a FIFO queue</a:t>
            </a:r>
            <a:r>
              <a:rPr lang="en-US" altLang="en-US" sz="2000" dirty="0"/>
              <a:t>To </a:t>
            </a:r>
            <a:endParaRPr lang="en-US" altLang="en-US" sz="2000" dirty="0">
              <a:latin typeface="Helvetica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2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b="1" dirty="0"/>
              <a:t>16 Page faults</a:t>
            </a:r>
          </a:p>
          <a:p>
            <a:pPr lvl="0"/>
            <a:r>
              <a:rPr lang="en-US" altLang="en-US" b="1" dirty="0"/>
              <a:t>An anomaly in space-time characteristics of certain programs running in a paging machine</a:t>
            </a:r>
            <a:r>
              <a:rPr lang="en-US" altLang="en-US" dirty="0"/>
              <a:t>, Communications of ACM, 1969, Belady et. al.</a:t>
            </a:r>
            <a:endParaRPr lang="en-US" altLang="en-US" b="1" dirty="0"/>
          </a:p>
          <a:p>
            <a:pPr lvl="0"/>
            <a:endParaRPr lang="en-US" altLang="en-US" dirty="0"/>
          </a:p>
        </p:txBody>
      </p:sp>
      <p:sp>
        <p:nvSpPr>
          <p:cNvPr id="4608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7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8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If we use the recent past as an approximation of the near future, then we can replace the page that </a:t>
            </a:r>
            <a:r>
              <a:rPr lang="en-US" altLang="en-US" i="1" dirty="0"/>
              <a:t>has not been used </a:t>
            </a:r>
            <a:r>
              <a:rPr lang="en-US" altLang="en-US" dirty="0"/>
              <a:t>for the longest period of time.</a:t>
            </a:r>
          </a:p>
          <a:p>
            <a:pPr lvl="0"/>
            <a:r>
              <a:rPr lang="en-US" altLang="en-US" dirty="0"/>
              <a:t>Pros: Good to approximate MIN</a:t>
            </a:r>
          </a:p>
          <a:p>
            <a:pPr lvl="0"/>
            <a:r>
              <a:rPr lang="en-US" altLang="en-US" dirty="0"/>
              <a:t>Cons: Difficult to implement</a:t>
            </a:r>
          </a:p>
        </p:txBody>
      </p:sp>
    </p:spTree>
    <p:extLst>
      <p:ext uri="{BB962C8B-B14F-4D97-AF65-F5344CB8AC3E}">
        <p14:creationId xmlns:p14="http://schemas.microsoft.com/office/powerpoint/2010/main" val="3999570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9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6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A stack algorithm is an algorithm for which it can be shown that the set of pages in memory for </a:t>
            </a:r>
            <a:r>
              <a:rPr lang="en-US" altLang="en-US" i="1" dirty="0"/>
              <a:t>n </a:t>
            </a:r>
            <a:r>
              <a:rPr lang="en-US" altLang="en-US" dirty="0"/>
              <a:t>frames is always a </a:t>
            </a:r>
            <a:r>
              <a:rPr lang="en-US" altLang="en-US" i="1" dirty="0"/>
              <a:t>subset </a:t>
            </a:r>
            <a:r>
              <a:rPr lang="en-US" altLang="en-US" dirty="0"/>
              <a:t>of the set of pages that would be in memory with </a:t>
            </a:r>
            <a:r>
              <a:rPr lang="en-US" altLang="en-US" i="1" dirty="0"/>
              <a:t>n </a:t>
            </a:r>
            <a:r>
              <a:rPr lang="en-US" altLang="en-US" dirty="0"/>
              <a:t>+ 1 frames.</a:t>
            </a:r>
          </a:p>
        </p:txBody>
      </p:sp>
      <p:sp>
        <p:nvSpPr>
          <p:cNvPr id="5222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10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/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319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Virtual Memory (3)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4588" y="3048000"/>
            <a:ext cx="718185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11/7/2022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381000" y="6350"/>
            <a:ext cx="8531225" cy="98425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LRU Algorithm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97925" cy="5334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Stack implementation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Keep a stack of page numbers (use a doubly linked list)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referenced, move it to the top</a:t>
            </a:r>
          </a:p>
          <a:p>
            <a:pPr marL="1200150" marR="0" lvl="2" indent="-3429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The LRU page is always at the bottom of the stack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Update is more expensive (at worst changing six pointers) but no search for replacement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LRU and OPT are cases of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stack algorithms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that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don</a:t>
            </a:r>
            <a:r>
              <a:rPr kumimoji="0" lang="en-US" altLang="ja-JP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’t have </a:t>
            </a:r>
            <a:r>
              <a:rPr kumimoji="0" lang="en-US" altLang="ja-JP" sz="28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Belady’s</a:t>
            </a:r>
            <a:r>
              <a:rPr kumimoji="0" lang="en-US" altLang="ja-JP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anomaly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A stack algorithm is an algorithm for which it can be shown that the set of pages in memory for </a:t>
            </a:r>
            <a:r>
              <a:rPr kumimoji="0" lang="en-US" alt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n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frames is always a </a:t>
            </a:r>
            <a:r>
              <a:rPr kumimoji="0" lang="en-US" alt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subset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of the set of pages that would be in memory with </a:t>
            </a:r>
            <a:r>
              <a:rPr kumimoji="0" lang="en-US" alt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n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+ 1 frames.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804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32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Use Of A Stack to Record Most Recent Page References</a:t>
            </a:r>
          </a:p>
        </p:txBody>
      </p:sp>
      <p:pic>
        <p:nvPicPr>
          <p:cNvPr id="53250" name="Picture 1" descr="9_16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4963" y="1066800"/>
            <a:ext cx="6289675" cy="49133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In-Class Work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6988"/>
            <a:ext cx="8683625" cy="4625975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Consider the following page reference string: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anose="020B0609020204030204" pitchFamily="49" charset="0"/>
                <a:ea typeface="MS PGothic" panose="020B0600070205080204" pitchFamily="34" charset="-128"/>
                <a:cs typeface="Helvetica" charset="0"/>
              </a:rPr>
              <a:t>1, 2, 3, 4, 2, 1, 5, 6, 2, 1, 2, 3, 7, 6, 3, 2, 1, 2, 3, 6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How many page faults would occur for the following replacement algorithms, assuming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three frames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?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Remember that all frames are initially empty, so your first unique pages will cost one fault each.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LRU replacement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FIFO replacement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Helvetica" charset="0"/>
              </a:rPr>
              <a:t>Optimal replacement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304800" y="163513"/>
            <a:ext cx="83820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Basic Page Replacement</a:t>
            </a:r>
          </a:p>
        </p:txBody>
      </p:sp>
      <p:sp>
        <p:nvSpPr>
          <p:cNvPr id="52226" name="Rectangle 3"/>
          <p:cNvSpPr>
            <a:spLocks noGrp="1"/>
          </p:cNvSpPr>
          <p:nvPr>
            <p:ph idx="1"/>
          </p:nvPr>
        </p:nvSpPr>
        <p:spPr>
          <a:xfrm>
            <a:off x="304800" y="914400"/>
            <a:ext cx="8639175" cy="5521325"/>
          </a:xfrm>
        </p:spPr>
        <p:txBody>
          <a:bodyPr wrap="square" lIns="90000" tIns="46800" rIns="90000" bIns="46800" anchor="t"/>
          <a:lstStyle/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Find the location of the desired page on disk</a:t>
            </a: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Find a free frame:</a:t>
            </a:r>
            <a:b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-  If there is a free frame, use it</a:t>
            </a:r>
            <a:b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-  If there is no free frame, use a page replacement algorithm to select a </a:t>
            </a: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victim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frame</a:t>
            </a:r>
            <a:br>
              <a:rPr lang="en-US" altLang="en-US" sz="2800" b="1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	-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Write victim frame to disk if dirty*</a:t>
            </a:r>
            <a:b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</a:br>
            <a:r>
              <a:rPr kumimoji="0" lang="en-US" altLang="en-US" sz="1800" b="0" i="0" u="none" strike="noStrike" kern="0" cap="none" spc="0" normalizeH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 *do algorithms prefer clean victims? I bet so.</a:t>
            </a:r>
            <a:endParaRPr kumimoji="0" lang="en-US" altLang="en-US" sz="1800" b="0" i="0" u="none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Bring  the desired page into the (newly) free frame; update the page and frame tables</a:t>
            </a: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Continue the process by restarting the instruction that caused the trap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>
          <a:xfrm>
            <a:off x="304800" y="163513"/>
            <a:ext cx="86106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0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Replacement Algorithms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610600" cy="5715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0005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Want lowest page-fault rate on both first access and re-access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Evaluate algorithm by running it on a particular string of memory references (reference string) and computing the number of page faults on that string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String is just page numbers, not full addresses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Repeated access to the same page does not cause a page fault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Results depend on number of frames available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 the following examples if not specified, the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reference string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of referenced page numbers is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tabLst>
                <a:tab pos="3144520" algn="ctr"/>
              </a:tabLst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7,0,1,2,0,3,0,4,2,3,0,3,0,3,2,1,2,0,1,7,0,1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381000" y="6350"/>
            <a:ext cx="8531225" cy="106045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zh-CN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Random Replacement</a:t>
            </a:r>
            <a:endParaRPr kumimoji="0" lang="en-US" altLang="en-US" sz="4400" b="1" i="0" u="none" strike="noStrike" kern="0" cap="none" spc="0" normalizeH="0" baseline="0" noProof="1">
              <a:solidFill>
                <a:srgbClr val="0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anose="020B0600070205080204" pitchFamily="34" charset="-128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607425" cy="4264025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Victim page is chosen from </a:t>
            </a:r>
            <a:r>
              <a:rPr kumimoji="0" lang="en-US" altLang="en-US" sz="3200" b="0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loaded frames with probability 1/</a:t>
            </a:r>
            <a:r>
              <a:rPr kumimoji="0" lang="en-US" altLang="en-US" sz="3200" b="0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Easy to implement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Does not perform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>
          <a:xfrm>
            <a:off x="749300" y="138113"/>
            <a:ext cx="79375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Optimal Algorithm</a:t>
            </a:r>
          </a:p>
        </p:txBody>
      </p:sp>
      <p:sp>
        <p:nvSpPr>
          <p:cNvPr id="64514" name="Rectangle 3"/>
          <p:cNvSpPr>
            <a:spLocks noGrp="1"/>
          </p:cNvSpPr>
          <p:nvPr>
            <p:ph idx="1"/>
          </p:nvPr>
        </p:nvSpPr>
        <p:spPr>
          <a:xfrm>
            <a:off x="474663" y="836614"/>
            <a:ext cx="8229600" cy="3021012"/>
          </a:xfrm>
        </p:spPr>
        <p:txBody>
          <a:bodyPr wrap="square" lIns="90000" tIns="46800" rIns="90000" bIns="46800" anchor="t"/>
          <a:lstStyle/>
          <a:p>
            <a:pPr marL="457200" marR="0" indent="-457200" algn="l" defTabSz="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89125" algn="l"/>
              </a:tabLst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Replace page that will not be used for longest period of time</a:t>
            </a:r>
          </a:p>
        </p:txBody>
      </p:sp>
      <p:pic>
        <p:nvPicPr>
          <p:cNvPr id="9220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500" y="1752600"/>
            <a:ext cx="6259513" cy="210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4663" y="3932238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914400" indent="-457200"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How can the algorithm know this?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Can</a:t>
            </a:r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’</a:t>
            </a:r>
            <a:r>
              <a:rPr kumimoji="0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 read the future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Used for measuring how well </a:t>
            </a:r>
            <a:r>
              <a:rPr lang="en-US" alt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page replacement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algorithm performs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xfrm>
            <a:off x="196850" y="420688"/>
            <a:ext cx="86868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First-In-First-Out (FIFO) Algorithm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>
          <a:xfrm>
            <a:off x="196850" y="1296988"/>
            <a:ext cx="7962900" cy="1827213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Reference string: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7,0,1,2,0,3,0,4,2,3,0,3,0,3,2,1,2,0,1,7,0,1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3 frames (3 pages can be in memory at a time per process)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b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</a:b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268" name="Text Box 16"/>
          <p:cNvSpPr txBox="1"/>
          <p:nvPr/>
        </p:nvSpPr>
        <p:spPr>
          <a:xfrm>
            <a:off x="568325" y="5365750"/>
            <a:ext cx="2022475" cy="461963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1</a:t>
            </a: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5 page faults</a:t>
            </a:r>
            <a:endParaRPr lang="en-US" altLang="en-US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</p:txBody>
      </p:sp>
      <p:pic>
        <p:nvPicPr>
          <p:cNvPr id="11269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124200"/>
            <a:ext cx="6623050" cy="21097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533400" y="5783263"/>
            <a:ext cx="6400800" cy="7080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eaLnBrk="0" fontAlgn="base" hangingPunct="0">
              <a:buFont typeface="Wingdings" panose="05000000000000000000" pitchFamily="2" charset="2"/>
              <a:buChar char="q"/>
            </a:pPr>
            <a:r>
              <a:rPr lang="en-US" altLang="en-US" sz="20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What if we have 4 frames?</a:t>
            </a:r>
            <a:endParaRPr lang="en-US" altLang="en-US" sz="2000" strike="noStrike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  <a:p>
            <a:pPr lvl="0" indent="0" eaLnBrk="0" fontAlgn="base" hangingPunct="0">
              <a:buFont typeface="Wingdings" panose="05000000000000000000" pitchFamily="2" charset="2"/>
              <a:buChar char="q"/>
            </a:pPr>
            <a:r>
              <a:rPr lang="en-US" altLang="en-US" sz="20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Consider reference string: 1 2 3 4 1 2 5 1 2 3 4 5</a:t>
            </a:r>
            <a:endParaRPr lang="en-US" altLang="en-US" sz="2000" strike="noStrike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5025" cy="1905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57150" marR="0" lvl="2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Belady</a:t>
            </a:r>
            <a:r>
              <a:rPr kumimoji="0" lang="en-US" altLang="ja-JP" sz="36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’s</a:t>
            </a:r>
            <a: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 Anomaly</a:t>
            </a:r>
          </a:p>
          <a:p>
            <a:pPr marL="40005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Adding more frames can cause more page faults!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4" name="Picture 1" descr="9_13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133600"/>
            <a:ext cx="5105400" cy="3654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457200" y="439738"/>
            <a:ext cx="8382000" cy="574675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Least Recently Used (LRU) Algorithm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234950" y="1430338"/>
            <a:ext cx="8756650" cy="5046663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Use past knowledge rather than future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Replace page that has not been used in the most amount of time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Associate time of last use with each page</a:t>
            </a: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12 faults – better than FIFO but worse than OPT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Generally good algorithm and frequently used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But how to implement?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14340" name="Picture 4" descr="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3432175"/>
            <a:ext cx="7461250" cy="2036763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70943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>
          <a:xfrm>
            <a:off x="457200" y="176213"/>
            <a:ext cx="82296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LRU Algorithm (Cont.)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763000" cy="5246688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Counter implementation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Every page-table entry has a time-of-use field and the CPU has a logic clock or counter; 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The clock is incremented for every time a page is referenced and the content of the clock register is copied to the time-of-use field in the page-table entry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When a page needs to be replaced, look at the counters to find smallest value</a:t>
            </a:r>
          </a:p>
          <a:p>
            <a:pPr marL="1257300" marR="0" lvl="2" indent="-3429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Search through table needed</a:t>
            </a:r>
          </a:p>
          <a:p>
            <a:pPr marL="85725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Overflow of the clock must be considered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960</Words>
  <Application>Microsoft Office PowerPoint</Application>
  <PresentationFormat>On-screen Show (4:3)</PresentationFormat>
  <Paragraphs>112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Consolas</vt:lpstr>
      <vt:lpstr>Georgia</vt:lpstr>
      <vt:lpstr>Helvetica</vt:lpstr>
      <vt:lpstr>Monotype Sorts</vt:lpstr>
      <vt:lpstr>Times New Roman</vt:lpstr>
      <vt:lpstr>Wingdings</vt:lpstr>
      <vt:lpstr>Office Theme</vt:lpstr>
      <vt:lpstr>1_Office Theme</vt:lpstr>
      <vt:lpstr>PowerPoint Presentation</vt:lpstr>
      <vt:lpstr>Basic Page Replacement</vt:lpstr>
      <vt:lpstr>Page Replacement Algorithms</vt:lpstr>
      <vt:lpstr>Random Replacement</vt:lpstr>
      <vt:lpstr>Optimal Algorithm</vt:lpstr>
      <vt:lpstr>First-In-First-Out (FIFO) Algorithm</vt:lpstr>
      <vt:lpstr>PowerPoint Presentation</vt:lpstr>
      <vt:lpstr>Least Recently Used (LRU) Algorithm</vt:lpstr>
      <vt:lpstr>LRU Algorithm (Cont.)</vt:lpstr>
      <vt:lpstr>LRU Algorithm (Cont.)</vt:lpstr>
      <vt:lpstr>Use Of A Stack to Record Most Recent Page References</vt:lpstr>
      <vt:lpstr>In-Class Work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958</cp:revision>
  <cp:lastPrinted>2013-08-20T02:42:00Z</cp:lastPrinted>
  <dcterms:created xsi:type="dcterms:W3CDTF">2008-08-03T20:58:00Z</dcterms:created>
  <dcterms:modified xsi:type="dcterms:W3CDTF">2022-11-07T06:25:18Z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