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3"/>
  </p:notesMasterIdLst>
  <p:sldIdLst>
    <p:sldId id="256" r:id="rId3"/>
    <p:sldId id="639" r:id="rId4"/>
    <p:sldId id="616" r:id="rId5"/>
    <p:sldId id="617" r:id="rId6"/>
    <p:sldId id="618" r:id="rId7"/>
    <p:sldId id="619" r:id="rId8"/>
    <p:sldId id="620" r:id="rId9"/>
    <p:sldId id="621" r:id="rId10"/>
    <p:sldId id="622" r:id="rId11"/>
    <p:sldId id="623" r:id="rId12"/>
  </p:sldIdLst>
  <p:sldSz cx="9144000" cy="6858000" type="screen4x3"/>
  <p:notesSz cx="7315200" cy="9601200"/>
  <p:defaultTextStyle>
    <a:defPPr>
      <a:defRPr lang="en-GB"/>
    </a:defPPr>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vl6pPr marL="2286000" lvl="5"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6pPr>
    <a:lvl7pPr marL="2743200" lvl="6"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7pPr>
    <a:lvl8pPr marL="3200400" lvl="7"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8pPr>
    <a:lvl9pPr marL="3657600" lvl="8"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442"/>
  </p:normalViewPr>
  <p:slideViewPr>
    <p:cSldViewPr showGuides="1">
      <p:cViewPr varScale="1">
        <p:scale>
          <a:sx n="77" d="100"/>
          <a:sy n="77" d="100"/>
        </p:scale>
        <p:origin x="228" y="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5" name="AutoShape 2"/>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6" name="Text Box 3"/>
          <p:cNvSpPr txBox="1"/>
          <p:nvPr/>
        </p:nvSpPr>
        <p:spPr>
          <a:xfrm>
            <a:off x="0" y="0"/>
            <a:ext cx="3170238" cy="479425"/>
          </a:xfrm>
          <a:prstGeom prst="rect">
            <a:avLst/>
          </a:prstGeom>
          <a:no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7" name="Text Box 4"/>
          <p:cNvSpPr txBox="1"/>
          <p:nvPr/>
        </p:nvSpPr>
        <p:spPr>
          <a:xfrm>
            <a:off x="4143375" y="0"/>
            <a:ext cx="3170238" cy="479425"/>
          </a:xfrm>
          <a:prstGeom prst="rect">
            <a:avLst/>
          </a:prstGeom>
          <a:no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078" name="Rectangle 5"/>
          <p:cNvSpPr>
            <a:spLocks noGrp="1" noRot="1" noChangeAspect="1"/>
          </p:cNvSpPr>
          <p:nvPr>
            <p:ph type="sldImg"/>
          </p:nvPr>
        </p:nvSpPr>
        <p:spPr>
          <a:xfrm>
            <a:off x="1257300" y="720725"/>
            <a:ext cx="4797425" cy="3597275"/>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31838" y="4560888"/>
            <a:ext cx="5848350" cy="4316413"/>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3080" name="Text Box 7"/>
          <p:cNvSpPr txBox="1"/>
          <p:nvPr/>
        </p:nvSpPr>
        <p:spPr>
          <a:xfrm>
            <a:off x="0" y="9120188"/>
            <a:ext cx="3170238" cy="479425"/>
          </a:xfrm>
          <a:prstGeom prst="rect">
            <a:avLst/>
          </a:prstGeom>
          <a:noFill/>
          <a:ln w="9525">
            <a:noFill/>
          </a:ln>
        </p:spPr>
        <p:txBody>
          <a:bodyPr wrap="none" lIns="96661" tIns="48331" rIns="96661" bIns="48331" anchor="ctr"/>
          <a:lstStyle/>
          <a:p>
            <a:pPr lvl="0"/>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143375" y="9120188"/>
            <a:ext cx="3167063" cy="47625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0D81704A-5020-4382-B258-83DB8E2FDB55}" type="slidenum">
              <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5123" name="Text Box 1"/>
          <p:cNvSpPr>
            <a:spLocks noGrp="1" noRot="1" noChangeAspect="1" noTextEdit="1"/>
          </p:cNvSpPr>
          <p:nvPr>
            <p:ph type="sldImg"/>
          </p:nvPr>
        </p:nvSpPr>
        <p:spPr>
          <a:xfrm>
            <a:off x="1257300" y="720725"/>
            <a:ext cx="4800600" cy="3600450"/>
          </a:xfrm>
          <a:solidFill>
            <a:srgbClr val="FFFFFF"/>
          </a:solidFill>
        </p:spPr>
      </p:sp>
      <p:sp>
        <p:nvSpPr>
          <p:cNvPr id="33794" name="Text Box 2"/>
          <p:cNvSpPr>
            <a:spLocks noGrp="1" noChangeArrowheads="1"/>
          </p:cNvSpPr>
          <p:nvPr>
            <p:ph type="body" idx="1"/>
          </p:nvPr>
        </p:nvSpPr>
        <p:spPr>
          <a:xfrm>
            <a:off x="731838" y="4560888"/>
            <a:ext cx="5851525" cy="4319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10</a:t>
            </a:fld>
            <a:endParaRPr lang="en-US" altLang="en-US" sz="1300" dirty="0">
              <a:solidFill>
                <a:schemeClr val="tx1"/>
              </a:solidFill>
              <a:latin typeface="Arial" panose="020B0604020202020204" pitchFamily="34" charset="0"/>
              <a:ea typeface="Arial Unicode MS" pitchFamily="34" charset="-122"/>
            </a:endParaRPr>
          </a:p>
        </p:txBody>
      </p:sp>
      <p:sp>
        <p:nvSpPr>
          <p:cNvPr id="72706" name="Rectangle 2"/>
          <p:cNvSpPr>
            <a:spLocks noGrp="1" noRot="1" noChangeAspect="1" noTextEdit="1"/>
          </p:cNvSpPr>
          <p:nvPr>
            <p:ph type="sldImg"/>
          </p:nvPr>
        </p:nvSpPr>
        <p:spPr/>
      </p:sp>
      <p:sp>
        <p:nvSpPr>
          <p:cNvPr id="72707"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p:sp>
      <p:sp>
        <p:nvSpPr>
          <p:cNvPr id="56322" name="Notes Placeholder 2"/>
          <p:cNvSpPr>
            <a:spLocks noGrp="1"/>
          </p:cNvSpPr>
          <p:nvPr>
            <p:ph type="body"/>
          </p:nvPr>
        </p:nvSpPr>
        <p:spPr>
          <a:xfrm>
            <a:off x="731838" y="4560888"/>
            <a:ext cx="5848350" cy="4316412"/>
          </a:xfrm>
        </p:spPr>
        <p:txBody>
          <a:bodyPr wrap="square" lIns="95139" tIns="49472" rIns="95139" bIns="49472" anchor="t"/>
          <a:lstStyle/>
          <a:p>
            <a:pPr lvl="0"/>
            <a:r>
              <a:rPr lang="en-US" altLang="en-US" dirty="0"/>
              <a:t>Number of frames LRU FIFO Optimal</a:t>
            </a:r>
          </a:p>
          <a:p>
            <a:pPr lvl="0"/>
            <a:r>
              <a:rPr lang="en-US" altLang="en-US" dirty="0"/>
              <a:t>1 20 20 20</a:t>
            </a:r>
          </a:p>
          <a:p>
            <a:pPr lvl="0"/>
            <a:r>
              <a:rPr lang="en-US" altLang="en-US" dirty="0"/>
              <a:t>2 18 18 15</a:t>
            </a:r>
          </a:p>
          <a:p>
            <a:pPr lvl="0"/>
            <a:r>
              <a:rPr lang="en-US" altLang="en-US" dirty="0"/>
              <a:t>3 15 16 11</a:t>
            </a:r>
          </a:p>
          <a:p>
            <a:pPr lvl="0"/>
            <a:r>
              <a:rPr lang="en-US" altLang="en-US" dirty="0"/>
              <a:t>4 10 14 8</a:t>
            </a:r>
          </a:p>
          <a:p>
            <a:pPr lvl="0"/>
            <a:r>
              <a:rPr lang="en-US" altLang="en-US" dirty="0"/>
              <a:t>5 8 10 7</a:t>
            </a:r>
          </a:p>
          <a:p>
            <a:pPr lvl="0"/>
            <a:r>
              <a:rPr lang="en-US" altLang="en-US" dirty="0"/>
              <a:t>6 7 10 7</a:t>
            </a:r>
          </a:p>
          <a:p>
            <a:pPr lvl="0"/>
            <a:r>
              <a:rPr lang="en-US" altLang="en-US" dirty="0"/>
              <a:t>7 7 7 7</a:t>
            </a:r>
          </a:p>
        </p:txBody>
      </p:sp>
      <p:sp>
        <p:nvSpPr>
          <p:cNvPr id="56323"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2</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652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3</a:t>
            </a:fld>
            <a:endParaRPr lang="en-US" altLang="en-US" sz="1300" dirty="0">
              <a:solidFill>
                <a:schemeClr val="tx1"/>
              </a:solidFill>
              <a:latin typeface="Arial" panose="020B0604020202020204" pitchFamily="34" charset="0"/>
            </a:endParaRPr>
          </a:p>
        </p:txBody>
      </p:sp>
      <p:sp>
        <p:nvSpPr>
          <p:cNvPr id="58370" name="Rectangle 2"/>
          <p:cNvSpPr>
            <a:spLocks noGrp="1" noRot="1" noChangeAspect="1" noTextEdit="1"/>
          </p:cNvSpPr>
          <p:nvPr>
            <p:ph type="sldImg"/>
          </p:nvPr>
        </p:nvSpPr>
        <p:spPr/>
      </p:sp>
      <p:sp>
        <p:nvSpPr>
          <p:cNvPr id="58371"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The updating of the clock fields or stack must be done for </a:t>
            </a:r>
            <a:r>
              <a:rPr lang="en-US" altLang="en-US" i="1" dirty="0"/>
              <a:t>every </a:t>
            </a:r>
            <a:r>
              <a:rPr lang="en-US" altLang="en-US" dirty="0"/>
              <a:t>memory reference. If we were to use an interrupt for every reference to allow software to update such data</a:t>
            </a:r>
          </a:p>
          <a:p>
            <a:pPr lvl="0"/>
            <a:r>
              <a:rPr lang="en-US" altLang="en-US" dirty="0"/>
              <a:t>structures, it would slow every memory reference by a factor of at least ten, hence slowing every user process by a factor of ten. Few systems could tolerate that level of overhead for memory management.</a:t>
            </a:r>
          </a:p>
          <a:p>
            <a:pPr lvl="0"/>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p:sp>
      <p:sp>
        <p:nvSpPr>
          <p:cNvPr id="60418" name="Text Placeholder 2"/>
          <p:cNvSpPr>
            <a:spLocks noGrp="1"/>
          </p:cNvSpPr>
          <p:nvPr>
            <p:ph type="body"/>
          </p:nvPr>
        </p:nvSpPr>
        <p:spPr>
          <a:xfrm>
            <a:off x="731838" y="4560888"/>
            <a:ext cx="5848350" cy="4316412"/>
          </a:xfrm>
        </p:spPr>
        <p:txBody>
          <a:bodyPr wrap="square" lIns="95139" tIns="49472" rIns="95139" bIns="49472" anchor="t"/>
          <a:lstStyle/>
          <a:p>
            <a:pPr lvl="0"/>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652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5</a:t>
            </a:fld>
            <a:endParaRPr lang="en-US" altLang="en-US" sz="1300" dirty="0">
              <a:solidFill>
                <a:schemeClr val="tx1"/>
              </a:solidFill>
              <a:latin typeface="Arial" panose="020B0604020202020204" pitchFamily="34" charset="0"/>
            </a:endParaRPr>
          </a:p>
        </p:txBody>
      </p:sp>
      <p:sp>
        <p:nvSpPr>
          <p:cNvPr id="62466" name="Rectangle 2"/>
          <p:cNvSpPr>
            <a:spLocks noGrp="1" noRot="1" noChangeAspect="1" noTextEdit="1"/>
          </p:cNvSpPr>
          <p:nvPr>
            <p:ph type="sldImg"/>
          </p:nvPr>
        </p:nvSpPr>
        <p:spPr/>
      </p:sp>
      <p:sp>
        <p:nvSpPr>
          <p:cNvPr id="27652" name="Rectangle 3"/>
          <p:cNvSpPr>
            <a:spLocks noGrp="1" noChangeArrowheads="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39" tIns="49472" rIns="95139" bIns="49472" numCol="1" anchor="t" anchorCtr="0" compatLnSpc="1"/>
          <a:lstStyle/>
          <a:p>
            <a:pPr marL="0" marR="0" lvl="1"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r>
              <a:rPr kumimoji="0" lang="en-US" altLang="en-US" sz="1200" b="1" i="0" u="none" strike="noStrike" kern="1200" cap="none" spc="0" normalizeH="0" baseline="0" noProof="0" dirty="0">
                <a:ln>
                  <a:noFill/>
                </a:ln>
                <a:solidFill>
                  <a:srgbClr val="3366FF"/>
                </a:solidFill>
                <a:effectLst/>
                <a:uLnTx/>
                <a:uFillTx/>
                <a:latin typeface="Helvetica" charset="0"/>
                <a:ea typeface="MS PGothic" panose="020B0600070205080204" pitchFamily="34" charset="-128"/>
                <a:cs typeface="MS PGothic" panose="020B0600070205080204" pitchFamily="34" charset="-128"/>
              </a:rPr>
              <a:t>Clock</a:t>
            </a:r>
            <a:r>
              <a:rPr kumimoji="0" lang="en-US" altLang="en-US" sz="1200" b="0" i="0" u="none" strike="noStrike" kern="1200" cap="none" spc="0" normalizeH="0" baseline="0" noProof="0" dirty="0">
                <a:ln>
                  <a:noFill/>
                </a:ln>
                <a:solidFill>
                  <a:srgbClr val="000000"/>
                </a:solidFill>
                <a:effectLst/>
                <a:uLnTx/>
                <a:uFillTx/>
                <a:latin typeface="Helvetica" charset="0"/>
                <a:ea typeface="MS PGothic" panose="020B0600070205080204" pitchFamily="34" charset="-128"/>
                <a:cs typeface="MS PGothic" panose="020B0600070205080204" pitchFamily="34" charset="-128"/>
              </a:rPr>
              <a:t> replacement (use a circular queue)</a:t>
            </a:r>
          </a:p>
          <a:p>
            <a:pPr marL="0" marR="0" lvl="1"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r>
              <a:rPr kumimoji="0" lang="en-US" altLang="en-US" sz="1200" b="0" i="0" u="none" strike="noStrike" kern="1200" cap="none" spc="0" normalizeH="0" baseline="0" noProof="0" dirty="0">
                <a:ln>
                  <a:noFill/>
                </a:ln>
                <a:solidFill>
                  <a:srgbClr val="000000"/>
                </a:solidFill>
                <a:effectLst/>
                <a:uLnTx/>
                <a:uFillTx/>
                <a:latin typeface="Helvetica" charset="0"/>
                <a:ea typeface="MS PGothic" panose="020B0600070205080204" pitchFamily="34" charset="-128"/>
                <a:cs typeface="MS PGothic" panose="020B0600070205080204" pitchFamily="34" charset="-128"/>
              </a:rPr>
              <a:t>Clear the reference bit until find the victim page</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rPr>
              <a:t>Notice that, in the worst case, when all bits are set, the pointer cycles through the whole queue, giving each page a second chance. </a:t>
            </a:r>
            <a:r>
              <a:rPr kumimoji="0" lang="en-US" sz="11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rPr>
              <a:t>It </a:t>
            </a: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rPr>
              <a:t>clears all the reference bits before selecting the next page for replacement. Second-chance replacement degenerates to </a:t>
            </a:r>
            <a:r>
              <a:rPr kumimoji="0" lang="en-US" sz="105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rPr>
              <a:t>FIFO </a:t>
            </a: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rPr>
              <a:t>replacement if all bits are set.</a:t>
            </a:r>
            <a:endParaRPr kumimoji="0" lang="en-US" altLang="en-US" sz="1200" b="0" i="0" u="none" strike="noStrike" kern="1200" cap="none" spc="0" normalizeH="0" baseline="0" noProof="0" dirty="0">
              <a:ln>
                <a:noFill/>
              </a:ln>
              <a:solidFill>
                <a:srgbClr val="000000"/>
              </a:solidFill>
              <a:effectLst/>
              <a:uLnTx/>
              <a:uFillTx/>
              <a:latin typeface="Helvetica" charset="0"/>
              <a:ea typeface="MS PGothic" panose="020B0600070205080204" pitchFamily="34" charset="-128"/>
              <a:cs typeface="MS PGothic" panose="020B0600070205080204" pitchFamily="34" charset="-128"/>
            </a:endParaRP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652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6</a:t>
            </a:fld>
            <a:endParaRPr lang="en-US" altLang="en-US" sz="1300" dirty="0">
              <a:solidFill>
                <a:schemeClr val="tx1"/>
              </a:solidFill>
              <a:latin typeface="Arial" panose="020B0604020202020204" pitchFamily="34" charset="0"/>
            </a:endParaRPr>
          </a:p>
        </p:txBody>
      </p:sp>
      <p:sp>
        <p:nvSpPr>
          <p:cNvPr id="64514" name="Rectangle 2"/>
          <p:cNvSpPr>
            <a:spLocks noGrp="1" noRot="1" noChangeAspect="1" noTextEdit="1"/>
          </p:cNvSpPr>
          <p:nvPr>
            <p:ph type="sldImg"/>
          </p:nvPr>
        </p:nvSpPr>
        <p:spPr/>
      </p:sp>
      <p:sp>
        <p:nvSpPr>
          <p:cNvPr id="64515"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p:sp>
      <p:sp>
        <p:nvSpPr>
          <p:cNvPr id="66562" name="Notes Placeholder 2"/>
          <p:cNvSpPr>
            <a:spLocks noGrp="1"/>
          </p:cNvSpPr>
          <p:nvPr>
            <p:ph type="body"/>
          </p:nvPr>
        </p:nvSpPr>
        <p:spPr>
          <a:xfrm>
            <a:off x="731838" y="4560888"/>
            <a:ext cx="5848350" cy="4316412"/>
          </a:xfrm>
        </p:spPr>
        <p:txBody>
          <a:bodyPr wrap="square" lIns="95139" tIns="49472" rIns="95139" bIns="49472" anchor="t"/>
          <a:lstStyle/>
          <a:p>
            <a:pPr lvl="0"/>
            <a:r>
              <a:rPr lang="en-US" altLang="en-US" dirty="0"/>
              <a:t>Since this instruction is from storage location to storage location, it takes 6 bytes and can straddle two pages. The block of characters to move and the area to which it is to be moved can each also straddle two pages. This situation would require six frames. The worst case occurs when the MVC instruction is the operand of an EXECUTE instruction that straddles a page boundary; in this case, we need eight frames.</a:t>
            </a:r>
          </a:p>
        </p:txBody>
      </p:sp>
      <p:sp>
        <p:nvSpPr>
          <p:cNvPr id="66563"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7</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p:sp>
      <p:sp>
        <p:nvSpPr>
          <p:cNvPr id="68610" name="Notes Placeholder 2"/>
          <p:cNvSpPr>
            <a:spLocks noGrp="1"/>
          </p:cNvSpPr>
          <p:nvPr>
            <p:ph type="body"/>
          </p:nvPr>
        </p:nvSpPr>
        <p:spPr>
          <a:xfrm>
            <a:off x="731838" y="4560888"/>
            <a:ext cx="5848350" cy="4316412"/>
          </a:xfrm>
        </p:spPr>
        <p:txBody>
          <a:bodyPr wrap="square" lIns="95139" tIns="49472" rIns="95139" bIns="49472" anchor="t"/>
          <a:lstStyle/>
          <a:p>
            <a:pPr lvl="0"/>
            <a:r>
              <a:rPr lang="en-US" altLang="en-US" dirty="0"/>
              <a:t>m = 64</a:t>
            </a:r>
          </a:p>
          <a:p>
            <a:pPr lvl="0"/>
            <a:r>
              <a:rPr lang="en-US" altLang="en-US" dirty="0"/>
              <a:t>S1 = 10</a:t>
            </a:r>
          </a:p>
          <a:p>
            <a:pPr lvl="0"/>
            <a:r>
              <a:rPr lang="en-US" altLang="en-US" dirty="0"/>
              <a:t>S2 = 127</a:t>
            </a:r>
          </a:p>
          <a:p>
            <a:pPr lvl="0"/>
            <a:r>
              <a:rPr lang="en-US" altLang="en-US" dirty="0"/>
              <a:t>A1 = 10/137*62 = 4</a:t>
            </a:r>
          </a:p>
          <a:p>
            <a:pPr lvl="0"/>
            <a:r>
              <a:rPr lang="en-US" altLang="en-US" dirty="0"/>
              <a:t>A2 = 127/137*62 = 57</a:t>
            </a:r>
          </a:p>
        </p:txBody>
      </p:sp>
      <p:sp>
        <p:nvSpPr>
          <p:cNvPr id="68611"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8</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9</a:t>
            </a:fld>
            <a:endParaRPr lang="en-US" altLang="en-US" sz="1300" dirty="0">
              <a:solidFill>
                <a:schemeClr val="tx1"/>
              </a:solidFill>
              <a:latin typeface="Arial" panose="020B0604020202020204" pitchFamily="34" charset="0"/>
              <a:ea typeface="Arial Unicode MS" pitchFamily="34" charset="-122"/>
            </a:endParaRPr>
          </a:p>
        </p:txBody>
      </p:sp>
      <p:sp>
        <p:nvSpPr>
          <p:cNvPr id="70658" name="Rectangle 2"/>
          <p:cNvSpPr>
            <a:spLocks noGrp="1" noRot="1" noChangeAspect="1" noTextEdit="1"/>
          </p:cNvSpPr>
          <p:nvPr>
            <p:ph type="sldImg"/>
          </p:nvPr>
        </p:nvSpPr>
        <p:spPr/>
      </p:sp>
      <p:sp>
        <p:nvSpPr>
          <p:cNvPr id="70659" name="Rectangle 3"/>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eaLnBrk="0" hangingPunct="0"/>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3"/>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28600" y="12319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dirty="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Virtual Memory (4)</a:t>
            </a:r>
          </a:p>
        </p:txBody>
      </p:sp>
      <p:sp>
        <p:nvSpPr>
          <p:cNvPr id="4098" name="Text Box 2"/>
          <p:cNvSpPr txBox="1">
            <a:spLocks noChangeArrowheads="1"/>
          </p:cNvSpPr>
          <p:nvPr/>
        </p:nvSpPr>
        <p:spPr bwMode="auto">
          <a:xfrm>
            <a:off x="1144588" y="3048000"/>
            <a:ext cx="718185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 </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11/9/2022</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p:cNvSpPr>
          <p:nvPr>
            <p:ph type="title"/>
          </p:nvPr>
        </p:nvSpPr>
        <p:spPr>
          <a:xfrm>
            <a:off x="304800" y="188913"/>
            <a:ext cx="8382000"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Global vs. Local Allocation</a:t>
            </a:r>
          </a:p>
        </p:txBody>
      </p:sp>
      <p:sp>
        <p:nvSpPr>
          <p:cNvPr id="50179" name="Rectangle 3"/>
          <p:cNvSpPr>
            <a:spLocks noGrp="1" noChangeArrowheads="1"/>
          </p:cNvSpPr>
          <p:nvPr>
            <p:ph idx="1"/>
          </p:nvPr>
        </p:nvSpPr>
        <p:spPr>
          <a:xfrm>
            <a:off x="304800" y="990600"/>
            <a:ext cx="8534400" cy="5715000"/>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1" i="0" u="none" strike="noStrike" kern="0" cap="none" spc="0" normalizeH="0" baseline="0" noProof="0" dirty="0">
                <a:ln>
                  <a:noFill/>
                </a:ln>
                <a:solidFill>
                  <a:srgbClr val="3366FF"/>
                </a:solidFill>
                <a:effectLst>
                  <a:outerShdw blurRad="38100" dist="38100" dir="2700000" algn="tl">
                    <a:srgbClr val="000000">
                      <a:alpha val="43137"/>
                    </a:srgbClr>
                  </a:outerShdw>
                </a:effectLst>
                <a:uLnTx/>
                <a:uFillTx/>
                <a:latin typeface="+mn-lt"/>
                <a:ea typeface="MS PGothic" panose="020B0600070205080204" pitchFamily="34" charset="-128"/>
                <a:cs typeface="+mn-cs"/>
              </a:rPr>
              <a:t>Global replacement</a:t>
            </a:r>
            <a:r>
              <a:rPr kumimoji="0" lang="en-US" altLang="en-US" sz="3200" b="0" i="0" u="none" strike="noStrike" kern="0" cap="none" spc="0" normalizeH="0" baseline="0" noProof="0" dirty="0">
                <a:ln>
                  <a:noFill/>
                </a:ln>
                <a:solidFill>
                  <a:srgbClr val="3366FF"/>
                </a:solidFill>
                <a:effectLst>
                  <a:outerShdw blurRad="38100" dist="38100" dir="2700000" algn="tl">
                    <a:srgbClr val="000000">
                      <a:alpha val="43137"/>
                    </a:srgbClr>
                  </a:outerShdw>
                </a:effectLst>
                <a:uLnTx/>
                <a:uFillTx/>
                <a:latin typeface="+mn-lt"/>
                <a:ea typeface="MS PGothic" panose="020B0600070205080204" pitchFamily="34" charset="-128"/>
                <a:cs typeface="+mn-cs"/>
              </a:rPr>
              <a:t> </a:t>
            </a: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 process selects a replacement frame from the set of all frames; one process can take a frame from another</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A process cannot control its own page-fault rate</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Greater throughput so more common</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1" i="0" u="none" strike="noStrike" kern="0" cap="none" spc="0" normalizeH="0" baseline="0" noProof="0" dirty="0">
                <a:ln>
                  <a:noFill/>
                </a:ln>
                <a:solidFill>
                  <a:srgbClr val="3366FF"/>
                </a:solidFill>
                <a:effectLst>
                  <a:outerShdw blurRad="38100" dist="38100" dir="2700000" algn="tl">
                    <a:srgbClr val="000000">
                      <a:alpha val="43137"/>
                    </a:srgbClr>
                  </a:outerShdw>
                </a:effectLst>
                <a:uLnTx/>
                <a:uFillTx/>
                <a:latin typeface="+mn-lt"/>
                <a:ea typeface="MS PGothic" panose="020B0600070205080204" pitchFamily="34" charset="-128"/>
                <a:cs typeface="+mn-cs"/>
              </a:rPr>
              <a:t>Local replacement</a:t>
            </a:r>
            <a:r>
              <a:rPr kumimoji="0" lang="en-US" altLang="en-US" sz="3200" b="0" i="0" u="none" strike="noStrike" kern="0" cap="none" spc="0" normalizeH="0" baseline="0" noProof="0" dirty="0">
                <a:ln>
                  <a:noFill/>
                </a:ln>
                <a:solidFill>
                  <a:srgbClr val="3366FF"/>
                </a:solidFill>
                <a:effectLst>
                  <a:outerShdw blurRad="38100" dist="38100" dir="2700000" algn="tl">
                    <a:srgbClr val="000000">
                      <a:alpha val="43137"/>
                    </a:srgbClr>
                  </a:outerShdw>
                </a:effectLst>
                <a:uLnTx/>
                <a:uFillTx/>
                <a:latin typeface="+mn-lt"/>
                <a:ea typeface="MS PGothic" panose="020B0600070205080204" pitchFamily="34" charset="-128"/>
                <a:cs typeface="+mn-cs"/>
              </a:rPr>
              <a:t> </a:t>
            </a: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 each process selects from only its own set of allocated frames</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More consistent per-process performance</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But possibly underutilized memory</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endPar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742950" marR="0" lvl="1" indent="-285750" algn="l" defTabSz="457200" rtl="0" eaLnBrk="0" fontAlgn="base" latinLnBrk="0" hangingPunct="0">
              <a:lnSpc>
                <a:spcPct val="100000"/>
              </a:lnSpc>
              <a:spcBef>
                <a:spcPts val="700"/>
              </a:spcBef>
              <a:spcAft>
                <a:spcPct val="0"/>
              </a:spcAft>
              <a:buClr>
                <a:srgbClr val="000000"/>
              </a:buClr>
              <a:buSzTx/>
              <a:buFont typeface="Times New Roman" panose="02020603050405020304" pitchFamily="18" charset="0"/>
              <a:buNone/>
              <a:defRPr/>
            </a:pPr>
            <a:endPar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1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01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17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17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1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In-Class Work 6</a:t>
            </a:r>
          </a:p>
        </p:txBody>
      </p:sp>
      <p:sp>
        <p:nvSpPr>
          <p:cNvPr id="3" name="Content Placeholder 2"/>
          <p:cNvSpPr>
            <a:spLocks noGrp="1"/>
          </p:cNvSpPr>
          <p:nvPr>
            <p:ph idx="1"/>
          </p:nvPr>
        </p:nvSpPr>
        <p:spPr/>
        <p:txBody>
          <a:bodyPr vert="horz" wrap="square" lIns="90000" tIns="46800" rIns="90000" bIns="46800" numCol="1" anchor="t" anchorCtr="0" compatLnSpc="1"/>
          <a:lstStyle/>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Consider the following page reference string:</a:t>
            </a:r>
          </a:p>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r>
              <a:rPr kumimoji="0" lang="en-US" sz="2000" b="0" i="0" u="none" strike="noStrike" kern="0" cap="none" spc="0" normalizeH="0" baseline="0" noProof="0" dirty="0">
                <a:ln>
                  <a:noFill/>
                </a:ln>
                <a:solidFill>
                  <a:srgbClr val="C00000"/>
                </a:solidFill>
                <a:effectLst>
                  <a:outerShdw blurRad="38100" dist="38100" dir="2700000" algn="tl">
                    <a:srgbClr val="000000">
                      <a:alpha val="43137"/>
                    </a:srgbClr>
                  </a:outerShdw>
                </a:effectLst>
                <a:uLnTx/>
                <a:uFillTx/>
                <a:latin typeface="Consolas" panose="020B0609020204030204" pitchFamily="49" charset="0"/>
                <a:ea typeface="MS PGothic" panose="020B0600070205080204" pitchFamily="34" charset="-128"/>
                <a:cs typeface="Helvetica" charset="0"/>
              </a:rPr>
              <a:t>1, 2, 3, 4, 2, 1, 5, 6, 2, 1, 2, 3, 7, 6, 3, 2, 1, 2, 3, 6</a:t>
            </a:r>
          </a:p>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How many page faults would occur for the following replacement algorithms, assuming </a:t>
            </a:r>
            <a:r>
              <a:rPr kumimoji="0" lang="en-US" sz="2800" b="0" i="0" u="none"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three frames</a:t>
            </a: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a:t>
            </a:r>
          </a:p>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Remember that all frames are initially empty, so your first unique pages will cost one fault each.</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LRU replacement</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FIFO replacement</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Optimal replacement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a:xfrm>
            <a:off x="0" y="381000"/>
            <a:ext cx="9144000"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LRU Approximation Algorithms</a:t>
            </a:r>
          </a:p>
        </p:txBody>
      </p:sp>
      <p:sp>
        <p:nvSpPr>
          <p:cNvPr id="73731" name="Rectangle 3"/>
          <p:cNvSpPr>
            <a:spLocks noGrp="1" noChangeArrowheads="1"/>
          </p:cNvSpPr>
          <p:nvPr>
            <p:ph idx="1"/>
          </p:nvPr>
        </p:nvSpPr>
        <p:spPr>
          <a:xfrm>
            <a:off x="398463" y="1524000"/>
            <a:ext cx="8347075" cy="5146675"/>
          </a:xfrm>
        </p:spPr>
        <p:txBody>
          <a:bodyPr vert="horz" wrap="square" lIns="90000" tIns="46800" rIns="90000" bIns="46800" numCol="1" anchor="t" anchorCtr="0" compatLnSpc="1"/>
          <a:lstStyle/>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LRU needs special hardware and still slow</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1" i="0" u="none" strike="noStrike" kern="0" cap="none" spc="0" normalizeH="0" baseline="0" noProof="0" dirty="0">
                <a:ln>
                  <a:noFill/>
                </a:ln>
                <a:solidFill>
                  <a:srgbClr val="3366FF"/>
                </a:solidFill>
                <a:effectLst>
                  <a:outerShdw blurRad="38100" dist="38100" dir="2700000" algn="tl">
                    <a:srgbClr val="000000">
                      <a:alpha val="43137"/>
                    </a:srgbClr>
                  </a:outerShdw>
                </a:effectLst>
                <a:uLnTx/>
                <a:uFillTx/>
                <a:latin typeface="+mn-lt"/>
                <a:ea typeface="MS PGothic" panose="020B0600070205080204" pitchFamily="34" charset="-128"/>
                <a:cs typeface="+mn-cs"/>
              </a:rPr>
              <a:t>Reference bit</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With each page associate a bit, initially = 0</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When page is referenced bit set to 1</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Replace any with reference bit = 0 (if one exists)</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We do not know the order, however</a:t>
            </a:r>
          </a:p>
          <a:p>
            <a:pPr marL="85725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Basis for many LRU approximation algorithms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373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73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73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373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37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04800" y="6350"/>
            <a:ext cx="8607425" cy="1433513"/>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LRU Approximation Algorithms</a:t>
            </a:r>
          </a:p>
        </p:txBody>
      </p:sp>
      <p:sp>
        <p:nvSpPr>
          <p:cNvPr id="59394" name="Content Placeholder 2"/>
          <p:cNvSpPr>
            <a:spLocks noGrp="1"/>
          </p:cNvSpPr>
          <p:nvPr>
            <p:ph idx="1"/>
          </p:nvPr>
        </p:nvSpPr>
        <p:spPr>
          <a:xfrm>
            <a:off x="323850" y="1500188"/>
            <a:ext cx="8683625" cy="4264025"/>
          </a:xfrm>
        </p:spPr>
        <p:txBody>
          <a:bodyPr wrap="square" lIns="90000" tIns="46800" rIns="90000" bIns="46800" anchor="t"/>
          <a:lstStyle/>
          <a:p>
            <a:pPr marL="342900" marR="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1" i="0" u="none" strike="noStrike" kern="0" cap="none" spc="0" normalizeH="0" baseline="0" noProof="1">
                <a:solidFill>
                  <a:srgbClr val="3366FF"/>
                </a:solidFill>
                <a:effectLst>
                  <a:outerShdw blurRad="38100" dist="38100" dir="2700000" algn="tl">
                    <a:srgbClr val="000000">
                      <a:alpha val="43137"/>
                    </a:srgbClr>
                  </a:outerShdw>
                </a:effectLst>
                <a:latin typeface="+mn-lt"/>
                <a:ea typeface="MS PGothic" panose="020B0600070205080204" pitchFamily="34" charset="-128"/>
                <a:cs typeface="+mn-cs"/>
              </a:rPr>
              <a:t>Second-chance algorithm</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Generally FIFO, plus hardware-provided reference bit</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page to be replaced has </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Reference bit = 0 -&gt; replace it</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reference bit = 1 then:</a:t>
            </a:r>
          </a:p>
          <a:p>
            <a:pPr marL="1714500" marR="0" lvl="3" indent="-342900" algn="l" defTabSz="457200" rtl="0" eaLnBrk="0" fontAlgn="base" latinLnBrk="0" hangingPunct="0">
              <a:lnSpc>
                <a:spcPct val="100000"/>
              </a:lnSpc>
              <a:spcBef>
                <a:spcPts val="5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set reference bit 0, leave page in memory</a:t>
            </a:r>
          </a:p>
          <a:p>
            <a:pPr marL="1714500" marR="0" lvl="3" indent="-342900" algn="l" defTabSz="457200" rtl="0" eaLnBrk="0" fontAlgn="base" latinLnBrk="0" hangingPunct="0">
              <a:lnSpc>
                <a:spcPct val="100000"/>
              </a:lnSpc>
              <a:spcBef>
                <a:spcPts val="500"/>
              </a:spcBef>
              <a:spcAft>
                <a:spcPct val="0"/>
              </a:spcAft>
              <a:buClr>
                <a:srgbClr val="000000"/>
              </a:buClr>
              <a:buSzTx/>
              <a:buFont typeface="Wingdings" panose="05000000000000000000" pitchFamily="2" charset="2"/>
              <a:buChar char="q"/>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replace next page, subject to same rules</a:t>
            </a:r>
          </a:p>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pPr>
            <a:endParaRPr kumimoji="0" lang="en-US" altLang="en-US" sz="2400" b="0" i="0" u="none" strike="noStrike" kern="0" cap="none" spc="0" normalizeH="0" baseline="0" noProof="1">
              <a:solidFill>
                <a:srgbClr val="000000"/>
              </a:solidFill>
              <a:latin typeface="+mn-lt"/>
              <a:ea typeface="MS PGothic" panose="020B0600070205080204" pitchFamily="34" charset="-128"/>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a:xfrm>
            <a:off x="187325" y="304800"/>
            <a:ext cx="8632825" cy="463550"/>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32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Second-Chance (</a:t>
            </a:r>
            <a:r>
              <a:rPr kumimoji="0" lang="en-US" altLang="en-US" sz="3200" b="1" i="0" u="none" strike="noStrike" kern="0" cap="none" spc="0" normalizeH="0" baseline="0" noProof="1">
                <a:solidFill>
                  <a:srgbClr val="FF0000"/>
                </a:solidFill>
                <a:effectLst>
                  <a:outerShdw blurRad="38100" dist="38100" dir="2700000" algn="tl">
                    <a:srgbClr val="000000">
                      <a:alpha val="43137"/>
                    </a:srgbClr>
                  </a:outerShdw>
                </a:effectLst>
                <a:latin typeface="+mj-lt"/>
                <a:ea typeface="MS PGothic" panose="020B0600070205080204" pitchFamily="34" charset="-128"/>
                <a:cs typeface="+mj-cs"/>
              </a:rPr>
              <a:t>clock</a:t>
            </a:r>
            <a:r>
              <a:rPr kumimoji="0" lang="en-US" altLang="en-US" sz="32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 Page-Replacement Algorithm</a:t>
            </a:r>
          </a:p>
        </p:txBody>
      </p:sp>
      <p:pic>
        <p:nvPicPr>
          <p:cNvPr id="61442" name="Picture 1" descr="9_17.pdf"/>
          <p:cNvPicPr>
            <a:picLocks noChangeAspect="1"/>
          </p:cNvPicPr>
          <p:nvPr/>
        </p:nvPicPr>
        <p:blipFill>
          <a:blip r:embed="rId3"/>
          <a:stretch>
            <a:fillRect/>
          </a:stretch>
        </p:blipFill>
        <p:spPr>
          <a:xfrm>
            <a:off x="1752600" y="1066800"/>
            <a:ext cx="5503863" cy="5556250"/>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a:xfrm>
            <a:off x="139700" y="138113"/>
            <a:ext cx="8896350"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36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Enhanced Second-Chance Algorithm</a:t>
            </a:r>
          </a:p>
        </p:txBody>
      </p:sp>
      <p:sp>
        <p:nvSpPr>
          <p:cNvPr id="24579" name="Rectangle 3"/>
          <p:cNvSpPr>
            <a:spLocks noGrp="1" noChangeArrowheads="1"/>
          </p:cNvSpPr>
          <p:nvPr>
            <p:ph idx="1"/>
          </p:nvPr>
        </p:nvSpPr>
        <p:spPr>
          <a:xfrm>
            <a:off x="381000" y="873125"/>
            <a:ext cx="8399463" cy="5146675"/>
          </a:xfrm>
        </p:spPr>
        <p:txBody>
          <a:bodyPr vert="horz" wrap="square" lIns="90000" tIns="46800" rIns="90000" bIns="46800" numCol="1" anchor="t" anchorCtr="0" compatLnSpc="1"/>
          <a:lstStyle/>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Improve algorithm by using reference bit and modify bit (if available) </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Take ordered pair (reference, modify)</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(0, 0) neither recently used not modified – best page to replace</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(0, 1) not recently used but modified – not quite as good, must write out before replacement</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(1, 0) recently used but clean – probably will be used again soon</a:t>
            </a:r>
          </a:p>
          <a:p>
            <a:pPr marL="742950" marR="0" lvl="1" indent="-28575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(1, 1) recently used and modified – probably will be used again soon and need to write out before replacement</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When page replacement called for, use the clock scheme  but use the four classes replace page in lowest non-empty class</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Helvetica" charset="0"/>
              </a:rPr>
              <a:t>Might need to search circular queue several times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57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57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762000" y="6350"/>
            <a:ext cx="8150225" cy="1136650"/>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Frame Allocation</a:t>
            </a:r>
          </a:p>
        </p:txBody>
      </p:sp>
      <p:sp>
        <p:nvSpPr>
          <p:cNvPr id="3" name="Content Placeholder 2"/>
          <p:cNvSpPr>
            <a:spLocks noGrp="1"/>
          </p:cNvSpPr>
          <p:nvPr>
            <p:ph idx="1"/>
          </p:nvPr>
        </p:nvSpPr>
        <p:spPr>
          <a:xfrm>
            <a:off x="457200" y="1143000"/>
            <a:ext cx="8455025" cy="4264025"/>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Each process needs minimum number of frames</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E.g. IBM 370 – 6 pages to handle MVC instruction</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Maximum that a process can ge of course is total frames in the system</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Two major allocation schemes</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Fixed allocation</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Priority allocation</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Many variations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762000" y="6350"/>
            <a:ext cx="8150225" cy="831850"/>
          </a:xfrm>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Fixed Allocation</a:t>
            </a:r>
          </a:p>
        </p:txBody>
      </p:sp>
      <p:sp>
        <p:nvSpPr>
          <p:cNvPr id="3" name="Content Placeholder 2"/>
          <p:cNvSpPr>
            <a:spLocks noGrp="1"/>
          </p:cNvSpPr>
          <p:nvPr>
            <p:ph idx="1"/>
          </p:nvPr>
        </p:nvSpPr>
        <p:spPr>
          <a:xfrm>
            <a:off x="260350" y="765175"/>
            <a:ext cx="8651875" cy="4264025"/>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Equal allocation</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E.g. if there are 100 frames (after allocating frames for the OS) and 5 processes, give each process 20 frames</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Proportional allocation – allocate according to the size of process</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Dynamic as degree of multiprogramming, process sizes change</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endParaRPr kumimoji="0" lang="en-US" altLang="en-US" sz="2800" b="0" i="0" u="none" strike="noStrike" kern="0" cap="none" spc="0" normalizeH="0" baseline="0" noProof="1">
              <a:solidFill>
                <a:srgbClr val="000000"/>
              </a:solidFill>
              <a:latin typeface="+mn-lt"/>
              <a:ea typeface="MS PGothic" panose="020B0600070205080204" pitchFamily="34" charset="-128"/>
              <a:cs typeface="+mn-cs"/>
            </a:endParaRPr>
          </a:p>
        </p:txBody>
      </p:sp>
      <p:pic>
        <p:nvPicPr>
          <p:cNvPr id="4" name="Picture 3"/>
          <p:cNvPicPr>
            <a:picLocks noChangeAspect="1"/>
          </p:cNvPicPr>
          <p:nvPr/>
        </p:nvPicPr>
        <p:blipFill>
          <a:blip r:embed="rId3"/>
          <a:stretch>
            <a:fillRect/>
          </a:stretch>
        </p:blipFill>
        <p:spPr>
          <a:xfrm>
            <a:off x="2286000" y="4710113"/>
            <a:ext cx="3808413" cy="21463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p:cNvSpPr>
          <p:nvPr>
            <p:ph type="title"/>
          </p:nvPr>
        </p:nvSpPr>
        <p:spPr>
          <a:xfrm>
            <a:off x="866775" y="201613"/>
            <a:ext cx="7820025" cy="576263"/>
          </a:xfrm>
        </p:spPr>
        <p:txBody>
          <a:bodyPr wrap="square" lIns="90000" tIns="46800" rIns="90000" bIns="46800" anchor="ctr"/>
          <a:lstStyle/>
          <a:p>
            <a:pPr marL="0" marR="0" indent="0" algn="ctr" defTabSz="457200" rtl="0" eaLnBrk="1" fontAlgn="base" latinLnBrk="0" hangingPunct="1">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Priority Allocation</a:t>
            </a:r>
          </a:p>
        </p:txBody>
      </p:sp>
      <p:sp>
        <p:nvSpPr>
          <p:cNvPr id="49155" name="Rectangle 3"/>
          <p:cNvSpPr>
            <a:spLocks noGrp="1"/>
          </p:cNvSpPr>
          <p:nvPr>
            <p:ph idx="1"/>
          </p:nvPr>
        </p:nvSpPr>
        <p:spPr>
          <a:xfrm>
            <a:off x="457200" y="1190625"/>
            <a:ext cx="8077200" cy="4394200"/>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Use a proportional allocation scheme using priorities rather than size</a:t>
            </a:r>
          </a:p>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If process </a:t>
            </a:r>
            <a:r>
              <a:rPr kumimoji="0" lang="en-US" altLang="en-US" sz="3200" b="1" i="1"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P</a:t>
            </a:r>
            <a:r>
              <a:rPr kumimoji="0" lang="en-US" altLang="en-US" sz="3200" b="1" i="1" u="none" strike="noStrike" kern="0" cap="none" spc="0" normalizeH="0" baseline="-2500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i</a:t>
            </a: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 generates a page fault,</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select for replacement one of its frames</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pPr>
            <a:r>
              <a:rPr kumimoji="0" lang="en-US" altLang="en-US" sz="28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select for replacement a frame from a process with lower priority number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1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828</Words>
  <Application>Microsoft Office PowerPoint</Application>
  <PresentationFormat>On-screen Show (4:3)</PresentationFormat>
  <Paragraphs>91</Paragraphs>
  <Slides>10</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Consolas</vt:lpstr>
      <vt:lpstr>Georgia</vt:lpstr>
      <vt:lpstr>Helvetica</vt:lpstr>
      <vt:lpstr>Times New Roman</vt:lpstr>
      <vt:lpstr>Wingdings</vt:lpstr>
      <vt:lpstr>Office Theme</vt:lpstr>
      <vt:lpstr>1_Office Theme</vt:lpstr>
      <vt:lpstr>PowerPoint Presentation</vt:lpstr>
      <vt:lpstr>In-Class Work 6</vt:lpstr>
      <vt:lpstr>LRU Approximation Algorithms</vt:lpstr>
      <vt:lpstr>LRU Approximation Algorithms</vt:lpstr>
      <vt:lpstr>Second-Chance (clock) Page-Replacement Algorithm</vt:lpstr>
      <vt:lpstr>Enhanced Second-Chance Algorithm</vt:lpstr>
      <vt:lpstr>Frame Allocation</vt:lpstr>
      <vt:lpstr>Fixed Allocation</vt:lpstr>
      <vt:lpstr>Priority Allocation</vt:lpstr>
      <vt:lpstr>Global vs. Local Allocation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950</cp:revision>
  <cp:lastPrinted>2013-08-20T02:42:00Z</cp:lastPrinted>
  <dcterms:created xsi:type="dcterms:W3CDTF">2008-08-03T20:58:00Z</dcterms:created>
  <dcterms:modified xsi:type="dcterms:W3CDTF">2022-11-11T05:09:05Z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