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9"/>
  </p:notesMasterIdLst>
  <p:sldIdLst>
    <p:sldId id="256" r:id="rId3"/>
    <p:sldId id="624" r:id="rId4"/>
    <p:sldId id="625" r:id="rId5"/>
    <p:sldId id="626" r:id="rId6"/>
    <p:sldId id="627" r:id="rId7"/>
    <p:sldId id="628" r:id="rId8"/>
    <p:sldId id="639" r:id="rId9"/>
    <p:sldId id="630" r:id="rId10"/>
    <p:sldId id="631" r:id="rId11"/>
    <p:sldId id="632" r:id="rId12"/>
    <p:sldId id="633" r:id="rId13"/>
    <p:sldId id="634" r:id="rId14"/>
    <p:sldId id="635" r:id="rId15"/>
    <p:sldId id="636" r:id="rId16"/>
    <p:sldId id="637" r:id="rId17"/>
    <p:sldId id="638" r:id="rId18"/>
  </p:sldIdLst>
  <p:sldSz cx="9144000" cy="6858000" type="screen4x3"/>
  <p:notesSz cx="7315200" cy="9601200"/>
  <p:defaultTextStyle>
    <a:defPPr>
      <a:defRPr lang="en-GB"/>
    </a:defPPr>
    <a:lvl1pPr marL="0" lvl="0" indent="0" algn="l" defTabSz="457200" rtl="0" eaLnBrk="1" fontAlgn="base" latinLnBrk="0" hangingPunct="1">
      <a:lnSpc>
        <a:spcPct val="100000"/>
      </a:lnSpc>
      <a:spcBef>
        <a:spcPct val="0"/>
      </a:spcBef>
      <a:spcAft>
        <a:spcPct val="0"/>
      </a:spcAft>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1pPr>
    <a:lvl2pPr marL="742950" lvl="1" indent="-285750" algn="l" defTabSz="457200" rtl="0" eaLnBrk="1" fontAlgn="base" latinLnBrk="0" hangingPunct="1">
      <a:lnSpc>
        <a:spcPct val="100000"/>
      </a:lnSpc>
      <a:spcBef>
        <a:spcPct val="0"/>
      </a:spcBef>
      <a:spcAft>
        <a:spcPct val="0"/>
      </a:spcAft>
      <a:buFont typeface="Arial" panose="020B0604020202020204" pitchFamily="34" charset="0"/>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2pPr>
    <a:lvl3pPr marL="1143000" lvl="2"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3pPr>
    <a:lvl4pPr marL="1600200" lvl="3" indent="-228600" algn="l" defTabSz="457200" rtl="0" eaLnBrk="1" fontAlgn="base" latinLnBrk="0" hangingPunct="1">
      <a:lnSpc>
        <a:spcPct val="100000"/>
      </a:lnSpc>
      <a:spcBef>
        <a:spcPct val="0"/>
      </a:spcBef>
      <a:spcAft>
        <a:spcPct val="0"/>
      </a:spcAft>
      <a:buFont typeface="Arial" panose="020B0604020202020204" pitchFamily="34" charset="0"/>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4pPr>
    <a:lvl5pPr marL="2057400" lvl="4"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5pPr>
    <a:lvl6pPr marL="2286000" lvl="5"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6pPr>
    <a:lvl7pPr marL="2743200" lvl="6"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7pPr>
    <a:lvl8pPr marL="3200400" lvl="7"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8pPr>
    <a:lvl9pPr marL="3657600" lvl="8"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442"/>
  </p:normalViewPr>
  <p:slideViewPr>
    <p:cSldViewPr showGuides="1">
      <p:cViewPr varScale="1">
        <p:scale>
          <a:sx n="77" d="100"/>
          <a:sy n="77" d="100"/>
        </p:scale>
        <p:origin x="228" y="84"/>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AutoShape 1"/>
          <p:cNvSpPr/>
          <p:nvPr/>
        </p:nvSpPr>
        <p:spPr>
          <a:xfrm>
            <a:off x="0" y="0"/>
            <a:ext cx="7315200" cy="9601200"/>
          </a:xfrm>
          <a:prstGeom prst="roundRect">
            <a:avLst>
              <a:gd name="adj" fmla="val 23"/>
            </a:avLst>
          </a:prstGeom>
          <a:solidFill>
            <a:srgbClr val="FFFFFF"/>
          </a:solidFill>
          <a:ln w="9525">
            <a:noFill/>
          </a:ln>
        </p:spPr>
        <p:txBody>
          <a:bodyPr wrap="none" lIns="96661" tIns="48331" rIns="96661" bIns="48331" anchor="ctr"/>
          <a:lstStyle/>
          <a:p>
            <a:pPr lvl="0"/>
            <a:endParaRPr lang="en-US" altLang="en-US" dirty="0">
              <a:ea typeface="Arial" panose="020B0604020202020204" pitchFamily="34" charset="0"/>
            </a:endParaRPr>
          </a:p>
        </p:txBody>
      </p:sp>
      <p:sp>
        <p:nvSpPr>
          <p:cNvPr id="3075" name="AutoShape 2"/>
          <p:cNvSpPr/>
          <p:nvPr/>
        </p:nvSpPr>
        <p:spPr>
          <a:xfrm>
            <a:off x="0" y="0"/>
            <a:ext cx="7315200" cy="9601200"/>
          </a:xfrm>
          <a:prstGeom prst="roundRect">
            <a:avLst>
              <a:gd name="adj" fmla="val 23"/>
            </a:avLst>
          </a:prstGeom>
          <a:solidFill>
            <a:srgbClr val="FFFFFF"/>
          </a:solidFill>
          <a:ln w="9525">
            <a:noFill/>
          </a:ln>
        </p:spPr>
        <p:txBody>
          <a:bodyPr wrap="none" lIns="96661" tIns="48331" rIns="96661" bIns="48331" anchor="ctr"/>
          <a:lstStyle/>
          <a:p>
            <a:pPr lvl="0"/>
            <a:endParaRPr lang="en-US" altLang="en-US" dirty="0">
              <a:ea typeface="Arial" panose="020B0604020202020204" pitchFamily="34" charset="0"/>
            </a:endParaRPr>
          </a:p>
        </p:txBody>
      </p:sp>
      <p:sp>
        <p:nvSpPr>
          <p:cNvPr id="3076" name="Text Box 3"/>
          <p:cNvSpPr txBox="1"/>
          <p:nvPr/>
        </p:nvSpPr>
        <p:spPr>
          <a:xfrm>
            <a:off x="0" y="0"/>
            <a:ext cx="3170238" cy="479425"/>
          </a:xfrm>
          <a:prstGeom prst="rect">
            <a:avLst/>
          </a:prstGeom>
          <a:noFill/>
          <a:ln w="9525">
            <a:noFill/>
          </a:ln>
        </p:spPr>
        <p:txBody>
          <a:bodyPr wrap="none" lIns="96661" tIns="48331" rIns="96661" bIns="48331" anchor="ctr"/>
          <a:lstStyle/>
          <a:p>
            <a:pPr lvl="0"/>
            <a:endParaRPr lang="en-US" altLang="en-US" dirty="0">
              <a:ea typeface="Arial" panose="020B0604020202020204" pitchFamily="34" charset="0"/>
            </a:endParaRPr>
          </a:p>
        </p:txBody>
      </p:sp>
      <p:sp>
        <p:nvSpPr>
          <p:cNvPr id="3077" name="Text Box 4"/>
          <p:cNvSpPr txBox="1"/>
          <p:nvPr/>
        </p:nvSpPr>
        <p:spPr>
          <a:xfrm>
            <a:off x="4143375" y="0"/>
            <a:ext cx="3170238" cy="479425"/>
          </a:xfrm>
          <a:prstGeom prst="rect">
            <a:avLst/>
          </a:prstGeom>
          <a:noFill/>
          <a:ln w="9525">
            <a:noFill/>
          </a:ln>
        </p:spPr>
        <p:txBody>
          <a:bodyPr wrap="none" lIns="96661" tIns="48331" rIns="96661" bIns="48331" anchor="ctr"/>
          <a:lstStyle/>
          <a:p>
            <a:pPr lvl="0"/>
            <a:endParaRPr lang="en-US" altLang="en-US" dirty="0">
              <a:ea typeface="Arial" panose="020B0604020202020204" pitchFamily="34" charset="0"/>
            </a:endParaRPr>
          </a:p>
        </p:txBody>
      </p:sp>
      <p:sp>
        <p:nvSpPr>
          <p:cNvPr id="3078" name="Rectangle 5"/>
          <p:cNvSpPr>
            <a:spLocks noGrp="1" noRot="1" noChangeAspect="1"/>
          </p:cNvSpPr>
          <p:nvPr>
            <p:ph type="sldImg"/>
          </p:nvPr>
        </p:nvSpPr>
        <p:spPr>
          <a:xfrm>
            <a:off x="1257300" y="720725"/>
            <a:ext cx="4797425" cy="3597275"/>
          </a:xfrm>
          <a:prstGeom prst="rect">
            <a:avLst/>
          </a:prstGeom>
          <a:noFill/>
          <a:ln w="9360" cap="sq" cmpd="sng">
            <a:solidFill>
              <a:srgbClr val="000000"/>
            </a:solidFill>
            <a:prstDash val="solid"/>
            <a:miter/>
            <a:headEnd type="none" w="med" len="med"/>
            <a:tailEnd type="none" w="med" len="med"/>
          </a:ln>
        </p:spPr>
      </p:sp>
      <p:sp>
        <p:nvSpPr>
          <p:cNvPr id="2" name="Rectangle 6"/>
          <p:cNvSpPr>
            <a:spLocks noGrp="1" noChangeArrowheads="1"/>
          </p:cNvSpPr>
          <p:nvPr>
            <p:ph type="body"/>
          </p:nvPr>
        </p:nvSpPr>
        <p:spPr bwMode="auto">
          <a:xfrm>
            <a:off x="731838" y="4560888"/>
            <a:ext cx="5848350" cy="4316413"/>
          </a:xfrm>
          <a:prstGeom prst="rect">
            <a:avLst/>
          </a:prstGeom>
          <a:noFill/>
          <a:ln>
            <a:noFill/>
          </a:ln>
          <a:effectLst/>
        </p:spPr>
        <p:txBody>
          <a:bodyPr vert="horz" wrap="square" lIns="95139" tIns="49472" rIns="95139" bIns="49472" numCol="1" anchor="t" anchorCtr="0" compatLnSpc="1"/>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
        <p:nvSpPr>
          <p:cNvPr id="3080" name="Text Box 7"/>
          <p:cNvSpPr txBox="1"/>
          <p:nvPr/>
        </p:nvSpPr>
        <p:spPr>
          <a:xfrm>
            <a:off x="0" y="9120188"/>
            <a:ext cx="3170238" cy="479425"/>
          </a:xfrm>
          <a:prstGeom prst="rect">
            <a:avLst/>
          </a:prstGeom>
          <a:noFill/>
          <a:ln w="9525">
            <a:noFill/>
          </a:ln>
        </p:spPr>
        <p:txBody>
          <a:bodyPr wrap="none" lIns="96661" tIns="48331" rIns="96661" bIns="48331" anchor="ctr"/>
          <a:lstStyle/>
          <a:p>
            <a:pPr lvl="0"/>
            <a:endParaRPr lang="en-US" altLang="en-US" dirty="0">
              <a:ea typeface="Arial" panose="020B0604020202020204" pitchFamily="34" charset="0"/>
            </a:endParaRPr>
          </a:p>
        </p:txBody>
      </p:sp>
      <p:sp>
        <p:nvSpPr>
          <p:cNvPr id="3" name="Rectangle 8"/>
          <p:cNvSpPr>
            <a:spLocks noGrp="1" noChangeArrowheads="1"/>
          </p:cNvSpPr>
          <p:nvPr>
            <p:ph type="sldNum"/>
          </p:nvPr>
        </p:nvSpPr>
        <p:spPr bwMode="auto">
          <a:xfrm>
            <a:off x="4143375" y="9120188"/>
            <a:ext cx="3167063" cy="476250"/>
          </a:xfrm>
          <a:prstGeom prst="rect">
            <a:avLst/>
          </a:prstGeom>
          <a:noFill/>
          <a:ln>
            <a:noFill/>
          </a:ln>
          <a:effectLst/>
        </p:spPr>
        <p:txBody>
          <a:bodyPr vert="horz" wrap="square" lIns="95139" tIns="49472" rIns="95139" bIns="49472" numCol="1" anchor="b" anchorCtr="0" compatLnSpc="1"/>
          <a:lstStyle>
            <a:lvl1pPr algn="r" eaLnBrk="1" hangingPunct="1">
              <a:buSzPct val="100000"/>
              <a:tabLst>
                <a:tab pos="482600" algn="l"/>
                <a:tab pos="965200" algn="l"/>
                <a:tab pos="1449070" algn="l"/>
                <a:tab pos="1931670" algn="l"/>
                <a:tab pos="2416175" algn="l"/>
                <a:tab pos="2898775" algn="l"/>
              </a:tabLst>
              <a:defRPr sz="1300">
                <a:solidFill>
                  <a:srgbClr val="000000"/>
                </a:solidFill>
                <a:latin typeface="Arial" panose="020B0604020202020204" pitchFamily="34" charset="0"/>
              </a:defRPr>
            </a:lvl1pPr>
          </a:lstStyle>
          <a:p>
            <a:pPr marL="0" marR="0" lvl="0" indent="0" algn="r" defTabSz="457200" rtl="0" eaLnBrk="1" fontAlgn="base" latinLnBrk="0" hangingPunct="1">
              <a:lnSpc>
                <a:spcPct val="100000"/>
              </a:lnSpc>
              <a:spcBef>
                <a:spcPct val="0"/>
              </a:spcBef>
              <a:spcAft>
                <a:spcPct val="0"/>
              </a:spcAft>
              <a:buClrTx/>
              <a:buSzPct val="100000"/>
              <a:buFontTx/>
              <a:buNone/>
              <a:tabLst>
                <a:tab pos="482600" algn="l"/>
                <a:tab pos="965200" algn="l"/>
                <a:tab pos="1449070" algn="l"/>
                <a:tab pos="1931670" algn="l"/>
                <a:tab pos="2416175" algn="l"/>
                <a:tab pos="2898775" algn="l"/>
              </a:tabLst>
              <a:defRPr/>
            </a:pPr>
            <a:fld id="{0D81704A-5020-4382-B258-83DB8E2FDB55}" type="slidenum">
              <a:rPr kumimoji="0" lang="en-US" altLang="en-US" sz="13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a:t>
            </a:fld>
            <a:endParaRPr kumimoji="0" lang="en-US" altLang="en-US" sz="13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cSld>
  <p:clrMap bg1="lt1" tx1="dk1" bg2="lt2" tx2="dk2" accent1="accent1" accent2="accent2" accent3="accent3" accent4="accent4" accent5="accent5" accent6="accent6" hlink="hlink" folHlink="folHlink"/>
  <p:hf sldNum="0" hdr="0" ftr="0" dt="0"/>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en.wikipedia.org/wiki/Page_replacement_algorithm"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8"/>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a:buSzPct val="100000"/>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1</a:t>
            </a:fld>
            <a:endParaRPr lang="en-US" altLang="en-US" sz="1300" dirty="0">
              <a:solidFill>
                <a:srgbClr val="000000"/>
              </a:solidFill>
              <a:latin typeface="Arial" panose="020B0604020202020204" pitchFamily="34" charset="0"/>
            </a:endParaRPr>
          </a:p>
        </p:txBody>
      </p:sp>
      <p:sp>
        <p:nvSpPr>
          <p:cNvPr id="5123" name="Text Box 1"/>
          <p:cNvSpPr>
            <a:spLocks noGrp="1" noRot="1" noChangeAspect="1" noTextEdit="1"/>
          </p:cNvSpPr>
          <p:nvPr>
            <p:ph type="sldImg"/>
          </p:nvPr>
        </p:nvSpPr>
        <p:spPr>
          <a:xfrm>
            <a:off x="1257300" y="720725"/>
            <a:ext cx="4800600" cy="3600450"/>
          </a:xfrm>
          <a:solidFill>
            <a:srgbClr val="FFFFFF"/>
          </a:solidFill>
        </p:spPr>
      </p:sp>
      <p:sp>
        <p:nvSpPr>
          <p:cNvPr id="33794" name="Text Box 2"/>
          <p:cNvSpPr>
            <a:spLocks noGrp="1" noChangeArrowheads="1"/>
          </p:cNvSpPr>
          <p:nvPr>
            <p:ph type="body" idx="1"/>
          </p:nvPr>
        </p:nvSpPr>
        <p:spPr>
          <a:xfrm>
            <a:off x="731838" y="4560888"/>
            <a:ext cx="5851525" cy="431958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95139" tIns="49472" rIns="95139" bIns="49472" numCol="1" anchor="ctr" anchorCtr="0" compatLnSpc="1"/>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398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10</a:t>
            </a:fld>
            <a:endParaRPr lang="en-US" altLang="en-US" sz="1300" dirty="0">
              <a:solidFill>
                <a:schemeClr val="tx1"/>
              </a:solidFill>
              <a:latin typeface="Arial" panose="020B0604020202020204" pitchFamily="34" charset="0"/>
              <a:ea typeface="Arial Unicode MS" pitchFamily="34" charset="-122"/>
            </a:endParaRPr>
          </a:p>
        </p:txBody>
      </p:sp>
      <p:sp>
        <p:nvSpPr>
          <p:cNvPr id="91138" name="Rectangle 2"/>
          <p:cNvSpPr>
            <a:spLocks noGrp="1" noRot="1" noChangeAspect="1" noTextEdit="1"/>
          </p:cNvSpPr>
          <p:nvPr>
            <p:ph type="sldImg"/>
          </p:nvPr>
        </p:nvSpPr>
        <p:spPr/>
      </p:sp>
      <p:sp>
        <p:nvSpPr>
          <p:cNvPr id="91139" name="Rectangle 3"/>
          <p:cNvSpPr>
            <a:spLocks noGrp="1"/>
          </p:cNvSpPr>
          <p:nvPr>
            <p:ph type="body"/>
          </p:nvPr>
        </p:nvSpPr>
        <p:spPr>
          <a:xfrm>
            <a:off x="731838" y="4560888"/>
            <a:ext cx="5848350" cy="4316412"/>
          </a:xfrm>
        </p:spPr>
        <p:txBody>
          <a:bodyPr wrap="square" lIns="95139" tIns="49472" rIns="95139" bIns="49472" anchor="t"/>
          <a:lstStyle/>
          <a:p>
            <a:pPr lvl="0"/>
            <a:r>
              <a:rPr lang="en-US" altLang="en-US" dirty="0"/>
              <a:t>Some of them are less than a page in size</a:t>
            </a:r>
          </a:p>
          <a:p>
            <a:pPr lvl="0"/>
            <a:r>
              <a:rPr lang="en-US" altLang="en-US" dirty="0"/>
              <a:t>certain hardware devices interact directly with physical memory-without the benefit of a virtual memory</a:t>
            </a:r>
          </a:p>
          <a:p>
            <a:pPr lvl="0"/>
            <a:r>
              <a:rPr lang="en-US" altLang="en-US" dirty="0"/>
              <a:t>interface-and consequently may require memory residing in physically contiguous pages.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398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11</a:t>
            </a:fld>
            <a:endParaRPr lang="en-US" altLang="en-US" sz="1300" dirty="0">
              <a:solidFill>
                <a:schemeClr val="tx1"/>
              </a:solidFill>
              <a:latin typeface="Arial" panose="020B0604020202020204" pitchFamily="34" charset="0"/>
              <a:ea typeface="Arial Unicode MS" pitchFamily="34" charset="-122"/>
            </a:endParaRPr>
          </a:p>
        </p:txBody>
      </p:sp>
      <p:sp>
        <p:nvSpPr>
          <p:cNvPr id="93186" name="Rectangle 2"/>
          <p:cNvSpPr>
            <a:spLocks noGrp="1" noRot="1" noChangeAspect="1" noTextEdit="1"/>
          </p:cNvSpPr>
          <p:nvPr>
            <p:ph type="sldImg"/>
          </p:nvPr>
        </p:nvSpPr>
        <p:spPr/>
      </p:sp>
      <p:sp>
        <p:nvSpPr>
          <p:cNvPr id="93187" name="Rectangle 3"/>
          <p:cNvSpPr>
            <a:spLocks noGrp="1"/>
          </p:cNvSpPr>
          <p:nvPr>
            <p:ph type="body"/>
          </p:nvPr>
        </p:nvSpPr>
        <p:spPr>
          <a:xfrm>
            <a:off x="731838" y="4560888"/>
            <a:ext cx="5848350" cy="4316412"/>
          </a:xfrm>
        </p:spPr>
        <p:txBody>
          <a:bodyPr wrap="square" lIns="95139" tIns="49472" rIns="95139" bIns="49472" anchor="t"/>
          <a:lstStyle/>
          <a:p>
            <a:pPr lvl="0"/>
            <a:endParaRPr lang="en-US"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Image Placeholder 1"/>
          <p:cNvSpPr>
            <a:spLocks noGrp="1" noRot="1" noChangeAspect="1" noTextEdit="1"/>
          </p:cNvSpPr>
          <p:nvPr>
            <p:ph type="sldImg"/>
          </p:nvPr>
        </p:nvSpPr>
        <p:spPr/>
      </p:sp>
      <p:sp>
        <p:nvSpPr>
          <p:cNvPr id="95234" name="Notes Placeholder 2"/>
          <p:cNvSpPr>
            <a:spLocks noGrp="1"/>
          </p:cNvSpPr>
          <p:nvPr>
            <p:ph type="body"/>
          </p:nvPr>
        </p:nvSpPr>
        <p:spPr>
          <a:xfrm>
            <a:off x="731838" y="4560888"/>
            <a:ext cx="5848350" cy="4316412"/>
          </a:xfrm>
        </p:spPr>
        <p:txBody>
          <a:bodyPr wrap="square" lIns="95139" tIns="49472" rIns="95139" bIns="49472" anchor="t"/>
          <a:lstStyle/>
          <a:p>
            <a:pPr lvl="0"/>
            <a:r>
              <a:rPr lang="en-US" altLang="en-US" dirty="0"/>
              <a:t>The segment is initially divided into two </a:t>
            </a:r>
            <a:r>
              <a:rPr lang="en-US" altLang="en-US" i="1" dirty="0"/>
              <a:t>buddies-which </a:t>
            </a:r>
            <a:r>
              <a:rPr lang="en-US" altLang="en-US" dirty="0"/>
              <a:t>we will call </a:t>
            </a:r>
            <a:r>
              <a:rPr lang="en-US" altLang="en-US" i="1" dirty="0"/>
              <a:t>AL </a:t>
            </a:r>
            <a:r>
              <a:rPr lang="en-US" altLang="en-US" dirty="0"/>
              <a:t>and </a:t>
            </a:r>
            <a:r>
              <a:rPr lang="en-US" altLang="en-US" i="1" dirty="0"/>
              <a:t>AR </a:t>
            </a:r>
            <a:r>
              <a:rPr lang="en-US" altLang="en-US" dirty="0"/>
              <a:t>-each 128 KB in size. One of these buddies is further divided into two 64-KB buddies BL and </a:t>
            </a:r>
            <a:r>
              <a:rPr lang="en-US" altLang="en-US" i="1" dirty="0"/>
              <a:t>BR- </a:t>
            </a:r>
            <a:r>
              <a:rPr lang="en-US" altLang="en-US" dirty="0"/>
              <a:t>However, the next-highest power of 2 from 21 KB is 32 KB so either </a:t>
            </a:r>
            <a:r>
              <a:rPr lang="en-US" altLang="en-US" i="1" dirty="0"/>
              <a:t>BL </a:t>
            </a:r>
            <a:r>
              <a:rPr lang="en-US" altLang="en-US" dirty="0"/>
              <a:t>or </a:t>
            </a:r>
            <a:r>
              <a:rPr lang="en-US" altLang="en-US" i="1" dirty="0"/>
              <a:t>BR </a:t>
            </a:r>
            <a:r>
              <a:rPr lang="en-US" altLang="en-US" dirty="0"/>
              <a:t>is again divided into two 32-KB buddies, </a:t>
            </a:r>
            <a:r>
              <a:rPr lang="en-US" altLang="en-US" i="1" dirty="0"/>
              <a:t>CL </a:t>
            </a:r>
            <a:r>
              <a:rPr lang="en-US" altLang="en-US" dirty="0"/>
              <a:t>and CR. One of these buddies is used to satisfy the 21-KB request.</a:t>
            </a:r>
          </a:p>
          <a:p>
            <a:pPr lvl="0"/>
            <a:endParaRPr lang="en-US" altLang="en-US" dirty="0"/>
          </a:p>
          <a:p>
            <a:pPr lvl="0"/>
            <a:r>
              <a:rPr lang="en-US" altLang="en-US" dirty="0"/>
              <a:t>When the kernel releases the </a:t>
            </a:r>
            <a:r>
              <a:rPr lang="en-US" altLang="en-US" i="1" dirty="0"/>
              <a:t>CL </a:t>
            </a:r>
            <a:r>
              <a:rPr lang="en-US" altLang="en-US" dirty="0"/>
              <a:t>unit it was allocated, the system can coalesce </a:t>
            </a:r>
            <a:r>
              <a:rPr lang="en-US" altLang="en-US" i="1" dirty="0"/>
              <a:t>C </a:t>
            </a:r>
            <a:r>
              <a:rPr lang="en-US" altLang="en-US" dirty="0"/>
              <a:t>L and </a:t>
            </a:r>
            <a:r>
              <a:rPr lang="en-US" altLang="en-US" i="1" dirty="0"/>
              <a:t>C R </a:t>
            </a:r>
            <a:r>
              <a:rPr lang="en-US" altLang="en-US" dirty="0"/>
              <a:t>into a 64-KB segment. This segment, </a:t>
            </a:r>
            <a:r>
              <a:rPr lang="en-US" altLang="en-US" i="1" dirty="0"/>
              <a:t>B </a:t>
            </a:r>
            <a:r>
              <a:rPr lang="en-US" altLang="en-US" dirty="0"/>
              <a:t>L, can in turn be coalesced with its buddy </a:t>
            </a:r>
            <a:r>
              <a:rPr lang="en-US" altLang="en-US" i="1" dirty="0"/>
              <a:t>B R </a:t>
            </a:r>
            <a:r>
              <a:rPr lang="en-US" altLang="en-US" dirty="0"/>
              <a:t>to form a 128-KB segment. Ultimately, we can end up with the original256-KB segment.</a:t>
            </a:r>
          </a:p>
        </p:txBody>
      </p:sp>
      <p:sp>
        <p:nvSpPr>
          <p:cNvPr id="95235" name="Slide Number Placeholder 3"/>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12</a:t>
            </a:fld>
            <a:endParaRPr lang="en-US" altLang="en-US" sz="1300" dirty="0">
              <a:solidFill>
                <a:srgbClr val="000000"/>
              </a:solidFill>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398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15</a:t>
            </a:fld>
            <a:endParaRPr lang="en-US" altLang="en-US" sz="1300" dirty="0">
              <a:solidFill>
                <a:schemeClr val="tx1"/>
              </a:solidFill>
              <a:latin typeface="Arial" panose="020B0604020202020204" pitchFamily="34" charset="0"/>
              <a:ea typeface="Arial Unicode MS" pitchFamily="34" charset="-122"/>
            </a:endParaRPr>
          </a:p>
        </p:txBody>
      </p:sp>
      <p:sp>
        <p:nvSpPr>
          <p:cNvPr id="99330" name="Rectangle 2"/>
          <p:cNvSpPr>
            <a:spLocks noGrp="1" noRot="1" noChangeAspect="1" noTextEdit="1"/>
          </p:cNvSpPr>
          <p:nvPr>
            <p:ph type="sldImg"/>
          </p:nvPr>
        </p:nvSpPr>
        <p:spPr/>
      </p:sp>
      <p:sp>
        <p:nvSpPr>
          <p:cNvPr id="99331" name="Rectangle 3"/>
          <p:cNvSpPr>
            <a:spLocks noGrp="1"/>
          </p:cNvSpPr>
          <p:nvPr>
            <p:ph type="body"/>
          </p:nvPr>
        </p:nvSpPr>
        <p:spPr>
          <a:xfrm>
            <a:off x="731838" y="4560888"/>
            <a:ext cx="5848350" cy="4316412"/>
          </a:xfrm>
        </p:spPr>
        <p:txBody>
          <a:bodyPr wrap="square" lIns="95139" tIns="49472" rIns="95139" bIns="49472" anchor="t"/>
          <a:lstStyle/>
          <a:p>
            <a:pPr lvl="0"/>
            <a:r>
              <a:rPr lang="en-US" altLang="en-US" dirty="0"/>
              <a:t>Object pool</a:t>
            </a:r>
          </a:p>
          <a:p>
            <a:pPr lvl="0"/>
            <a:r>
              <a:rPr lang="en-US" altLang="en-US" dirty="0"/>
              <a:t>When a program sets up a cache, it allocates a number of objects to the slabs associated with that cache. This number depends on the size of the associated slabs.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398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16</a:t>
            </a:fld>
            <a:endParaRPr lang="en-US" altLang="en-US" sz="1300" dirty="0">
              <a:solidFill>
                <a:schemeClr val="tx1"/>
              </a:solidFill>
              <a:latin typeface="Arial" panose="020B0604020202020204" pitchFamily="34" charset="0"/>
              <a:ea typeface="Arial Unicode MS" pitchFamily="34" charset="-122"/>
            </a:endParaRPr>
          </a:p>
        </p:txBody>
      </p:sp>
      <p:sp>
        <p:nvSpPr>
          <p:cNvPr id="101378" name="Rectangle 2"/>
          <p:cNvSpPr>
            <a:spLocks noGrp="1" noRot="1" noChangeAspect="1" noTextEdit="1"/>
          </p:cNvSpPr>
          <p:nvPr>
            <p:ph type="sldImg"/>
          </p:nvPr>
        </p:nvSpPr>
        <p:spPr/>
      </p:sp>
      <p:sp>
        <p:nvSpPr>
          <p:cNvPr id="101379" name="Rectangle 3"/>
          <p:cNvSpPr>
            <a:spLocks noGrp="1"/>
          </p:cNvSpPr>
          <p:nvPr>
            <p:ph type="body"/>
          </p:nvPr>
        </p:nvSpPr>
        <p:spPr>
          <a:xfrm>
            <a:off x="731838" y="4560888"/>
            <a:ext cx="5848350" cy="4316412"/>
          </a:xfrm>
        </p:spPr>
        <p:txBody>
          <a:bodyPr wrap="square" lIns="95139" tIns="49472" rIns="95139" bIns="49472" anchor="t"/>
          <a:lstStyle/>
          <a:p>
            <a:pPr lvl="0"/>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398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2</a:t>
            </a:fld>
            <a:endParaRPr lang="en-US" altLang="en-US" sz="1300" dirty="0">
              <a:solidFill>
                <a:schemeClr val="tx1"/>
              </a:solidFill>
              <a:latin typeface="Arial" panose="020B0604020202020204" pitchFamily="34" charset="0"/>
              <a:ea typeface="Arial Unicode MS" pitchFamily="34" charset="-122"/>
            </a:endParaRPr>
          </a:p>
        </p:txBody>
      </p:sp>
      <p:sp>
        <p:nvSpPr>
          <p:cNvPr id="74754" name="Rectangle 2"/>
          <p:cNvSpPr>
            <a:spLocks noGrp="1" noRot="1" noChangeAspect="1" noTextEdit="1"/>
          </p:cNvSpPr>
          <p:nvPr>
            <p:ph type="sldImg"/>
          </p:nvPr>
        </p:nvSpPr>
        <p:spPr/>
      </p:sp>
      <p:sp>
        <p:nvSpPr>
          <p:cNvPr id="74755" name="Rectangle 3"/>
          <p:cNvSpPr>
            <a:spLocks noGrp="1"/>
          </p:cNvSpPr>
          <p:nvPr>
            <p:ph type="body"/>
          </p:nvPr>
        </p:nvSpPr>
        <p:spPr>
          <a:xfrm>
            <a:off x="731838" y="4560888"/>
            <a:ext cx="5848350" cy="4316412"/>
          </a:xfrm>
        </p:spPr>
        <p:txBody>
          <a:bodyPr wrap="square" lIns="95139" tIns="49472" rIns="95139" bIns="49472" anchor="t"/>
          <a:lstStyle/>
          <a:p>
            <a:pPr lvl="0"/>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398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3</a:t>
            </a:fld>
            <a:endParaRPr lang="en-US" altLang="en-US" sz="1300" dirty="0">
              <a:solidFill>
                <a:schemeClr val="tx1"/>
              </a:solidFill>
              <a:latin typeface="Arial" panose="020B0604020202020204" pitchFamily="34" charset="0"/>
              <a:ea typeface="Arial Unicode MS" pitchFamily="34" charset="-122"/>
            </a:endParaRPr>
          </a:p>
        </p:txBody>
      </p:sp>
      <p:sp>
        <p:nvSpPr>
          <p:cNvPr id="76802" name="Rectangle 2"/>
          <p:cNvSpPr>
            <a:spLocks noGrp="1" noRot="1" noChangeAspect="1" noTextEdit="1"/>
          </p:cNvSpPr>
          <p:nvPr>
            <p:ph type="sldImg"/>
          </p:nvPr>
        </p:nvSpPr>
        <p:spPr/>
      </p:sp>
      <p:sp>
        <p:nvSpPr>
          <p:cNvPr id="76803" name="Rectangle 3"/>
          <p:cNvSpPr>
            <a:spLocks noGrp="1"/>
          </p:cNvSpPr>
          <p:nvPr>
            <p:ph type="body"/>
          </p:nvPr>
        </p:nvSpPr>
        <p:spPr>
          <a:xfrm>
            <a:off x="731838" y="4560888"/>
            <a:ext cx="5848350" cy="4316412"/>
          </a:xfrm>
        </p:spPr>
        <p:txBody>
          <a:bodyPr wrap="square" lIns="95139" tIns="49472" rIns="95139" bIns="49472" anchor="t"/>
          <a:lstStyle/>
          <a:p>
            <a:pPr lvl="0"/>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398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4</a:t>
            </a:fld>
            <a:endParaRPr lang="en-US" altLang="en-US" sz="1300" dirty="0">
              <a:solidFill>
                <a:schemeClr val="tx1"/>
              </a:solidFill>
              <a:latin typeface="Arial" panose="020B0604020202020204" pitchFamily="34" charset="0"/>
              <a:ea typeface="Arial Unicode MS" pitchFamily="34" charset="-122"/>
            </a:endParaRPr>
          </a:p>
        </p:txBody>
      </p:sp>
      <p:sp>
        <p:nvSpPr>
          <p:cNvPr id="78850" name="Rectangle 2"/>
          <p:cNvSpPr>
            <a:spLocks noGrp="1" noRot="1" noChangeAspect="1" noTextEdit="1"/>
          </p:cNvSpPr>
          <p:nvPr>
            <p:ph type="sldImg"/>
          </p:nvPr>
        </p:nvSpPr>
        <p:spPr/>
      </p:sp>
      <p:sp>
        <p:nvSpPr>
          <p:cNvPr id="78851" name="Rectangle 3"/>
          <p:cNvSpPr>
            <a:spLocks noGrp="1"/>
          </p:cNvSpPr>
          <p:nvPr>
            <p:ph type="body"/>
          </p:nvPr>
        </p:nvSpPr>
        <p:spPr>
          <a:xfrm>
            <a:off x="731838" y="4560888"/>
            <a:ext cx="5848350" cy="4316412"/>
          </a:xfrm>
        </p:spPr>
        <p:txBody>
          <a:bodyPr wrap="square" lIns="95139" tIns="49472" rIns="95139" bIns="49472" anchor="t"/>
          <a:lstStyle/>
          <a:p>
            <a:pPr lvl="0"/>
            <a:r>
              <a:rPr lang="en-US" altLang="en-US" dirty="0"/>
              <a:t>The locality model states that, as a process executes, it moves from locality to locality. </a:t>
            </a:r>
            <a:r>
              <a:rPr lang="en-US" altLang="en-US" i="1" dirty="0"/>
              <a:t>A </a:t>
            </a:r>
            <a:r>
              <a:rPr lang="en-US" altLang="en-US" dirty="0"/>
              <a:t>locality is a set of pages that are actively used together.</a:t>
            </a:r>
          </a:p>
          <a:p>
            <a:pPr lvl="0"/>
            <a:r>
              <a:rPr lang="en-US" altLang="en-US" dirty="0"/>
              <a:t>A program is generally composed of several different localities, which may overlap.</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lide Image Placeholder 1"/>
          <p:cNvSpPr>
            <a:spLocks noGrp="1" noRot="1" noChangeAspect="1" noTextEdit="1"/>
          </p:cNvSpPr>
          <p:nvPr>
            <p:ph type="sldImg"/>
          </p:nvPr>
        </p:nvSpPr>
        <p:spPr/>
      </p:sp>
      <p:sp>
        <p:nvSpPr>
          <p:cNvPr id="80898" name="Notes Placeholder 2"/>
          <p:cNvSpPr>
            <a:spLocks noGrp="1"/>
          </p:cNvSpPr>
          <p:nvPr>
            <p:ph type="body"/>
          </p:nvPr>
        </p:nvSpPr>
        <p:spPr>
          <a:xfrm>
            <a:off x="731838" y="4560888"/>
            <a:ext cx="5848350" cy="4316412"/>
          </a:xfrm>
        </p:spPr>
        <p:txBody>
          <a:bodyPr wrap="square" lIns="95139" tIns="49472" rIns="95139" bIns="49472" anchor="t"/>
          <a:lstStyle/>
          <a:p>
            <a:pPr lvl="0"/>
            <a:r>
              <a:rPr lang="en-US" altLang="en-US" dirty="0"/>
              <a:t>The working set isn't a </a:t>
            </a:r>
            <a:r>
              <a:rPr lang="en-US" altLang="en-US" dirty="0">
                <a:hlinkClick r:id="rId3" tooltip="Page replacement algorithm"/>
              </a:rPr>
              <a:t>page replacement algorithm</a:t>
            </a:r>
            <a:r>
              <a:rPr lang="en-US" altLang="en-US" dirty="0"/>
              <a:t>, but page-replacement algorithms can be designed to only remove pages that aren't in the working set for a particular process. </a:t>
            </a:r>
          </a:p>
        </p:txBody>
      </p:sp>
      <p:sp>
        <p:nvSpPr>
          <p:cNvPr id="80899" name="Slide Number Placeholder 3"/>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5</a:t>
            </a:fld>
            <a:endParaRPr lang="en-US" altLang="en-US" sz="1300" dirty="0">
              <a:solidFill>
                <a:srgbClr val="000000"/>
              </a:solidFill>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Image Placeholder 1"/>
          <p:cNvSpPr>
            <a:spLocks noGrp="1" noRot="1" noChangeAspect="1" noTextEdit="1"/>
          </p:cNvSpPr>
          <p:nvPr>
            <p:ph type="sldImg"/>
          </p:nvPr>
        </p:nvSpPr>
        <p:spPr/>
      </p:sp>
      <p:sp>
        <p:nvSpPr>
          <p:cNvPr id="82946" name="Notes Placeholder 2"/>
          <p:cNvSpPr>
            <a:spLocks noGrp="1"/>
          </p:cNvSpPr>
          <p:nvPr>
            <p:ph type="body"/>
          </p:nvPr>
        </p:nvSpPr>
        <p:spPr>
          <a:xfrm>
            <a:off x="731838" y="4560888"/>
            <a:ext cx="5848350" cy="4316412"/>
          </a:xfrm>
        </p:spPr>
        <p:txBody>
          <a:bodyPr wrap="square" lIns="95139" tIns="49472" rIns="95139" bIns="49472" anchor="t"/>
          <a:lstStyle/>
          <a:p>
            <a:pPr lvl="0"/>
            <a:endParaRPr lang="en-US" altLang="en-US" dirty="0"/>
          </a:p>
        </p:txBody>
      </p:sp>
      <p:sp>
        <p:nvSpPr>
          <p:cNvPr id="82947" name="Slide Number Placeholder 3"/>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6</a:t>
            </a:fld>
            <a:endParaRPr lang="en-US" altLang="en-US" sz="1300" dirty="0">
              <a:solidFill>
                <a:srgbClr val="000000"/>
              </a:solidFill>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p:cNvSpPr>
          <p:nvPr>
            <p:ph type="sldImg"/>
          </p:nvPr>
        </p:nvSpPr>
        <p:spPr/>
      </p:sp>
      <p:sp>
        <p:nvSpPr>
          <p:cNvPr id="84994" name="Text Placeholder 2"/>
          <p:cNvSpPr>
            <a:spLocks noGrp="1"/>
          </p:cNvSpPr>
          <p:nvPr>
            <p:ph type="body"/>
          </p:nvPr>
        </p:nvSpPr>
        <p:spPr>
          <a:xfrm>
            <a:off x="731838" y="4560888"/>
            <a:ext cx="5848350" cy="4316412"/>
          </a:xfrm>
        </p:spPr>
        <p:txBody>
          <a:bodyPr wrap="square" lIns="95139" tIns="49472" rIns="95139" bIns="49472" anchor="t"/>
          <a:lstStyle/>
          <a:p>
            <a:pPr lvl="0"/>
            <a:endParaRPr lang="en-US" altLang="zh-CN"/>
          </a:p>
        </p:txBody>
      </p:sp>
    </p:spTree>
    <p:extLst>
      <p:ext uri="{BB962C8B-B14F-4D97-AF65-F5344CB8AC3E}">
        <p14:creationId xmlns:p14="http://schemas.microsoft.com/office/powerpoint/2010/main" val="6583700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398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8</a:t>
            </a:fld>
            <a:endParaRPr lang="en-US" altLang="en-US" sz="1300" dirty="0">
              <a:solidFill>
                <a:schemeClr val="tx1"/>
              </a:solidFill>
              <a:latin typeface="Arial" panose="020B0604020202020204" pitchFamily="34" charset="0"/>
              <a:ea typeface="Arial Unicode MS" pitchFamily="34" charset="-122"/>
            </a:endParaRPr>
          </a:p>
        </p:txBody>
      </p:sp>
      <p:sp>
        <p:nvSpPr>
          <p:cNvPr id="87042" name="Rectangle 2"/>
          <p:cNvSpPr>
            <a:spLocks noGrp="1" noRot="1" noChangeAspect="1" noTextEdit="1"/>
          </p:cNvSpPr>
          <p:nvPr>
            <p:ph type="sldImg"/>
          </p:nvPr>
        </p:nvSpPr>
        <p:spPr/>
      </p:sp>
      <p:sp>
        <p:nvSpPr>
          <p:cNvPr id="87043" name="Rectangle 3"/>
          <p:cNvSpPr>
            <a:spLocks noGrp="1"/>
          </p:cNvSpPr>
          <p:nvPr>
            <p:ph type="body"/>
          </p:nvPr>
        </p:nvSpPr>
        <p:spPr>
          <a:xfrm>
            <a:off x="731838" y="4560888"/>
            <a:ext cx="5848350" cy="4316412"/>
          </a:xfrm>
        </p:spPr>
        <p:txBody>
          <a:bodyPr wrap="square" lIns="95139" tIns="49472" rIns="95139" bIns="49472" anchor="t"/>
          <a:lstStyle/>
          <a:p>
            <a:pPr lvl="0"/>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398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9</a:t>
            </a:fld>
            <a:endParaRPr lang="en-US" altLang="en-US" sz="1300" dirty="0">
              <a:solidFill>
                <a:schemeClr val="tx1"/>
              </a:solidFill>
              <a:latin typeface="Arial" panose="020B0604020202020204" pitchFamily="34" charset="0"/>
              <a:ea typeface="Arial Unicode MS" pitchFamily="34" charset="-122"/>
            </a:endParaRPr>
          </a:p>
        </p:txBody>
      </p:sp>
      <p:sp>
        <p:nvSpPr>
          <p:cNvPr id="89090" name="Rectangle 2"/>
          <p:cNvSpPr>
            <a:spLocks noGrp="1" noRot="1" noChangeAspect="1" noTextEdit="1"/>
          </p:cNvSpPr>
          <p:nvPr>
            <p:ph type="sldImg"/>
          </p:nvPr>
        </p:nvSpPr>
        <p:spPr/>
      </p:sp>
      <p:sp>
        <p:nvSpPr>
          <p:cNvPr id="89091" name="Rectangle 3"/>
          <p:cNvSpPr>
            <a:spLocks noGrp="1"/>
          </p:cNvSpPr>
          <p:nvPr>
            <p:ph type="body"/>
          </p:nvPr>
        </p:nvSpPr>
        <p:spPr>
          <a:xfrm>
            <a:off x="731838" y="4560888"/>
            <a:ext cx="5848350" cy="4316412"/>
          </a:xfrm>
        </p:spPr>
        <p:txBody>
          <a:bodyPr wrap="square" lIns="95139" tIns="49472" rIns="95139" bIns="49472" anchor="t"/>
          <a:lstStyle/>
          <a:p>
            <a:pPr lvl="0"/>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2613" y="6350"/>
            <a:ext cx="2055812" cy="5705475"/>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762000" y="6350"/>
            <a:ext cx="6018213" cy="5705475"/>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762000" y="1447800"/>
            <a:ext cx="40370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4951413" y="1447800"/>
            <a:ext cx="40370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0000" tIns="46800" rIns="90000" bIns="4680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3200" b="0" i="0" u="none" strike="noStrike" kern="0" cap="none" spc="0" normalizeH="0" baseline="0" noProof="0">
              <a:ln>
                <a:noFill/>
              </a:ln>
              <a:solidFill>
                <a:srgbClr val="000000"/>
              </a:solidFill>
              <a:effectLst/>
              <a:uLnTx/>
              <a:uFillTx/>
              <a:latin typeface="+mn-lt"/>
              <a:ea typeface="MS PGothic" panose="020B0600070205080204" pitchFamily="34" charset="-128"/>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2613" y="6350"/>
            <a:ext cx="2055812" cy="5705475"/>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762000" y="6350"/>
            <a:ext cx="6018213" cy="5705475"/>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762000" y="1447800"/>
            <a:ext cx="40370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4951413" y="1447800"/>
            <a:ext cx="40370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0000" tIns="46800" rIns="90000" bIns="4680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3200" b="0" i="0" u="none" strike="noStrike" kern="0" cap="none" spc="0" normalizeH="0" baseline="0" noProof="0">
              <a:ln>
                <a:noFill/>
              </a:ln>
              <a:solidFill>
                <a:srgbClr val="000000"/>
              </a:solidFill>
              <a:effectLst/>
              <a:uLnTx/>
              <a:uFillTx/>
              <a:latin typeface="+mn-lt"/>
              <a:ea typeface="MS PGothic" panose="020B0600070205080204" pitchFamily="34" charset="-128"/>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p:cNvSpPr>
          <p:nvPr>
            <p:ph type="title"/>
          </p:nvPr>
        </p:nvSpPr>
        <p:spPr>
          <a:xfrm>
            <a:off x="762000" y="6350"/>
            <a:ext cx="8150225" cy="1433513"/>
          </a:xfrm>
          <a:prstGeom prst="rect">
            <a:avLst/>
          </a:prstGeom>
          <a:noFill/>
          <a:ln w="9525">
            <a:noFill/>
          </a:ln>
        </p:spPr>
        <p:txBody>
          <a:bodyPr lIns="90000" tIns="46800" rIns="90000" bIns="46800" anchor="ctr"/>
          <a:lstStyle/>
          <a:p>
            <a:pPr lvl="0"/>
            <a:r>
              <a:rPr lang="en-GB" altLang="en-US" dirty="0"/>
              <a:t>Click to edit the title text format</a:t>
            </a:r>
          </a:p>
        </p:txBody>
      </p:sp>
      <p:sp>
        <p:nvSpPr>
          <p:cNvPr id="1027" name="Rectangle 2"/>
          <p:cNvSpPr>
            <a:spLocks noGrp="1"/>
          </p:cNvSpPr>
          <p:nvPr>
            <p:ph type="body"/>
          </p:nvPr>
        </p:nvSpPr>
        <p:spPr>
          <a:xfrm>
            <a:off x="762000" y="1447800"/>
            <a:ext cx="8226425" cy="4264025"/>
          </a:xfrm>
          <a:prstGeom prst="rect">
            <a:avLst/>
          </a:prstGeom>
          <a:noFill/>
          <a:ln w="9525">
            <a:noFill/>
          </a:ln>
        </p:spPr>
        <p:txBody>
          <a:bodyPr lIns="90000" tIns="46800" rIns="90000" bIns="46800" anchor="t"/>
          <a:lstStyle/>
          <a:p>
            <a:pPr lvl="0"/>
            <a:r>
              <a:rPr lang="en-GB" altLang="en-US" dirty="0"/>
              <a:t>Click to edit the outline text format</a:t>
            </a:r>
          </a:p>
          <a:p>
            <a:pPr lvl="1" indent="-285750"/>
            <a:r>
              <a:rPr lang="en-GB" altLang="en-US" dirty="0"/>
              <a:t>Second Outline Level</a:t>
            </a:r>
          </a:p>
          <a:p>
            <a:pPr lvl="2" indent="-228600"/>
            <a:r>
              <a:rPr lang="en-GB" altLang="en-US" dirty="0"/>
              <a:t>Third Outline Level</a:t>
            </a:r>
          </a:p>
          <a:p>
            <a:pPr lvl="3" indent="-228600"/>
            <a:r>
              <a:rPr lang="en-GB" altLang="en-US" dirty="0"/>
              <a:t>Fourth Outline Level</a:t>
            </a:r>
          </a:p>
          <a:p>
            <a:pPr lvl="4" indent="-228600"/>
            <a:r>
              <a:rPr lang="en-GB" altLang="en-US" dirty="0"/>
              <a:t>Fifth Outline Level</a:t>
            </a:r>
          </a:p>
          <a:p>
            <a:pPr lvl="4" indent="-228600"/>
            <a:r>
              <a:rPr lang="en-GB" altLang="en-US" dirty="0"/>
              <a:t>Sixth Outline Level</a:t>
            </a:r>
          </a:p>
          <a:p>
            <a:pPr lvl="4" indent="-228600"/>
            <a:r>
              <a:rPr lang="en-GB" altLang="en-US" dirty="0"/>
              <a:t>Seventh Outline Level</a:t>
            </a:r>
          </a:p>
        </p:txBody>
      </p:sp>
      <p:sp>
        <p:nvSpPr>
          <p:cNvPr id="1028" name="Text Box 3"/>
          <p:cNvSpPr txBox="1"/>
          <p:nvPr/>
        </p:nvSpPr>
        <p:spPr>
          <a:xfrm>
            <a:off x="6172200" y="6248400"/>
            <a:ext cx="2797175" cy="457200"/>
          </a:xfrm>
          <a:prstGeom prst="rect">
            <a:avLst/>
          </a:prstGeom>
          <a:noFill/>
          <a:ln w="9525">
            <a:noFill/>
          </a:ln>
        </p:spPr>
        <p:txBody>
          <a:bodyPr wrap="none" anchor="ctr"/>
          <a:lstStyle/>
          <a:p>
            <a:pPr lvl="0" eaLnBrk="0" hangingPunct="0"/>
            <a:endParaRPr lang="en-US" altLang="en-US" dirty="0">
              <a:latin typeface="Times New Roman" panose="02020603050405020304" pitchFamily="18" charset="0"/>
              <a:ea typeface="Arial" panose="020B0604020202020204" pitchFamily="34" charset="0"/>
            </a:endParaRPr>
          </a:p>
        </p:txBody>
      </p:sp>
      <p:pic>
        <p:nvPicPr>
          <p:cNvPr id="1029" name="Picture 4"/>
          <p:cNvPicPr>
            <a:picLocks noChangeAspect="1"/>
          </p:cNvPicPr>
          <p:nvPr/>
        </p:nvPicPr>
        <p:blipFill>
          <a:blip r:embed="rId13"/>
          <a:stretch>
            <a:fillRect/>
          </a:stretch>
        </p:blipFill>
        <p:spPr>
          <a:xfrm>
            <a:off x="7010400" y="6011863"/>
            <a:ext cx="1905000" cy="549275"/>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mj-lt"/>
          <a:ea typeface="MS PGothic" panose="020B0600070205080204" pitchFamily="34" charset="-128"/>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5pPr>
      <a:lvl6pPr marL="25146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6pPr>
      <a:lvl7pPr marL="29718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7pPr>
      <a:lvl8pPr marL="34290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8pPr>
      <a:lvl9pPr marL="38862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Line 1"/>
          <p:cNvSpPr/>
          <p:nvPr/>
        </p:nvSpPr>
        <p:spPr>
          <a:xfrm>
            <a:off x="533400" y="2819400"/>
            <a:ext cx="8153400" cy="1588"/>
          </a:xfrm>
          <a:prstGeom prst="line">
            <a:avLst/>
          </a:prstGeom>
          <a:ln w="38160" cap="sq" cmpd="sng">
            <a:solidFill>
              <a:srgbClr val="000000"/>
            </a:solidFill>
            <a:prstDash val="solid"/>
            <a:miter/>
            <a:headEnd type="none" w="med" len="med"/>
            <a:tailEnd type="none" w="med" len="med"/>
          </a:ln>
        </p:spPr>
      </p:sp>
      <p:pic>
        <p:nvPicPr>
          <p:cNvPr id="2051" name="Picture 2"/>
          <p:cNvPicPr>
            <a:picLocks noChangeAspect="1"/>
          </p:cNvPicPr>
          <p:nvPr/>
        </p:nvPicPr>
        <p:blipFill>
          <a:blip r:embed="rId13"/>
          <a:stretch>
            <a:fillRect/>
          </a:stretch>
        </p:blipFill>
        <p:spPr>
          <a:xfrm>
            <a:off x="3048000" y="5638800"/>
            <a:ext cx="3200400" cy="922338"/>
          </a:xfrm>
          <a:prstGeom prst="rect">
            <a:avLst/>
          </a:prstGeom>
          <a:noFill/>
          <a:ln w="9525">
            <a:noFill/>
          </a:ln>
        </p:spPr>
      </p:pic>
      <p:sp>
        <p:nvSpPr>
          <p:cNvPr id="2052" name="Rectangle 3"/>
          <p:cNvSpPr>
            <a:spLocks noGrp="1"/>
          </p:cNvSpPr>
          <p:nvPr>
            <p:ph type="title"/>
          </p:nvPr>
        </p:nvSpPr>
        <p:spPr>
          <a:xfrm>
            <a:off x="762000" y="6350"/>
            <a:ext cx="8150225" cy="1433513"/>
          </a:xfrm>
          <a:prstGeom prst="rect">
            <a:avLst/>
          </a:prstGeom>
          <a:noFill/>
          <a:ln w="9525">
            <a:noFill/>
          </a:ln>
        </p:spPr>
        <p:txBody>
          <a:bodyPr lIns="90000" tIns="46800" rIns="90000" bIns="46800" anchor="ctr"/>
          <a:lstStyle/>
          <a:p>
            <a:pPr lvl="0"/>
            <a:r>
              <a:rPr lang="en-GB" altLang="en-US" dirty="0"/>
              <a:t>Click to edit the title text format</a:t>
            </a:r>
          </a:p>
        </p:txBody>
      </p:sp>
      <p:sp>
        <p:nvSpPr>
          <p:cNvPr id="2053" name="Rectangle 4"/>
          <p:cNvSpPr>
            <a:spLocks noGrp="1"/>
          </p:cNvSpPr>
          <p:nvPr>
            <p:ph type="body"/>
          </p:nvPr>
        </p:nvSpPr>
        <p:spPr>
          <a:xfrm>
            <a:off x="762000" y="1447800"/>
            <a:ext cx="8226425" cy="4264025"/>
          </a:xfrm>
          <a:prstGeom prst="rect">
            <a:avLst/>
          </a:prstGeom>
          <a:noFill/>
          <a:ln w="9525">
            <a:noFill/>
          </a:ln>
        </p:spPr>
        <p:txBody>
          <a:bodyPr lIns="90000" tIns="46800" rIns="90000" bIns="46800" anchor="t"/>
          <a:lstStyle/>
          <a:p>
            <a:pPr lvl="0"/>
            <a:r>
              <a:rPr lang="en-GB" altLang="en-US" dirty="0"/>
              <a:t>Click to edit the outline text format</a:t>
            </a:r>
          </a:p>
          <a:p>
            <a:pPr lvl="1" indent="-285750"/>
            <a:r>
              <a:rPr lang="en-GB" altLang="en-US" dirty="0"/>
              <a:t>Second Outline Level</a:t>
            </a:r>
          </a:p>
          <a:p>
            <a:pPr lvl="2" indent="-228600"/>
            <a:r>
              <a:rPr lang="en-GB" altLang="en-US" dirty="0"/>
              <a:t>Third Outline Level</a:t>
            </a:r>
          </a:p>
          <a:p>
            <a:pPr lvl="3" indent="-228600"/>
            <a:r>
              <a:rPr lang="en-GB" altLang="en-US" dirty="0"/>
              <a:t>Fourth Outline Level</a:t>
            </a:r>
          </a:p>
          <a:p>
            <a:pPr lvl="4" indent="-228600"/>
            <a:r>
              <a:rPr lang="en-GB" altLang="en-US" dirty="0"/>
              <a:t>Fifth Outline Level</a:t>
            </a:r>
          </a:p>
          <a:p>
            <a:pPr lvl="4" indent="-228600"/>
            <a:r>
              <a:rPr lang="en-GB" altLang="en-US" dirty="0"/>
              <a:t>Sixth Outline Level</a:t>
            </a:r>
          </a:p>
          <a:p>
            <a:pPr lvl="4" indent="-228600"/>
            <a:r>
              <a:rPr lang="en-GB" altLang="en-US" dirty="0"/>
              <a:t>Seventh Outline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mj-lt"/>
          <a:ea typeface="MS PGothic" panose="020B0600070205080204" pitchFamily="34" charset="-128"/>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5pPr>
      <a:lvl6pPr marL="25146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6pPr>
      <a:lvl7pPr marL="29718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7pPr>
      <a:lvl8pPr marL="34290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8pPr>
      <a:lvl9pPr marL="38862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228600" y="1231900"/>
            <a:ext cx="8686800" cy="1371600"/>
          </a:xfrm>
          <a:prstGeom prst="rect">
            <a:avLst/>
          </a:prstGeom>
          <a:noFill/>
          <a:ln>
            <a:noFill/>
          </a:ln>
          <a:effectLst/>
        </p:spPr>
        <p:txBody>
          <a:bodyPr anchor="b" anchorCtr="1"/>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5pPr>
            <a:lvl6pPr marL="25146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6pPr>
            <a:lvl7pPr marL="29718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7pPr>
            <a:lvl8pPr marL="34290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8pPr>
            <a:lvl9pPr marL="38862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altLang="en-US" sz="6000" b="1" i="0" u="none" strike="noStrike" kern="1200" cap="none" spc="0" normalizeH="0" baseline="0" noProof="0" dirty="0">
                <a:ln>
                  <a:noFill/>
                </a:ln>
                <a:solidFill>
                  <a:srgbClr val="000080"/>
                </a:solidFill>
                <a:effectLst>
                  <a:outerShdw blurRad="38100" dist="38100" dir="2700000" algn="tl">
                    <a:srgbClr val="C0C0C0"/>
                  </a:outerShdw>
                </a:effectLst>
                <a:uLnTx/>
                <a:uFillTx/>
                <a:latin typeface="Georgia" panose="02040502050405020303" pitchFamily="18" charset="0"/>
                <a:ea typeface="MS PGothic" panose="020B0600070205080204" pitchFamily="34" charset="-128"/>
                <a:cs typeface="+mn-cs"/>
              </a:rPr>
              <a:t>Virtual Memory (5)</a:t>
            </a:r>
          </a:p>
        </p:txBody>
      </p:sp>
      <p:sp>
        <p:nvSpPr>
          <p:cNvPr id="4098" name="Text Box 2"/>
          <p:cNvSpPr txBox="1">
            <a:spLocks noChangeArrowheads="1"/>
          </p:cNvSpPr>
          <p:nvPr/>
        </p:nvSpPr>
        <p:spPr bwMode="auto">
          <a:xfrm>
            <a:off x="1144588" y="3048000"/>
            <a:ext cx="7181850" cy="2151063"/>
          </a:xfrm>
          <a:prstGeom prst="rect">
            <a:avLst/>
          </a:prstGeom>
          <a:noFill/>
          <a:ln>
            <a:noFill/>
          </a:ln>
          <a:effec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9pPr>
          </a:lstStyle>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Dr. Clinton Jeffery</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CSE325 Principles of </a:t>
            </a:r>
            <a:b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b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Operating Systems</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11/11/2022</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Grp="1"/>
          </p:cNvSpPr>
          <p:nvPr>
            <p:ph type="title"/>
          </p:nvPr>
        </p:nvSpPr>
        <p:spPr>
          <a:xfrm>
            <a:off x="457200" y="228600"/>
            <a:ext cx="8256588" cy="576263"/>
          </a:xfrm>
        </p:spPr>
        <p:txBody>
          <a:bodyPr wrap="square" lIns="90000" tIns="46800" rIns="90000" bIns="46800" anchor="ctr"/>
          <a:lstStyle/>
          <a:p>
            <a:pPr marL="0" marR="0" indent="0" algn="ctr" defTabSz="457200" rtl="0" eaLnBrk="1" fontAlgn="base" latinLnBrk="0" hangingPunct="1">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Allocating Kernel Memory</a:t>
            </a:r>
          </a:p>
        </p:txBody>
      </p:sp>
      <p:sp>
        <p:nvSpPr>
          <p:cNvPr id="65539" name="Rectangle 3"/>
          <p:cNvSpPr>
            <a:spLocks noGrp="1" noChangeArrowheads="1"/>
          </p:cNvSpPr>
          <p:nvPr>
            <p:ph idx="1"/>
          </p:nvPr>
        </p:nvSpPr>
        <p:spPr>
          <a:xfrm>
            <a:off x="457200" y="1143000"/>
            <a:ext cx="8256588" cy="4530725"/>
          </a:xfrm>
        </p:spPr>
        <p:txBody>
          <a:bodyPr vert="horz" wrap="square" lIns="90000" tIns="46800" rIns="90000" bIns="46800" numCol="1" anchor="t" anchorCtr="0" compatLnSpc="1"/>
          <a:lstStyle/>
          <a:p>
            <a:pPr marL="45720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Treated differently from user memory</a:t>
            </a:r>
          </a:p>
          <a:p>
            <a:pPr marL="45720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Often allocated from a free-memory pool</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Kernel requests memory for structures of varying sizes</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Some kernel memory needs to be contiguous</a:t>
            </a:r>
          </a:p>
          <a:p>
            <a:pPr marL="1257300" marR="0" lvl="2" indent="-342900" algn="l" defTabSz="457200" rtl="0" eaLnBrk="0" fontAlgn="base" latinLnBrk="0" hangingPunct="0">
              <a:lnSpc>
                <a:spcPct val="100000"/>
              </a:lnSpc>
              <a:spcBef>
                <a:spcPts val="6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i.e. for device I/O</a:t>
            </a:r>
          </a:p>
          <a:p>
            <a:pPr marL="342900" marR="0" lvl="0" indent="-342900" algn="l" defTabSz="457200" rtl="0" eaLnBrk="0" fontAlgn="base" latinLnBrk="0" hangingPunct="0">
              <a:lnSpc>
                <a:spcPct val="100000"/>
              </a:lnSpc>
              <a:spcBef>
                <a:spcPts val="800"/>
              </a:spcBef>
              <a:spcAft>
                <a:spcPct val="0"/>
              </a:spcAft>
              <a:buClr>
                <a:srgbClr val="000000"/>
              </a:buClr>
              <a:buSzTx/>
              <a:buFont typeface="Monotype Sorts" charset="2"/>
              <a:buNone/>
              <a:defRPr/>
            </a:pPr>
            <a:endParaRPr kumimoji="0" lang="en-US" altLang="en-US" sz="32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553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553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553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55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Grp="1"/>
          </p:cNvSpPr>
          <p:nvPr>
            <p:ph type="title"/>
          </p:nvPr>
        </p:nvSpPr>
        <p:spPr>
          <a:xfrm>
            <a:off x="457200" y="138113"/>
            <a:ext cx="8229600" cy="576263"/>
          </a:xfrm>
        </p:spPr>
        <p:txBody>
          <a:bodyPr wrap="square" lIns="90000" tIns="46800" rIns="90000" bIns="46800" anchor="ctr"/>
          <a:lstStyle/>
          <a:p>
            <a:pPr marL="0" marR="0" indent="0" algn="ctr" defTabSz="457200" rtl="0" eaLnBrk="1" fontAlgn="base" latinLnBrk="0" hangingPunct="1">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Buddy Allocation (1)</a:t>
            </a:r>
          </a:p>
        </p:txBody>
      </p:sp>
      <p:sp>
        <p:nvSpPr>
          <p:cNvPr id="66563" name="Rectangle 3"/>
          <p:cNvSpPr>
            <a:spLocks noGrp="1"/>
          </p:cNvSpPr>
          <p:nvPr>
            <p:ph idx="1"/>
          </p:nvPr>
        </p:nvSpPr>
        <p:spPr>
          <a:xfrm>
            <a:off x="304800" y="762000"/>
            <a:ext cx="8610600" cy="5029200"/>
          </a:xfrm>
        </p:spPr>
        <p:txBody>
          <a:bodyPr wrap="square" lIns="90000" tIns="46800" rIns="90000" bIns="46800" anchor="t"/>
          <a:lstStyle/>
          <a:p>
            <a:pPr marL="342900" marR="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Allocates memory from fixed-size segment consisting of physically-contiguous pages</a:t>
            </a:r>
          </a:p>
          <a:p>
            <a:pPr marL="342900" marR="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Memory allocated using </a:t>
            </a:r>
            <a:r>
              <a:rPr kumimoji="0" lang="en-US" altLang="en-US" sz="3200" b="1"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rPr>
              <a:t>power-of-2 allocator</a:t>
            </a:r>
          </a:p>
          <a:p>
            <a:pPr marL="800100" marR="0" lvl="1" indent="-3429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Satisfies requests in units sized as power of 2</a:t>
            </a:r>
          </a:p>
          <a:p>
            <a:pPr marL="800100" marR="0" lvl="1" indent="-3429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Request rounded up to next highest power of 2</a:t>
            </a:r>
          </a:p>
          <a:p>
            <a:pPr marL="800100" marR="0" lvl="1" indent="-3429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When smaller allocation needed than is available, current chunk split into two buddies of next-lower power of 2</a:t>
            </a:r>
          </a:p>
          <a:p>
            <a:pPr marL="1257300" marR="0" lvl="2" indent="-342900" algn="l" defTabSz="457200" rtl="0" eaLnBrk="0" fontAlgn="base" latinLnBrk="0" hangingPunct="0">
              <a:lnSpc>
                <a:spcPct val="100000"/>
              </a:lnSpc>
              <a:spcBef>
                <a:spcPts val="6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Continue until appropriate sized chunk available</a:t>
            </a:r>
          </a:p>
        </p:txBody>
      </p:sp>
      <p:sp>
        <p:nvSpPr>
          <p:cNvPr id="92163" name="Rectangle 1"/>
          <p:cNvSpPr/>
          <p:nvPr/>
        </p:nvSpPr>
        <p:spPr>
          <a:xfrm>
            <a:off x="492125" y="5888038"/>
            <a:ext cx="8042275" cy="277812"/>
          </a:xfrm>
          <a:prstGeom prst="rect">
            <a:avLst/>
          </a:prstGeom>
          <a:noFill/>
          <a:ln w="9525">
            <a:noFill/>
          </a:ln>
        </p:spPr>
        <p:txBody>
          <a:bodyPr anchor="t">
            <a:spAutoFit/>
          </a:bodyPr>
          <a:lstStyle/>
          <a:p>
            <a:pPr eaLnBrk="0" hangingPunct="0"/>
            <a:r>
              <a:rPr lang="en-US" altLang="en-US" sz="1200" b="1" dirty="0">
                <a:solidFill>
                  <a:srgbClr val="252525"/>
                </a:solidFill>
                <a:latin typeface="Arial" panose="020B0604020202020204" pitchFamily="34" charset="0"/>
              </a:rPr>
              <a:t>Kenneth C. Knowlton. A Fast storage allocator. </a:t>
            </a:r>
            <a:r>
              <a:rPr lang="en-US" altLang="en-US" sz="1200" b="1" dirty="0">
                <a:solidFill>
                  <a:srgbClr val="0B0080"/>
                </a:solidFill>
                <a:latin typeface="Arial" panose="020B0604020202020204" pitchFamily="34" charset="0"/>
              </a:rPr>
              <a:t>Communications of the ACM</a:t>
            </a:r>
            <a:r>
              <a:rPr lang="en-US" altLang="en-US" sz="1200" b="1" dirty="0">
                <a:solidFill>
                  <a:srgbClr val="252525"/>
                </a:solidFill>
                <a:latin typeface="Arial" panose="020B0604020202020204" pitchFamily="34" charset="0"/>
              </a:rPr>
              <a:t> 8(10):623-625, Oct 1965</a:t>
            </a:r>
            <a:endParaRPr lang="en-US" altLang="en-US" sz="1200" b="1" dirty="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656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656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656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656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65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Title 1"/>
          <p:cNvSpPr>
            <a:spLocks noGrp="1"/>
          </p:cNvSpPr>
          <p:nvPr>
            <p:ph type="title"/>
          </p:nvPr>
        </p:nvSpPr>
        <p:spPr>
          <a:xfrm>
            <a:off x="533400" y="6350"/>
            <a:ext cx="8378825" cy="1433513"/>
          </a:xfrm>
        </p:spPr>
        <p:txBody>
          <a:bodyPr wrap="square" lIns="90000" tIns="46800" rIns="90000" bIns="46800" anchor="ctr"/>
          <a:lstStyle/>
          <a:p>
            <a:pPr marL="0" marR="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Buddy Allocation (2)</a:t>
            </a:r>
          </a:p>
        </p:txBody>
      </p:sp>
      <p:sp>
        <p:nvSpPr>
          <p:cNvPr id="3" name="Content Placeholder 2"/>
          <p:cNvSpPr>
            <a:spLocks noGrp="1"/>
          </p:cNvSpPr>
          <p:nvPr>
            <p:ph idx="1"/>
          </p:nvPr>
        </p:nvSpPr>
        <p:spPr>
          <a:xfrm>
            <a:off x="228600" y="1403350"/>
            <a:ext cx="4876800" cy="4692650"/>
          </a:xfrm>
        </p:spPr>
        <p:txBody>
          <a:bodyPr wrap="square" lIns="90000" tIns="46800" rIns="90000" bIns="46800" anchor="t"/>
          <a:lstStyle/>
          <a:p>
            <a:pPr marL="342900" marR="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For example, assume 256KB chunk available, kernel requests 21KB</a:t>
            </a:r>
          </a:p>
          <a:p>
            <a:pPr marL="342900" marR="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Advantage – quickly </a:t>
            </a:r>
            <a:r>
              <a:rPr kumimoji="0" lang="en-US" altLang="en-US" sz="3200" b="1"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rPr>
              <a:t>coalesce</a:t>
            </a: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 unused chunks into larger chunk</a:t>
            </a:r>
          </a:p>
          <a:p>
            <a:pPr marL="342900" marR="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Disadvantage - fragmentation</a:t>
            </a:r>
          </a:p>
          <a:p>
            <a:pPr marL="342900" marR="0" indent="-3429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Char char="•"/>
            </a:pPr>
            <a:endParaRPr kumimoji="0" lang="en-US" altLang="en-US" sz="3200" b="0" i="0" u="none" strike="noStrike" kern="0" cap="none" spc="0" normalizeH="0" baseline="0" noProof="1">
              <a:solidFill>
                <a:srgbClr val="000000"/>
              </a:solidFill>
              <a:latin typeface="+mn-lt"/>
              <a:ea typeface="MS PGothic" panose="020B0600070205080204" pitchFamily="34" charset="-128"/>
              <a:cs typeface="+mn-cs"/>
            </a:endParaRPr>
          </a:p>
        </p:txBody>
      </p:sp>
      <p:pic>
        <p:nvPicPr>
          <p:cNvPr id="94211" name="Picture 1" descr="9_26.pdf"/>
          <p:cNvPicPr>
            <a:picLocks noChangeAspect="1"/>
          </p:cNvPicPr>
          <p:nvPr/>
        </p:nvPicPr>
        <p:blipFill>
          <a:blip r:embed="rId3"/>
          <a:stretch>
            <a:fillRect/>
          </a:stretch>
        </p:blipFill>
        <p:spPr>
          <a:xfrm>
            <a:off x="5178425" y="1463675"/>
            <a:ext cx="3733800" cy="4168775"/>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Title 1"/>
          <p:cNvSpPr>
            <a:spLocks noGrp="1"/>
          </p:cNvSpPr>
          <p:nvPr>
            <p:ph type="title"/>
          </p:nvPr>
        </p:nvSpPr>
        <p:spPr>
          <a:xfrm>
            <a:off x="349250" y="6350"/>
            <a:ext cx="8562975" cy="971550"/>
          </a:xfrm>
        </p:spPr>
        <p:txBody>
          <a:bodyPr wrap="square" lIns="90000" tIns="46800" rIns="90000" bIns="46800" anchor="ctr"/>
          <a:lstStyle/>
          <a:p>
            <a:pPr marL="0" marR="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In-class Work 7</a:t>
            </a:r>
          </a:p>
        </p:txBody>
      </p:sp>
      <p:sp>
        <p:nvSpPr>
          <p:cNvPr id="94210" name="Content Placeholder 2"/>
          <p:cNvSpPr>
            <a:spLocks noGrp="1"/>
          </p:cNvSpPr>
          <p:nvPr>
            <p:ph idx="1"/>
          </p:nvPr>
        </p:nvSpPr>
        <p:spPr>
          <a:xfrm>
            <a:off x="306388" y="1076325"/>
            <a:ext cx="8531225" cy="4264025"/>
          </a:xfrm>
        </p:spPr>
        <p:txBody>
          <a:bodyPr wrap="square" lIns="90000" tIns="46800" rIns="90000" bIns="46800" anchor="t"/>
          <a:lstStyle/>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Consider a system with 1MB of available memory and requests for 42KB, 396KB, 10KB, and 28KB. Show the amount of memory allocated for each request and the state of memory after each request.</a:t>
            </a:r>
          </a:p>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How much internal fragmentation exists in this scenario?</a:t>
            </a:r>
          </a:p>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How much external fragmentation exists in this scenario?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Title 1"/>
          <p:cNvSpPr>
            <a:spLocks noGrp="1"/>
          </p:cNvSpPr>
          <p:nvPr>
            <p:ph type="title"/>
          </p:nvPr>
        </p:nvSpPr>
        <p:spPr/>
        <p:txBody>
          <a:bodyPr wrap="square" lIns="90000" tIns="46800" rIns="90000" bIns="46800" anchor="ctr"/>
          <a:lstStyle/>
          <a:p>
            <a:r>
              <a:rPr lang="en-US" altLang="en-US" dirty="0"/>
              <a:t>Answer</a:t>
            </a:r>
          </a:p>
        </p:txBody>
      </p:sp>
      <p:sp>
        <p:nvSpPr>
          <p:cNvPr id="97282" name="Content Placeholder 2"/>
          <p:cNvSpPr>
            <a:spLocks noGrp="1"/>
          </p:cNvSpPr>
          <p:nvPr>
            <p:ph idx="1"/>
          </p:nvPr>
        </p:nvSpPr>
        <p:spPr>
          <a:xfrm>
            <a:off x="381000" y="1447800"/>
            <a:ext cx="8607425" cy="4953000"/>
          </a:xfrm>
        </p:spPr>
        <p:txBody>
          <a:bodyPr wrap="square" lIns="90000" tIns="46800" rIns="90000" bIns="46800" anchor="t"/>
          <a:lstStyle/>
          <a:p>
            <a:r>
              <a:rPr lang="en-US" altLang="en-US" sz="2000" dirty="0"/>
              <a:t>Original: 1MB</a:t>
            </a:r>
          </a:p>
          <a:p>
            <a:r>
              <a:rPr lang="en-US" altLang="en-US" sz="2000" dirty="0">
                <a:solidFill>
                  <a:srgbClr val="00B050"/>
                </a:solidFill>
              </a:rPr>
              <a:t>42KB -&gt; 64KB</a:t>
            </a:r>
            <a:r>
              <a:rPr lang="en-US" altLang="en-US" sz="2000" dirty="0"/>
              <a:t>: </a:t>
            </a:r>
            <a:r>
              <a:rPr lang="en-US" altLang="en-US" sz="2000" dirty="0">
                <a:solidFill>
                  <a:srgbClr val="FF0000"/>
                </a:solidFill>
              </a:rPr>
              <a:t>64KB(x)</a:t>
            </a:r>
            <a:r>
              <a:rPr lang="en-US" altLang="en-US" sz="2000" dirty="0"/>
              <a:t> 64KB 128KB 256KB 512KB</a:t>
            </a:r>
          </a:p>
          <a:p>
            <a:r>
              <a:rPr lang="en-US" altLang="en-US" sz="2000" dirty="0">
                <a:solidFill>
                  <a:srgbClr val="00B050"/>
                </a:solidFill>
              </a:rPr>
              <a:t>396KB-&gt;512KB</a:t>
            </a:r>
            <a:r>
              <a:rPr lang="en-US" altLang="en-US" sz="2000" dirty="0"/>
              <a:t>: </a:t>
            </a:r>
            <a:r>
              <a:rPr lang="en-US" altLang="en-US" sz="2000" dirty="0">
                <a:solidFill>
                  <a:srgbClr val="00B0F0"/>
                </a:solidFill>
              </a:rPr>
              <a:t>64KB(x)</a:t>
            </a:r>
            <a:r>
              <a:rPr lang="en-US" altLang="en-US" sz="2000" dirty="0"/>
              <a:t> 64KB 128KB 256KB </a:t>
            </a:r>
            <a:r>
              <a:rPr lang="en-US" altLang="en-US" sz="2000" dirty="0">
                <a:solidFill>
                  <a:srgbClr val="FF0000"/>
                </a:solidFill>
              </a:rPr>
              <a:t>512KB(x)</a:t>
            </a:r>
            <a:endParaRPr lang="en-US" altLang="en-US" sz="2000" dirty="0"/>
          </a:p>
          <a:p>
            <a:r>
              <a:rPr lang="en-US" altLang="en-US" sz="2000" dirty="0">
                <a:solidFill>
                  <a:srgbClr val="00B050"/>
                </a:solidFill>
              </a:rPr>
              <a:t>10KB-&gt;16KB</a:t>
            </a:r>
            <a:r>
              <a:rPr lang="en-US" altLang="en-US" sz="2000" dirty="0"/>
              <a:t>: </a:t>
            </a:r>
            <a:r>
              <a:rPr lang="en-US" altLang="en-US" sz="2000" dirty="0">
                <a:solidFill>
                  <a:srgbClr val="00B0F0"/>
                </a:solidFill>
              </a:rPr>
              <a:t>64KB(x)</a:t>
            </a:r>
            <a:r>
              <a:rPr lang="en-US" altLang="en-US" sz="2000" dirty="0"/>
              <a:t> </a:t>
            </a:r>
            <a:r>
              <a:rPr lang="en-US" altLang="en-US" sz="2000" dirty="0">
                <a:solidFill>
                  <a:srgbClr val="FF0000"/>
                </a:solidFill>
              </a:rPr>
              <a:t>16KB(x)</a:t>
            </a:r>
            <a:r>
              <a:rPr lang="en-US" altLang="en-US" sz="2000" dirty="0"/>
              <a:t> 16KB 32KB 128KB 256KB </a:t>
            </a:r>
            <a:r>
              <a:rPr lang="en-US" altLang="en-US" sz="2000" dirty="0">
                <a:solidFill>
                  <a:srgbClr val="00B0F0"/>
                </a:solidFill>
              </a:rPr>
              <a:t>512KB(x)</a:t>
            </a:r>
            <a:endParaRPr lang="en-US" altLang="en-US" sz="2000" dirty="0"/>
          </a:p>
          <a:p>
            <a:r>
              <a:rPr lang="en-US" altLang="en-US" sz="2000" dirty="0">
                <a:solidFill>
                  <a:srgbClr val="00B050"/>
                </a:solidFill>
              </a:rPr>
              <a:t>28KB-&gt;32KB</a:t>
            </a:r>
            <a:r>
              <a:rPr lang="en-US" altLang="en-US" sz="2000" dirty="0"/>
              <a:t>: </a:t>
            </a:r>
            <a:r>
              <a:rPr lang="en-US" altLang="en-US" sz="2000" dirty="0">
                <a:solidFill>
                  <a:srgbClr val="00B0F0"/>
                </a:solidFill>
              </a:rPr>
              <a:t>64KB(x) 16KB(x)</a:t>
            </a:r>
            <a:r>
              <a:rPr lang="en-US" altLang="en-US" sz="2000" dirty="0"/>
              <a:t> 16KB </a:t>
            </a:r>
            <a:r>
              <a:rPr lang="en-US" altLang="en-US" sz="2000" dirty="0">
                <a:solidFill>
                  <a:srgbClr val="FF0000"/>
                </a:solidFill>
              </a:rPr>
              <a:t>32KB(x)</a:t>
            </a:r>
            <a:r>
              <a:rPr lang="en-US" altLang="en-US" sz="2000" dirty="0"/>
              <a:t> 128KB 256KB </a:t>
            </a:r>
            <a:r>
              <a:rPr lang="en-US" altLang="en-US" sz="2000" dirty="0">
                <a:solidFill>
                  <a:srgbClr val="00B0F0"/>
                </a:solidFill>
              </a:rPr>
              <a:t>512KB(x)</a:t>
            </a:r>
          </a:p>
          <a:p>
            <a:endParaRPr lang="en-US" altLang="en-US" sz="2000" dirty="0">
              <a:solidFill>
                <a:srgbClr val="00B0F0"/>
              </a:solidFill>
            </a:endParaRPr>
          </a:p>
          <a:p>
            <a:r>
              <a:rPr lang="en-US" altLang="en-US" sz="2000" dirty="0">
                <a:solidFill>
                  <a:schemeClr val="tx1"/>
                </a:solidFill>
              </a:rPr>
              <a:t>Internal fragmentation: (64-42)+(512-396)+(16-10)+(32-28) = 148KB</a:t>
            </a:r>
          </a:p>
          <a:p>
            <a:r>
              <a:rPr lang="en-US" altLang="en-US" sz="2000" dirty="0">
                <a:solidFill>
                  <a:schemeClr val="tx1"/>
                </a:solidFill>
              </a:rPr>
              <a:t>External fragmentation: 16+128+256 = 400KB</a:t>
            </a:r>
            <a:endParaRPr lang="en-US" altLang="en-US" sz="2000" dirty="0">
              <a:solidFill>
                <a:srgbClr val="00B0F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p:cNvSpPr>
          <p:nvPr>
            <p:ph type="title"/>
          </p:nvPr>
        </p:nvSpPr>
        <p:spPr>
          <a:xfrm>
            <a:off x="1081088" y="188913"/>
            <a:ext cx="7605713" cy="576263"/>
          </a:xfrm>
        </p:spPr>
        <p:txBody>
          <a:bodyPr wrap="square" lIns="90000" tIns="46800" rIns="90000" bIns="46800" anchor="ctr"/>
          <a:lstStyle/>
          <a:p>
            <a:pPr marL="0" marR="0" indent="0" algn="ctr" defTabSz="457200" rtl="0" eaLnBrk="1" fontAlgn="base" latinLnBrk="0" hangingPunct="1">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Slab Allocation (1)</a:t>
            </a:r>
          </a:p>
        </p:txBody>
      </p:sp>
      <p:sp>
        <p:nvSpPr>
          <p:cNvPr id="68611" name="Rectangle 3"/>
          <p:cNvSpPr>
            <a:spLocks noGrp="1"/>
          </p:cNvSpPr>
          <p:nvPr>
            <p:ph idx="1"/>
          </p:nvPr>
        </p:nvSpPr>
        <p:spPr>
          <a:xfrm>
            <a:off x="379413" y="914400"/>
            <a:ext cx="8763000" cy="5749925"/>
          </a:xfrm>
        </p:spPr>
        <p:txBody>
          <a:bodyPr wrap="square" lIns="90000" tIns="46800" rIns="90000" bIns="46800" anchor="t"/>
          <a:lstStyle/>
          <a:p>
            <a:pPr marL="342900" marR="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Motivation</a:t>
            </a:r>
          </a:p>
          <a:p>
            <a:pPr marL="742950" marR="0" lvl="1" indent="-28575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1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Frequent (de)allocation of cetain kernel objects</a:t>
            </a:r>
          </a:p>
          <a:p>
            <a:pPr marL="1143000" marR="0" lvl="2" indent="-228600" algn="l" defTabSz="457200" rtl="0" eaLnBrk="0" fontAlgn="base" latinLnBrk="0" hangingPunct="0">
              <a:lnSpc>
                <a:spcPct val="100000"/>
              </a:lnSpc>
              <a:spcBef>
                <a:spcPts val="600"/>
              </a:spcBef>
              <a:spcAft>
                <a:spcPct val="0"/>
              </a:spcAft>
              <a:buClr>
                <a:srgbClr val="000000"/>
              </a:buClr>
              <a:buSzTx/>
              <a:buFont typeface="Wingdings" panose="05000000000000000000" pitchFamily="2" charset="2"/>
              <a:buChar char="q"/>
            </a:pPr>
            <a:r>
              <a:rPr kumimoji="0" lang="en-US" altLang="en-US" sz="1800" b="1"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rPr>
              <a:t>e.g. file struct and inode</a:t>
            </a:r>
          </a:p>
          <a:p>
            <a:pPr marL="742950" marR="0" lvl="1" indent="-28575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100" b="0" i="0" u="none" strike="noStrike" kern="0" cap="none" spc="0" normalizeH="0" baseline="0" noProof="1">
                <a:solidFill>
                  <a:schemeClr val="tx1"/>
                </a:solidFill>
                <a:effectLst>
                  <a:outerShdw blurRad="38100" dist="38100" dir="2700000" algn="tl">
                    <a:srgbClr val="000000">
                      <a:alpha val="43137"/>
                    </a:srgbClr>
                  </a:outerShdw>
                </a:effectLst>
                <a:latin typeface="+mn-lt"/>
                <a:ea typeface="MS PGothic" panose="020B0600070205080204" pitchFamily="34" charset="-128"/>
                <a:cs typeface="+mn-cs"/>
              </a:rPr>
              <a:t>Other allocators: overly general; assume variable size</a:t>
            </a:r>
          </a:p>
          <a:p>
            <a:pPr marL="342900" marR="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2400" b="1" i="0" u="none" strike="noStrike" kern="0" cap="none" spc="0" normalizeH="0" baseline="0" noProof="1">
                <a:solidFill>
                  <a:srgbClr val="C00000"/>
                </a:solidFill>
                <a:effectLst>
                  <a:outerShdw blurRad="38100" dist="38100" dir="2700000" algn="tl">
                    <a:srgbClr val="000000">
                      <a:alpha val="43137"/>
                    </a:srgbClr>
                  </a:outerShdw>
                </a:effectLst>
                <a:latin typeface="+mn-lt"/>
                <a:ea typeface="MS PGothic" panose="020B0600070205080204" pitchFamily="34" charset="-128"/>
                <a:cs typeface="+mn-cs"/>
              </a:rPr>
              <a:t>Slab: cache</a:t>
            </a:r>
            <a:r>
              <a:rPr kumimoji="0" lang="en-US" altLang="en-US" sz="2400" b="0" i="0" u="none" strike="noStrike" kern="0" cap="none" spc="0" normalizeH="0" baseline="0" noProof="1">
                <a:solidFill>
                  <a:srgbClr val="C00000"/>
                </a:solidFill>
                <a:effectLst>
                  <a:outerShdw blurRad="38100" dist="38100" dir="2700000" algn="tl">
                    <a:srgbClr val="000000">
                      <a:alpha val="43137"/>
                    </a:srgbClr>
                  </a:outerShdw>
                </a:effectLst>
                <a:latin typeface="+mn-lt"/>
                <a:ea typeface="MS PGothic" panose="020B0600070205080204" pitchFamily="34" charset="-128"/>
                <a:cs typeface="+mn-cs"/>
              </a:rPr>
              <a:t> of slots</a:t>
            </a:r>
          </a:p>
          <a:p>
            <a:pPr marL="742950" marR="0" lvl="1" indent="-28575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100" b="0" i="0" u="none" strike="noStrike" kern="0" cap="none" spc="0" normalizeH="0" baseline="0" noProof="1">
                <a:solidFill>
                  <a:schemeClr val="tx1"/>
                </a:solidFill>
                <a:effectLst>
                  <a:outerShdw blurRad="38100" dist="38100" dir="2700000" algn="tl">
                    <a:srgbClr val="000000">
                      <a:alpha val="43137"/>
                    </a:srgbClr>
                  </a:outerShdw>
                </a:effectLst>
                <a:latin typeface="+mn-lt"/>
                <a:ea typeface="MS PGothic" panose="020B0600070205080204" pitchFamily="34" charset="-128"/>
                <a:cs typeface="+mn-cs"/>
              </a:rPr>
              <a:t>slot size = object size</a:t>
            </a:r>
          </a:p>
          <a:p>
            <a:pPr marL="742950" marR="0" lvl="1" indent="-28575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100" b="0" i="0" u="none" strike="noStrike" kern="0" cap="none" spc="0" normalizeH="0" baseline="0" noProof="1">
                <a:solidFill>
                  <a:schemeClr val="tx1"/>
                </a:solidFill>
                <a:effectLst>
                  <a:outerShdw blurRad="38100" dist="38100" dir="2700000" algn="tl">
                    <a:srgbClr val="000000">
                      <a:alpha val="43137"/>
                    </a:srgbClr>
                  </a:outerShdw>
                </a:effectLst>
                <a:latin typeface="+mn-lt"/>
                <a:ea typeface="MS PGothic" panose="020B0600070205080204" pitchFamily="34" charset="-128"/>
                <a:cs typeface="+mn-cs"/>
              </a:rPr>
              <a:t>free memory management = bitmap</a:t>
            </a:r>
          </a:p>
          <a:p>
            <a:pPr marL="742950" marR="0" lvl="1" indent="-28575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100" b="0" i="0" u="none" strike="noStrike" kern="0" cap="none" spc="0" normalizeH="0" baseline="0" noProof="1">
                <a:solidFill>
                  <a:schemeClr val="tx1"/>
                </a:solidFill>
                <a:effectLst>
                  <a:outerShdw blurRad="38100" dist="38100" dir="2700000" algn="tl">
                    <a:srgbClr val="000000">
                      <a:alpha val="43137"/>
                    </a:srgbClr>
                  </a:outerShdw>
                </a:effectLst>
                <a:latin typeface="+mn-lt"/>
                <a:ea typeface="MS PGothic" panose="020B0600070205080204" pitchFamily="34" charset="-128"/>
                <a:cs typeface="+mn-cs"/>
              </a:rPr>
              <a:t>allocate: set bit and return slot</a:t>
            </a:r>
          </a:p>
          <a:p>
            <a:pPr marL="742950" marR="0" lvl="1" indent="-28575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100" b="0" i="0" u="none" strike="noStrike" kern="0" cap="none" spc="0" normalizeH="0" baseline="0" noProof="1">
                <a:solidFill>
                  <a:schemeClr val="tx1"/>
                </a:solidFill>
                <a:effectLst>
                  <a:outerShdw blurRad="38100" dist="38100" dir="2700000" algn="tl">
                    <a:srgbClr val="000000">
                      <a:alpha val="43137"/>
                    </a:srgbClr>
                  </a:outerShdw>
                </a:effectLst>
                <a:latin typeface="+mn-lt"/>
                <a:ea typeface="MS PGothic" panose="020B0600070205080204" pitchFamily="34" charset="-128"/>
                <a:cs typeface="+mn-cs"/>
              </a:rPr>
              <a:t>Free: clear bit</a:t>
            </a:r>
          </a:p>
          <a:p>
            <a:pPr marL="342900" marR="0" indent="-342900" algn="l" defTabSz="457200" rtl="0" eaLnBrk="0" fontAlgn="base" latinLnBrk="0" hangingPunct="0">
              <a:lnSpc>
                <a:spcPct val="100000"/>
              </a:lnSpc>
              <a:spcBef>
                <a:spcPts val="800"/>
              </a:spcBef>
              <a:spcAft>
                <a:spcPct val="0"/>
              </a:spcAft>
              <a:buClr>
                <a:srgbClr val="000000"/>
              </a:buClr>
              <a:buSzTx/>
              <a:buFont typeface="Wingdings" panose="05000000000000000000" charset="0"/>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Used in FreeBSD and linux, implemented on top of buddy page allocator, for objects smaller than a page</a:t>
            </a:r>
          </a:p>
          <a:p>
            <a:pPr marL="342900" marR="0" indent="-3429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Char char="•"/>
            </a:pPr>
            <a:endParaRPr kumimoji="0" lang="en-US" altLang="en-US" sz="2400" b="0" i="0" u="none" strike="noStrike" kern="0" cap="none" spc="0" normalizeH="0" baseline="0" noProof="1">
              <a:solidFill>
                <a:srgbClr val="000000"/>
              </a:solidFill>
              <a:latin typeface="+mn-lt"/>
              <a:ea typeface="MS PGothic" panose="020B0600070205080204" pitchFamily="34"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611">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8611">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861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611">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8611">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8611">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8611">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861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2"/>
          <p:cNvSpPr>
            <a:spLocks noGrp="1"/>
          </p:cNvSpPr>
          <p:nvPr>
            <p:ph type="title"/>
          </p:nvPr>
        </p:nvSpPr>
        <p:spPr>
          <a:xfrm>
            <a:off x="1050925" y="163513"/>
            <a:ext cx="7635875" cy="576262"/>
          </a:xfrm>
        </p:spPr>
        <p:txBody>
          <a:bodyPr wrap="square" lIns="90000" tIns="46800" rIns="90000" bIns="46800" anchor="ctr"/>
          <a:lstStyle/>
          <a:p>
            <a:pPr eaLnBrk="1" hangingPunct="1"/>
            <a:r>
              <a:rPr lang="en-US" altLang="en-US" dirty="0"/>
              <a:t>Slab Allocation (2)</a:t>
            </a:r>
          </a:p>
        </p:txBody>
      </p:sp>
      <p:pic>
        <p:nvPicPr>
          <p:cNvPr id="100354" name="Picture 1" descr="9_27.pdf"/>
          <p:cNvPicPr>
            <a:picLocks noChangeAspect="1"/>
          </p:cNvPicPr>
          <p:nvPr/>
        </p:nvPicPr>
        <p:blipFill>
          <a:blip r:embed="rId3"/>
          <a:stretch>
            <a:fillRect/>
          </a:stretch>
        </p:blipFill>
        <p:spPr>
          <a:xfrm>
            <a:off x="1676400" y="1143000"/>
            <a:ext cx="5911850" cy="4684713"/>
          </a:xfrm>
          <a:prstGeom prst="rect">
            <a:avLst/>
          </a:prstGeom>
          <a:noFill/>
          <a:ln w="9525">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p:cNvSpPr>
          <p:nvPr>
            <p:ph type="title"/>
          </p:nvPr>
        </p:nvSpPr>
        <p:spPr>
          <a:xfrm>
            <a:off x="457200" y="109538"/>
            <a:ext cx="8229600" cy="576263"/>
          </a:xfrm>
        </p:spPr>
        <p:txBody>
          <a:bodyPr wrap="square" lIns="90000" tIns="46800" rIns="90000" bIns="46800" anchor="ctr"/>
          <a:lstStyle/>
          <a:p>
            <a:pPr marL="0" marR="0" indent="0" algn="ctr" defTabSz="457200" rtl="0" eaLnBrk="1" fontAlgn="base" latinLnBrk="0" hangingPunct="1">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Thrashing</a:t>
            </a:r>
          </a:p>
        </p:txBody>
      </p:sp>
      <p:sp>
        <p:nvSpPr>
          <p:cNvPr id="52227" name="Rectangle 3"/>
          <p:cNvSpPr>
            <a:spLocks noGrp="1"/>
          </p:cNvSpPr>
          <p:nvPr>
            <p:ph idx="1"/>
          </p:nvPr>
        </p:nvSpPr>
        <p:spPr>
          <a:xfrm>
            <a:off x="225425" y="768350"/>
            <a:ext cx="8689975" cy="6089650"/>
          </a:xfrm>
        </p:spPr>
        <p:txBody>
          <a:bodyPr wrap="square" lIns="90000" tIns="46800" rIns="90000" bIns="46800" anchor="t"/>
          <a:lstStyle/>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If a process does not have </a:t>
            </a:r>
            <a:r>
              <a:rPr kumimoji="0" lang="ja-JP"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a:t>
            </a:r>
            <a:r>
              <a:rPr kumimoji="0" lang="en-US" altLang="ja-JP"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enough</a:t>
            </a:r>
            <a:r>
              <a:rPr kumimoji="0" lang="ja-JP"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a:t>
            </a:r>
            <a:r>
              <a:rPr kumimoji="0" lang="en-US" altLang="ja-JP"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 pages, the page-fault rate is very high</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Page fault to get page</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Replace existing frame</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But quickly need replaced frame back</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This leads to:</a:t>
            </a:r>
          </a:p>
          <a:p>
            <a:pPr marL="1257300" marR="0" lvl="2" indent="-342900" algn="l" defTabSz="457200" rtl="0" eaLnBrk="0" fontAlgn="base" latinLnBrk="0" hangingPunct="0">
              <a:lnSpc>
                <a:spcPct val="100000"/>
              </a:lnSpc>
              <a:spcBef>
                <a:spcPts val="6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Low CPU utilization</a:t>
            </a:r>
          </a:p>
          <a:p>
            <a:pPr marL="1257300" marR="0" lvl="2" indent="-342900" algn="l" defTabSz="457200" rtl="0" eaLnBrk="0" fontAlgn="base" latinLnBrk="0" hangingPunct="0">
              <a:lnSpc>
                <a:spcPct val="100000"/>
              </a:lnSpc>
              <a:spcBef>
                <a:spcPts val="6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Operating system thinking that it needs to increase the degree of multiprogramming</a:t>
            </a:r>
          </a:p>
          <a:p>
            <a:pPr marL="1257300" marR="0" lvl="2" indent="-342900" algn="l" defTabSz="457200" rtl="0" eaLnBrk="0" fontAlgn="base" latinLnBrk="0" hangingPunct="0">
              <a:lnSpc>
                <a:spcPct val="100000"/>
              </a:lnSpc>
              <a:spcBef>
                <a:spcPts val="6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Another process added to the system</a:t>
            </a:r>
          </a:p>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1"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rPr>
              <a:t>Thrashing</a:t>
            </a:r>
            <a:r>
              <a:rPr kumimoji="0" lang="en-US" altLang="en-US" sz="3200" b="0"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rPr>
              <a:t> </a:t>
            </a: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sym typeface="Symbol" panose="05050102010706020507" pitchFamily="18" charset="2"/>
              </a:rPr>
              <a:t> a process is busy</a:t>
            </a:r>
            <a:b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sym typeface="Symbol" panose="05050102010706020507" pitchFamily="18" charset="2"/>
              </a:rPr>
            </a:b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sym typeface="Symbol" panose="05050102010706020507" pitchFamily="18" charset="2"/>
              </a:rPr>
              <a:t>swapping pages in and out</a:t>
            </a:r>
            <a:endPar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222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222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222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2227">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2227">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2227">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2227">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222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p:cNvSpPr>
          <p:nvPr>
            <p:ph type="title"/>
          </p:nvPr>
        </p:nvSpPr>
        <p:spPr>
          <a:xfrm>
            <a:off x="1066800" y="228600"/>
            <a:ext cx="6923088" cy="576263"/>
          </a:xfrm>
        </p:spPr>
        <p:txBody>
          <a:bodyPr wrap="square" lIns="90000" tIns="46800" rIns="90000" bIns="46800" anchor="ctr"/>
          <a:lstStyle/>
          <a:p>
            <a:pPr eaLnBrk="1" hangingPunct="1"/>
            <a:r>
              <a:rPr lang="en-US" altLang="en-US" dirty="0"/>
              <a:t>Thrashing (Cont.)</a:t>
            </a:r>
            <a:endParaRPr lang="en-US" altLang="en-US" sz="2400" dirty="0"/>
          </a:p>
        </p:txBody>
      </p:sp>
      <p:pic>
        <p:nvPicPr>
          <p:cNvPr id="75778" name="Picture 4" descr="9"/>
          <p:cNvPicPr>
            <a:picLocks noChangeAspect="1"/>
          </p:cNvPicPr>
          <p:nvPr/>
        </p:nvPicPr>
        <p:blipFill>
          <a:blip r:embed="rId3"/>
          <a:stretch>
            <a:fillRect/>
          </a:stretch>
        </p:blipFill>
        <p:spPr>
          <a:xfrm>
            <a:off x="1311275" y="1524000"/>
            <a:ext cx="6678613" cy="3860800"/>
          </a:xfrm>
          <a:prstGeom prst="rect">
            <a:avLst/>
          </a:prstGeom>
          <a:noFill/>
          <a:ln w="9525">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p:cNvSpPr>
          <p:nvPr>
            <p:ph type="title"/>
          </p:nvPr>
        </p:nvSpPr>
        <p:spPr>
          <a:xfrm>
            <a:off x="381000" y="261938"/>
            <a:ext cx="8458200" cy="1333500"/>
          </a:xfrm>
        </p:spPr>
        <p:txBody>
          <a:bodyPr wrap="square" lIns="90000" tIns="46800" rIns="90000" bIns="46800" anchor="ctr"/>
          <a:lstStyle/>
          <a:p>
            <a:pPr marL="0" marR="0" indent="0" algn="ctr" defTabSz="457200" rtl="0" eaLnBrk="1" fontAlgn="base" latinLnBrk="0" hangingPunct="1">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Demand Paging and Thrashing</a:t>
            </a:r>
            <a:r>
              <a:rPr kumimoji="0" lang="en-US" altLang="en-US" sz="4400" b="1" i="0" u="none" strike="noStrike" kern="0" cap="none" spc="0" normalizeH="0" baseline="0" noProof="1">
                <a:solidFill>
                  <a:srgbClr val="000080"/>
                </a:solidFill>
                <a:latin typeface="+mj-lt"/>
                <a:ea typeface="MS PGothic" panose="020B0600070205080204" pitchFamily="34" charset="-128"/>
                <a:cs typeface="+mj-cs"/>
              </a:rPr>
              <a:t> </a:t>
            </a:r>
            <a:endParaRPr kumimoji="0" lang="en-US" altLang="en-US" sz="2400" b="1" i="0" u="none" strike="noStrike" kern="0" cap="none" spc="0" normalizeH="0" baseline="0" noProof="1">
              <a:solidFill>
                <a:srgbClr val="000080"/>
              </a:solidFill>
              <a:latin typeface="+mj-lt"/>
              <a:ea typeface="MS PGothic" panose="020B0600070205080204" pitchFamily="34" charset="-128"/>
              <a:cs typeface="+mj-cs"/>
            </a:endParaRPr>
          </a:p>
        </p:txBody>
      </p:sp>
      <p:sp>
        <p:nvSpPr>
          <p:cNvPr id="54275" name="Rectangle 3"/>
          <p:cNvSpPr>
            <a:spLocks noGrp="1"/>
          </p:cNvSpPr>
          <p:nvPr>
            <p:ph idx="1"/>
          </p:nvPr>
        </p:nvSpPr>
        <p:spPr>
          <a:xfrm>
            <a:off x="198438" y="1676400"/>
            <a:ext cx="8915400" cy="5468938"/>
          </a:xfrm>
        </p:spPr>
        <p:txBody>
          <a:bodyPr wrap="square" lIns="90000" tIns="46800" rIns="90000" bIns="46800" anchor="t"/>
          <a:lstStyle/>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Why does demand paging work?</a:t>
            </a:r>
            <a:br>
              <a:rPr lang="en-US" altLang="en-US" dirty="0">
                <a:effectLst>
                  <a:outerShdw blurRad="38100" dist="38100" dir="2700000" algn="tl">
                    <a:srgbClr val="000000">
                      <a:alpha val="43137"/>
                    </a:srgbClr>
                  </a:outerShdw>
                </a:effectLst>
              </a:rPr>
            </a:br>
            <a:r>
              <a:rPr kumimoji="0" lang="en-US" altLang="en-US" sz="3200" b="1"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rPr>
              <a:t>Locality model</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Process migrates from one locality to another</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Localities may overlap</a:t>
            </a:r>
          </a:p>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Why does thrashing occur?</a:t>
            </a:r>
            <a:br>
              <a:rPr lang="en-US" altLang="en-US" dirty="0">
                <a:effectLst>
                  <a:outerShdw blurRad="38100" dist="38100" dir="2700000" algn="tl">
                    <a:srgbClr val="000000">
                      <a:alpha val="43137"/>
                    </a:srgbClr>
                  </a:outerShdw>
                </a:effectLst>
              </a:rPr>
            </a:b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sym typeface="Symbol" panose="05050102010706020507" pitchFamily="18" charset="2"/>
              </a:rPr>
              <a:t> size of locality &gt; total memory size</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sym typeface="Symbol" panose="05050102010706020507" pitchFamily="18" charset="2"/>
              </a:rPr>
              <a:t>Limit effects by using local or priority page replacement</a:t>
            </a:r>
            <a:endPar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427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427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427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42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a:xfrm>
            <a:off x="228600" y="6350"/>
            <a:ext cx="8683625" cy="812800"/>
          </a:xfrm>
        </p:spPr>
        <p:txBody>
          <a:bodyPr wrap="square" lIns="90000" tIns="46800" rIns="90000" bIns="46800" anchor="ctr"/>
          <a:lstStyle/>
          <a:p>
            <a:pPr marL="0" marR="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Working Set</a:t>
            </a:r>
          </a:p>
        </p:txBody>
      </p:sp>
      <p:sp>
        <p:nvSpPr>
          <p:cNvPr id="3" name="Content Placeholder 2"/>
          <p:cNvSpPr>
            <a:spLocks noGrp="1"/>
          </p:cNvSpPr>
          <p:nvPr>
            <p:ph idx="1"/>
          </p:nvPr>
        </p:nvSpPr>
        <p:spPr>
          <a:xfrm>
            <a:off x="228600" y="685800"/>
            <a:ext cx="8759825" cy="4111625"/>
          </a:xfrm>
        </p:spPr>
        <p:txBody>
          <a:bodyPr wrap="square" lIns="90000" tIns="46800" rIns="90000" bIns="46800" anchor="t"/>
          <a:lstStyle/>
          <a:p>
            <a:pPr marL="342900" marR="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Main idea</a:t>
            </a:r>
          </a:p>
          <a:p>
            <a:pPr marL="742950" marR="0" lvl="1" indent="-28575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Define a working set as the set of pages in the most recent K page references to approximate the program’s locality</a:t>
            </a:r>
          </a:p>
          <a:p>
            <a:pPr marL="742950" marR="0" lvl="1" indent="-28575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Keep the working set in memory will reduce page faults significantly</a:t>
            </a:r>
          </a:p>
          <a:p>
            <a:pPr marL="342900" marR="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Approximate working set</a:t>
            </a:r>
          </a:p>
          <a:p>
            <a:pPr marL="742950" marR="0" lvl="1" indent="-28575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The set of pages of a process used in the last T seconds</a:t>
            </a:r>
          </a:p>
        </p:txBody>
      </p:sp>
      <p:pic>
        <p:nvPicPr>
          <p:cNvPr id="4" name="Picture 5"/>
          <p:cNvPicPr>
            <a:picLocks noChangeAspect="1"/>
          </p:cNvPicPr>
          <p:nvPr/>
        </p:nvPicPr>
        <p:blipFill>
          <a:blip r:embed="rId3"/>
          <a:stretch>
            <a:fillRect/>
          </a:stretch>
        </p:blipFill>
        <p:spPr>
          <a:xfrm>
            <a:off x="1143000" y="5334000"/>
            <a:ext cx="5160963" cy="1376363"/>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p:cNvSpPr>
            <a:spLocks noGrp="1"/>
          </p:cNvSpPr>
          <p:nvPr>
            <p:ph type="title"/>
          </p:nvPr>
        </p:nvSpPr>
        <p:spPr>
          <a:xfrm>
            <a:off x="762000" y="6350"/>
            <a:ext cx="8150225" cy="831850"/>
          </a:xfrm>
        </p:spPr>
        <p:txBody>
          <a:bodyPr wrap="square" lIns="90000" tIns="46800" rIns="90000" bIns="46800" anchor="ctr"/>
          <a:lstStyle/>
          <a:p>
            <a:pPr marL="0" marR="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WSClock</a:t>
            </a:r>
          </a:p>
        </p:txBody>
      </p:sp>
      <p:sp>
        <p:nvSpPr>
          <p:cNvPr id="80898" name="Content Placeholder 2"/>
          <p:cNvSpPr>
            <a:spLocks noGrp="1"/>
          </p:cNvSpPr>
          <p:nvPr>
            <p:ph idx="1"/>
          </p:nvPr>
        </p:nvSpPr>
        <p:spPr>
          <a:xfrm>
            <a:off x="152400" y="838200"/>
            <a:ext cx="8759825" cy="5029200"/>
          </a:xfrm>
        </p:spPr>
        <p:txBody>
          <a:bodyPr wrap="square" lIns="90000" tIns="46800" rIns="90000" bIns="46800" anchor="t"/>
          <a:lstStyle/>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Follow the clock hand</a:t>
            </a:r>
          </a:p>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If the reference bit is 1</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Set reference bit to 0</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Set the current time for the page</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Advance the clock hand</a:t>
            </a:r>
          </a:p>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If the reference bit is 0, check “time of last use”</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If the page has been used within δ, go to the next</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If the page has not been used within δ and modify bit is 1</a:t>
            </a:r>
          </a:p>
          <a:p>
            <a:pPr marL="1257300" marR="0" lvl="2" indent="-457200" algn="l" defTabSz="457200" rtl="0" eaLnBrk="0" fontAlgn="base" latinLnBrk="0" hangingPunct="0">
              <a:lnSpc>
                <a:spcPct val="100000"/>
              </a:lnSpc>
              <a:spcBef>
                <a:spcPts val="600"/>
              </a:spcBef>
              <a:spcAft>
                <a:spcPct val="0"/>
              </a:spcAft>
              <a:buClr>
                <a:srgbClr val="000000"/>
              </a:buClr>
              <a:buSzTx/>
              <a:buFont typeface="Wingdings" panose="05000000000000000000" pitchFamily="2" charset="2"/>
              <a:buChar char="q"/>
            </a:pPr>
            <a:r>
              <a:rPr kumimoji="0" lang="en-US" altLang="en-US" sz="20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Schedule the page for page out and go to the next</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If the page has not been used within δ and modify bit is 0</a:t>
            </a:r>
          </a:p>
          <a:p>
            <a:pPr marL="1257300" marR="0" lvl="2" indent="-457200" algn="l" defTabSz="457200" rtl="0" eaLnBrk="0" fontAlgn="base" latinLnBrk="0" hangingPunct="0">
              <a:lnSpc>
                <a:spcPct val="100000"/>
              </a:lnSpc>
              <a:spcBef>
                <a:spcPts val="600"/>
              </a:spcBef>
              <a:spcAft>
                <a:spcPct val="0"/>
              </a:spcAft>
              <a:buClr>
                <a:srgbClr val="000000"/>
              </a:buClr>
              <a:buSzTx/>
              <a:buFont typeface="Wingdings" panose="05000000000000000000" pitchFamily="2" charset="2"/>
              <a:buChar char="q"/>
            </a:pPr>
            <a:r>
              <a:rPr kumimoji="0" lang="en-US" altLang="en-US" sz="20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Replace this page</a:t>
            </a:r>
          </a:p>
        </p:txBody>
      </p:sp>
      <p:pic>
        <p:nvPicPr>
          <p:cNvPr id="81923" name="Picture 3"/>
          <p:cNvPicPr>
            <a:picLocks noChangeAspect="1"/>
          </p:cNvPicPr>
          <p:nvPr/>
        </p:nvPicPr>
        <p:blipFill>
          <a:blip r:embed="rId3"/>
          <a:stretch>
            <a:fillRect/>
          </a:stretch>
        </p:blipFill>
        <p:spPr>
          <a:xfrm>
            <a:off x="6477000" y="914400"/>
            <a:ext cx="2133600" cy="2233613"/>
          </a:xfrm>
          <a:prstGeom prst="rect">
            <a:avLst/>
          </a:prstGeom>
          <a:noFill/>
          <a:ln w="9525">
            <a:noFill/>
          </a:ln>
        </p:spPr>
      </p:pic>
      <p:sp>
        <p:nvSpPr>
          <p:cNvPr id="81924" name="Rectangle 4"/>
          <p:cNvSpPr/>
          <p:nvPr/>
        </p:nvSpPr>
        <p:spPr>
          <a:xfrm>
            <a:off x="457200" y="6096000"/>
            <a:ext cx="6400800" cy="461963"/>
          </a:xfrm>
          <a:prstGeom prst="rect">
            <a:avLst/>
          </a:prstGeom>
          <a:noFill/>
          <a:ln w="9525">
            <a:noFill/>
          </a:ln>
        </p:spPr>
        <p:txBody>
          <a:bodyPr anchor="t">
            <a:spAutoFit/>
          </a:bodyPr>
          <a:lstStyle/>
          <a:p>
            <a:pPr eaLnBrk="0" hangingPunct="0"/>
            <a:r>
              <a:rPr lang="en-US" altLang="en-US" sz="1200" b="1" dirty="0">
                <a:solidFill>
                  <a:srgbClr val="252525"/>
                </a:solidFill>
                <a:latin typeface="Arial" panose="020B0604020202020204" pitchFamily="34" charset="0"/>
              </a:rPr>
              <a:t>"WSCLOCK—a simple and effective algorithm for virtual memory management" by Richard W. Carr and John L. Hennessy, SOSP’81.</a:t>
            </a:r>
            <a:endParaRPr lang="en-US" altLang="en-US" sz="1200" b="1" dirty="0">
              <a:latin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itle 1"/>
          <p:cNvSpPr>
            <a:spLocks noGrp="1"/>
          </p:cNvSpPr>
          <p:nvPr>
            <p:ph type="title"/>
          </p:nvPr>
        </p:nvSpPr>
        <p:spPr>
          <a:xfrm>
            <a:off x="304800" y="6350"/>
            <a:ext cx="8607425" cy="1433513"/>
          </a:xfrm>
        </p:spPr>
        <p:txBody>
          <a:bodyPr wrap="square" lIns="90000" tIns="46800" rIns="90000" bIns="46800" anchor="ctr"/>
          <a:lstStyle/>
          <a:p>
            <a:pPr marL="0" marR="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Working Set Size vs. Page Fault Rate</a:t>
            </a:r>
          </a:p>
        </p:txBody>
      </p:sp>
      <p:sp>
        <p:nvSpPr>
          <p:cNvPr id="83970" name="Footer Placeholder 4"/>
          <p:cNvSpPr txBox="1">
            <a:spLocks noGrp="1"/>
          </p:cNvSpPr>
          <p:nvPr>
            <p:ph type="ftr" sz="quarter"/>
          </p:nvPr>
        </p:nvSpPr>
        <p:spPr>
          <a:xfrm>
            <a:off x="3124200" y="6356350"/>
            <a:ext cx="2895600" cy="365125"/>
          </a:xfrm>
          <a:prstGeom prst="rect">
            <a:avLst/>
          </a:prstGeom>
          <a:noFill/>
          <a:ln w="9525">
            <a:noFill/>
          </a:ln>
        </p:spPr>
        <p:txBody>
          <a:bodyPr anchor="t"/>
          <a:lstStyle>
            <a:lvl1pPr marL="0" lvl="0" indent="0" algn="l" defTabSz="457200" rtl="0" eaLnBrk="1" fontAlgn="base" latinLnBrk="0" hangingPunct="1">
              <a:lnSpc>
                <a:spcPct val="100000"/>
              </a:lnSpc>
              <a:spcBef>
                <a:spcPct val="0"/>
              </a:spcBef>
              <a:spcAft>
                <a:spcPct val="0"/>
              </a:spcAft>
              <a:buNone/>
              <a:defRPr sz="2400" b="0" i="0" u="none" kern="1200" baseline="0">
                <a:solidFill>
                  <a:schemeClr val="bg1"/>
                </a:solidFill>
                <a:latin typeface="Times New Roman" panose="02020603050405020304" pitchFamily="18" charset="0"/>
                <a:ea typeface="MS PGothic" panose="020B0600070205080204" pitchFamily="34" charset="-128"/>
              </a:defRPr>
            </a:lvl1pPr>
            <a:lvl2pPr marL="742950" lvl="1" indent="-285750" algn="l" defTabSz="457200" rtl="0" eaLnBrk="1" fontAlgn="base" latinLnBrk="0" hangingPunct="1">
              <a:lnSpc>
                <a:spcPct val="100000"/>
              </a:lnSpc>
              <a:spcBef>
                <a:spcPct val="0"/>
              </a:spcBef>
              <a:spcAft>
                <a:spcPct val="0"/>
              </a:spcAft>
              <a:buFont typeface="Arial" panose="020B0604020202020204" pitchFamily="34" charset="0"/>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2pPr>
            <a:lvl3pPr marL="1143000" lvl="2"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3pPr>
            <a:lvl4pPr marL="1600200" lvl="3" indent="-228600" algn="l" defTabSz="457200" rtl="0" eaLnBrk="1" fontAlgn="base" latinLnBrk="0" hangingPunct="1">
              <a:lnSpc>
                <a:spcPct val="100000"/>
              </a:lnSpc>
              <a:spcBef>
                <a:spcPct val="0"/>
              </a:spcBef>
              <a:spcAft>
                <a:spcPct val="0"/>
              </a:spcAft>
              <a:buFont typeface="Arial" panose="020B0604020202020204" pitchFamily="34" charset="0"/>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4pPr>
            <a:lvl5pPr marL="2057400" lvl="4"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5pPr>
          </a:lstStyle>
          <a:p>
            <a:pPr lvl="0"/>
            <a:r>
              <a:rPr lang="en-US" altLang="en-US" dirty="0"/>
              <a:t>ECE344: Page Replacement Ding Yuan</a:t>
            </a:r>
          </a:p>
        </p:txBody>
      </p:sp>
      <p:pic>
        <p:nvPicPr>
          <p:cNvPr id="83971" name="Picture 6"/>
          <p:cNvPicPr>
            <a:picLocks noChangeAspect="1"/>
          </p:cNvPicPr>
          <p:nvPr/>
        </p:nvPicPr>
        <p:blipFill>
          <a:blip r:embed="rId3"/>
          <a:stretch>
            <a:fillRect/>
          </a:stretch>
        </p:blipFill>
        <p:spPr>
          <a:xfrm>
            <a:off x="914400" y="1682750"/>
            <a:ext cx="6162675" cy="4430713"/>
          </a:xfrm>
          <a:prstGeom prst="rect">
            <a:avLst/>
          </a:prstGeom>
          <a:noFill/>
          <a:ln w="9525">
            <a:noFill/>
          </a:ln>
        </p:spPr>
      </p:pic>
    </p:spTree>
    <p:extLst>
      <p:ext uri="{BB962C8B-B14F-4D97-AF65-F5344CB8AC3E}">
        <p14:creationId xmlns:p14="http://schemas.microsoft.com/office/powerpoint/2010/main" val="3701584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p:cNvSpPr>
          <p:nvPr>
            <p:ph type="title"/>
          </p:nvPr>
        </p:nvSpPr>
        <p:spPr>
          <a:xfrm>
            <a:off x="703263" y="33338"/>
            <a:ext cx="7889875" cy="576263"/>
          </a:xfrm>
        </p:spPr>
        <p:txBody>
          <a:bodyPr wrap="square" lIns="90000" tIns="46800" rIns="90000" bIns="46800" anchor="ctr"/>
          <a:lstStyle/>
          <a:p>
            <a:pPr marL="0" marR="0" indent="0" algn="ctr" defTabSz="457200" rtl="0" eaLnBrk="1" fontAlgn="base" latinLnBrk="0" hangingPunct="1">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Page-Fault Frequency</a:t>
            </a:r>
          </a:p>
        </p:txBody>
      </p:sp>
      <p:sp>
        <p:nvSpPr>
          <p:cNvPr id="58371" name="Rectangle 3"/>
          <p:cNvSpPr>
            <a:spLocks noGrp="1"/>
          </p:cNvSpPr>
          <p:nvPr>
            <p:ph idx="1"/>
          </p:nvPr>
        </p:nvSpPr>
        <p:spPr>
          <a:xfrm>
            <a:off x="381000" y="609600"/>
            <a:ext cx="8534400" cy="1668463"/>
          </a:xfrm>
        </p:spPr>
        <p:txBody>
          <a:bodyPr wrap="square" lIns="90000" tIns="46800" rIns="90000" bIns="46800" anchor="t"/>
          <a:lstStyle/>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More direct approach than working-set</a:t>
            </a:r>
          </a:p>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Establish </a:t>
            </a:r>
            <a:r>
              <a:rPr kumimoji="0" lang="ja-JP"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a:t>
            </a:r>
            <a:r>
              <a:rPr kumimoji="0" lang="en-US" altLang="ja-JP"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acceptable</a:t>
            </a:r>
            <a:r>
              <a:rPr kumimoji="0" lang="ja-JP"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a:t>
            </a:r>
            <a:r>
              <a:rPr kumimoji="0" lang="en-US" altLang="ja-JP"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 </a:t>
            </a:r>
            <a:r>
              <a:rPr kumimoji="0" lang="en-US" altLang="ja-JP" sz="3200" b="1"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rPr>
              <a:t>page-fault frequency </a:t>
            </a:r>
            <a:r>
              <a:rPr kumimoji="0" lang="en-US" altLang="ja-JP"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a:t>
            </a:r>
            <a:r>
              <a:rPr kumimoji="0" lang="en-US" altLang="ja-JP" sz="3200" b="1"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rPr>
              <a:t>PFF</a:t>
            </a:r>
            <a:r>
              <a:rPr kumimoji="0" lang="en-US" altLang="ja-JP"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a:t>
            </a:r>
            <a:r>
              <a:rPr kumimoji="0" lang="en-US" altLang="ja-JP" sz="3200" b="1"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rPr>
              <a:t> </a:t>
            </a:r>
            <a:r>
              <a:rPr kumimoji="0" lang="en-US" altLang="ja-JP"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rate and use local replacement policy</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If actual rate too low, process loses frame</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If actual rate too high, process gains frame</a:t>
            </a:r>
          </a:p>
        </p:txBody>
      </p:sp>
      <p:pic>
        <p:nvPicPr>
          <p:cNvPr id="58372" name="Picture 1" descr="9_21.pdf"/>
          <p:cNvPicPr>
            <a:picLocks noChangeAspect="1"/>
          </p:cNvPicPr>
          <p:nvPr/>
        </p:nvPicPr>
        <p:blipFill>
          <a:blip r:embed="rId3"/>
          <a:stretch>
            <a:fillRect/>
          </a:stretch>
        </p:blipFill>
        <p:spPr>
          <a:xfrm>
            <a:off x="1676400" y="3810000"/>
            <a:ext cx="5103813" cy="29543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837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837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83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83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p:cNvSpPr>
          <p:nvPr>
            <p:ph type="title"/>
          </p:nvPr>
        </p:nvSpPr>
        <p:spPr>
          <a:xfrm>
            <a:off x="457200" y="150813"/>
            <a:ext cx="8229600" cy="576263"/>
          </a:xfrm>
        </p:spPr>
        <p:txBody>
          <a:bodyPr wrap="square" lIns="90000" tIns="46800" rIns="90000" bIns="46800" anchor="ctr"/>
          <a:lstStyle/>
          <a:p>
            <a:pPr marL="0" marR="0" indent="0" algn="ctr" defTabSz="457200" rtl="0" eaLnBrk="1" fontAlgn="base" latinLnBrk="0" hangingPunct="1">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Example: Windows</a:t>
            </a:r>
          </a:p>
        </p:txBody>
      </p:sp>
      <p:sp>
        <p:nvSpPr>
          <p:cNvPr id="78851" name="Rectangle 3"/>
          <p:cNvSpPr>
            <a:spLocks noGrp="1"/>
          </p:cNvSpPr>
          <p:nvPr>
            <p:ph idx="1"/>
          </p:nvPr>
        </p:nvSpPr>
        <p:spPr>
          <a:xfrm>
            <a:off x="439738" y="914400"/>
            <a:ext cx="8686800" cy="5299075"/>
          </a:xfrm>
        </p:spPr>
        <p:txBody>
          <a:bodyPr wrap="square" lIns="90000" tIns="46800" rIns="90000" bIns="46800" anchor="t"/>
          <a:lstStyle/>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Uses demand paging with </a:t>
            </a:r>
            <a:r>
              <a:rPr kumimoji="0" lang="en-US" altLang="en-US" sz="2400" b="1"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rPr>
              <a:t>clustering</a:t>
            </a: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 Clustering brings in pages surrounding the faulting page</a:t>
            </a:r>
          </a:p>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Processes are assigned </a:t>
            </a:r>
            <a:r>
              <a:rPr kumimoji="0" lang="en-US" altLang="en-US" sz="2400" b="1"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rPr>
              <a:t>working set minimum</a:t>
            </a:r>
            <a:r>
              <a:rPr kumimoji="0" lang="en-US" altLang="en-US" sz="2400" b="0"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rPr>
              <a:t> </a:t>
            </a: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and </a:t>
            </a:r>
            <a:r>
              <a:rPr kumimoji="0" lang="en-US" altLang="en-US" sz="2400" b="1"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rPr>
              <a:t>working set maximum</a:t>
            </a:r>
            <a:endParaRPr kumimoji="0" lang="en-US" altLang="en-US" sz="2400" b="0"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endParaRP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0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Working set minimum is the minimum number of pages the process is guaranteed to have in memory</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0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A process may be assigned as many pages up to its working set maximum</a:t>
            </a:r>
          </a:p>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When the amount of free memory in the system falls below a threshold, </a:t>
            </a:r>
            <a:r>
              <a:rPr kumimoji="0" lang="en-US" altLang="en-US" sz="2400" b="1"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rPr>
              <a:t>automatic working set trimming</a:t>
            </a:r>
            <a:r>
              <a:rPr kumimoji="0" lang="en-US" altLang="en-US" sz="2400" b="0"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rPr>
              <a:t> </a:t>
            </a: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is performed to restore the amount of free memory</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0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Working set trimming removes pages from processes that have pages in excess of their working set minimum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885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885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851">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88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p:bld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Georgia"/>
        <a:ea typeface="ＭＳ Ｐゴシック"/>
        <a:cs typeface="Arial Unicode MS"/>
      </a:majorFont>
      <a:minorFont>
        <a:latin typeface="Georgia"/>
        <a:ea typeface="ＭＳ Ｐゴシック"/>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Georgia"/>
        <a:ea typeface="ＭＳ Ｐゴシック"/>
        <a:cs typeface="Arial Unicode MS"/>
      </a:majorFont>
      <a:minorFont>
        <a:latin typeface="Georgia"/>
        <a:ea typeface="ＭＳ Ｐゴシック"/>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1142</Words>
  <Application>Microsoft Office PowerPoint</Application>
  <PresentationFormat>On-screen Show (4:3)</PresentationFormat>
  <Paragraphs>121</Paragraphs>
  <Slides>16</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Georgia</vt:lpstr>
      <vt:lpstr>Monotype Sorts</vt:lpstr>
      <vt:lpstr>Times New Roman</vt:lpstr>
      <vt:lpstr>Wingdings</vt:lpstr>
      <vt:lpstr>Office Theme</vt:lpstr>
      <vt:lpstr>1_Office Theme</vt:lpstr>
      <vt:lpstr>PowerPoint Presentation</vt:lpstr>
      <vt:lpstr>Thrashing</vt:lpstr>
      <vt:lpstr>Thrashing (Cont.)</vt:lpstr>
      <vt:lpstr>Demand Paging and Thrashing </vt:lpstr>
      <vt:lpstr>Working Set</vt:lpstr>
      <vt:lpstr>WSClock</vt:lpstr>
      <vt:lpstr>Working Set Size vs. Page Fault Rate</vt:lpstr>
      <vt:lpstr>Page-Fault Frequency</vt:lpstr>
      <vt:lpstr>Example: Windows</vt:lpstr>
      <vt:lpstr>Allocating Kernel Memory</vt:lpstr>
      <vt:lpstr>Buddy Allocation (1)</vt:lpstr>
      <vt:lpstr>Buddy Allocation (2)</vt:lpstr>
      <vt:lpstr>In-class Work 7</vt:lpstr>
      <vt:lpstr>Answer</vt:lpstr>
      <vt:lpstr>Slab Allocation (1)</vt:lpstr>
      <vt:lpstr>Slab Allocation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J Zheng</dc:creator>
  <cp:lastModifiedBy>Jeffery, Clinton (jefferyc@uidaho.edu)</cp:lastModifiedBy>
  <cp:revision>951</cp:revision>
  <cp:lastPrinted>2013-08-20T02:42:00Z</cp:lastPrinted>
  <dcterms:created xsi:type="dcterms:W3CDTF">2008-08-03T20:58:00Z</dcterms:created>
  <dcterms:modified xsi:type="dcterms:W3CDTF">2022-11-11T05:12:04Z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1033-11.2.0.8991</vt:lpwstr>
  </property>
</Properties>
</file>