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15"/>
  </p:notesMasterIdLst>
  <p:sldIdLst>
    <p:sldId id="256" r:id="rId3"/>
    <p:sldId id="741" r:id="rId4"/>
    <p:sldId id="742" r:id="rId5"/>
    <p:sldId id="743" r:id="rId6"/>
    <p:sldId id="744" r:id="rId7"/>
    <p:sldId id="745" r:id="rId8"/>
    <p:sldId id="746" r:id="rId9"/>
    <p:sldId id="747" r:id="rId10"/>
    <p:sldId id="748" r:id="rId11"/>
    <p:sldId id="749" r:id="rId12"/>
    <p:sldId id="750" r:id="rId13"/>
    <p:sldId id="751" r:id="rId14"/>
  </p:sldIdLst>
  <p:sldSz cx="9144000" cy="6858000" type="screen4x3"/>
  <p:notesSz cx="7315200" cy="9601200"/>
  <p:defaultTextStyle>
    <a:defPPr>
      <a:defRPr lang="en-GB"/>
    </a:defPPr>
    <a:lvl1pPr marL="0" lvl="0" indent="0" algn="l" defTabSz="457200" rtl="0" eaLnBrk="1" fontAlgn="base" latinLnBrk="0" hangingPunct="1">
      <a:lnSpc>
        <a:spcPct val="100000"/>
      </a:lnSpc>
      <a:spcBef>
        <a:spcPct val="0"/>
      </a:spcBef>
      <a:spcAft>
        <a:spcPct val="0"/>
      </a:spcAft>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1pPr>
    <a:lvl2pPr marL="742950" lvl="1" indent="-285750" algn="l" defTabSz="457200" rtl="0" eaLnBrk="1" fontAlgn="base" latinLnBrk="0" hangingPunct="1">
      <a:lnSpc>
        <a:spcPct val="100000"/>
      </a:lnSpc>
      <a:spcBef>
        <a:spcPct val="0"/>
      </a:spcBef>
      <a:spcAft>
        <a:spcPct val="0"/>
      </a:spcAft>
      <a:buFont typeface="Arial" panose="020B0604020202020204" pitchFamily="34" charset="0"/>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2pPr>
    <a:lvl3pPr marL="1143000" lvl="2"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3pPr>
    <a:lvl4pPr marL="1600200" lvl="3" indent="-228600" algn="l" defTabSz="457200" rtl="0" eaLnBrk="1" fontAlgn="base" latinLnBrk="0" hangingPunct="1">
      <a:lnSpc>
        <a:spcPct val="100000"/>
      </a:lnSpc>
      <a:spcBef>
        <a:spcPct val="0"/>
      </a:spcBef>
      <a:spcAft>
        <a:spcPct val="0"/>
      </a:spcAft>
      <a:buFont typeface="Arial" panose="020B0604020202020204" pitchFamily="34" charset="0"/>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4pPr>
    <a:lvl5pPr marL="2057400" lvl="4"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5pPr>
    <a:lvl6pPr marL="2286000" lvl="5"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6pPr>
    <a:lvl7pPr marL="2743200" lvl="6"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7pPr>
    <a:lvl8pPr marL="3200400" lvl="7"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8pPr>
    <a:lvl9pPr marL="3657600" lvl="8"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43"/>
    <p:restoredTop sz="93357"/>
  </p:normalViewPr>
  <p:slideViewPr>
    <p:cSldViewPr showGuides="1">
      <p:cViewPr varScale="1">
        <p:scale>
          <a:sx n="88" d="100"/>
          <a:sy n="88" d="100"/>
        </p:scale>
        <p:origin x="344" y="5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gridSpacing cx="76198" cy="7619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AutoShape 1"/>
          <p:cNvSpPr/>
          <p:nvPr/>
        </p:nvSpPr>
        <p:spPr>
          <a:xfrm>
            <a:off x="0" y="0"/>
            <a:ext cx="7315200" cy="9601200"/>
          </a:xfrm>
          <a:prstGeom prst="roundRect">
            <a:avLst>
              <a:gd name="adj" fmla="val 23"/>
            </a:avLst>
          </a:prstGeom>
          <a:solidFill>
            <a:srgbClr val="FFFFFF"/>
          </a:solidFill>
          <a:ln w="9525">
            <a:noFill/>
          </a:ln>
        </p:spPr>
        <p:txBody>
          <a:bodyPr wrap="none" lIns="96661" tIns="48331" rIns="96661" bIns="48331" anchor="ctr"/>
          <a:lstStyle/>
          <a:p>
            <a:pPr lvl="0">
              <a:buSzPct val="100000"/>
            </a:pPr>
            <a:endParaRPr lang="en-US" altLang="en-US" dirty="0">
              <a:ea typeface="Arial" panose="020B0604020202020204" pitchFamily="34" charset="0"/>
            </a:endParaRPr>
          </a:p>
        </p:txBody>
      </p:sp>
      <p:sp>
        <p:nvSpPr>
          <p:cNvPr id="4099" name="AutoShape 2"/>
          <p:cNvSpPr/>
          <p:nvPr/>
        </p:nvSpPr>
        <p:spPr>
          <a:xfrm>
            <a:off x="0" y="0"/>
            <a:ext cx="7315200" cy="9601200"/>
          </a:xfrm>
          <a:prstGeom prst="roundRect">
            <a:avLst>
              <a:gd name="adj" fmla="val 23"/>
            </a:avLst>
          </a:prstGeom>
          <a:solidFill>
            <a:srgbClr val="FFFFFF"/>
          </a:solidFill>
          <a:ln w="9525">
            <a:noFill/>
          </a:ln>
        </p:spPr>
        <p:txBody>
          <a:bodyPr wrap="none" lIns="96661" tIns="48331" rIns="96661" bIns="48331" anchor="ctr"/>
          <a:lstStyle/>
          <a:p>
            <a:pPr lvl="0">
              <a:buSzPct val="100000"/>
            </a:pPr>
            <a:endParaRPr lang="en-US" altLang="en-US" dirty="0">
              <a:ea typeface="Arial" panose="020B0604020202020204" pitchFamily="34" charset="0"/>
            </a:endParaRPr>
          </a:p>
        </p:txBody>
      </p:sp>
      <p:sp>
        <p:nvSpPr>
          <p:cNvPr id="4100" name="Text Box 3"/>
          <p:cNvSpPr txBox="1"/>
          <p:nvPr/>
        </p:nvSpPr>
        <p:spPr>
          <a:xfrm>
            <a:off x="0" y="0"/>
            <a:ext cx="3170238" cy="479425"/>
          </a:xfrm>
          <a:prstGeom prst="rect">
            <a:avLst/>
          </a:prstGeom>
          <a:noFill/>
          <a:ln w="9525">
            <a:noFill/>
          </a:ln>
        </p:spPr>
        <p:txBody>
          <a:bodyPr wrap="none" lIns="96661" tIns="48331" rIns="96661" bIns="48331" anchor="ctr"/>
          <a:lstStyle/>
          <a:p>
            <a:pPr lvl="0">
              <a:buSzPct val="100000"/>
            </a:pPr>
            <a:endParaRPr lang="en-US" altLang="en-US" dirty="0">
              <a:ea typeface="Arial" panose="020B0604020202020204" pitchFamily="34" charset="0"/>
            </a:endParaRPr>
          </a:p>
        </p:txBody>
      </p:sp>
      <p:sp>
        <p:nvSpPr>
          <p:cNvPr id="4101" name="Text Box 4"/>
          <p:cNvSpPr txBox="1"/>
          <p:nvPr/>
        </p:nvSpPr>
        <p:spPr>
          <a:xfrm>
            <a:off x="4143375" y="0"/>
            <a:ext cx="3170238" cy="479425"/>
          </a:xfrm>
          <a:prstGeom prst="rect">
            <a:avLst/>
          </a:prstGeom>
          <a:noFill/>
          <a:ln w="9525">
            <a:noFill/>
          </a:ln>
        </p:spPr>
        <p:txBody>
          <a:bodyPr wrap="none" lIns="96661" tIns="48331" rIns="96661" bIns="48331" anchor="ctr"/>
          <a:lstStyle/>
          <a:p>
            <a:pPr lvl="0">
              <a:buSzPct val="100000"/>
            </a:pPr>
            <a:endParaRPr lang="en-US" altLang="en-US" dirty="0">
              <a:ea typeface="Arial" panose="020B0604020202020204" pitchFamily="34" charset="0"/>
            </a:endParaRPr>
          </a:p>
        </p:txBody>
      </p:sp>
      <p:sp>
        <p:nvSpPr>
          <p:cNvPr id="4102" name="Rectangle 5"/>
          <p:cNvSpPr>
            <a:spLocks noGrp="1" noRot="1" noChangeAspect="1"/>
          </p:cNvSpPr>
          <p:nvPr>
            <p:ph type="sldImg"/>
          </p:nvPr>
        </p:nvSpPr>
        <p:spPr>
          <a:xfrm>
            <a:off x="1257300" y="720725"/>
            <a:ext cx="4797425" cy="3597275"/>
          </a:xfrm>
          <a:prstGeom prst="rect">
            <a:avLst/>
          </a:prstGeom>
          <a:noFill/>
          <a:ln w="9360" cap="sq" cmpd="sng">
            <a:solidFill>
              <a:srgbClr val="000000"/>
            </a:solidFill>
            <a:prstDash val="solid"/>
            <a:miter/>
            <a:headEnd type="none" w="med" len="med"/>
            <a:tailEnd type="none" w="med" len="med"/>
          </a:ln>
        </p:spPr>
      </p:sp>
      <p:sp>
        <p:nvSpPr>
          <p:cNvPr id="2" name="Rectangle 6"/>
          <p:cNvSpPr>
            <a:spLocks noGrp="1" noChangeArrowheads="1"/>
          </p:cNvSpPr>
          <p:nvPr>
            <p:ph type="body"/>
          </p:nvPr>
        </p:nvSpPr>
        <p:spPr bwMode="auto">
          <a:xfrm>
            <a:off x="731838" y="4560888"/>
            <a:ext cx="5848350" cy="4316413"/>
          </a:xfrm>
          <a:prstGeom prst="rect">
            <a:avLst/>
          </a:prstGeom>
          <a:noFill/>
          <a:ln>
            <a:noFill/>
          </a:ln>
          <a:effectLst/>
        </p:spPr>
        <p:txBody>
          <a:bodyPr vert="horz" wrap="square" lIns="95139" tIns="49472" rIns="95139" bIns="49472" numCol="1" anchor="t" anchorCtr="0" compatLnSpc="1"/>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defRPr/>
            </a:pP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p:txBody>
      </p:sp>
      <p:sp>
        <p:nvSpPr>
          <p:cNvPr id="4104" name="Text Box 7"/>
          <p:cNvSpPr txBox="1"/>
          <p:nvPr/>
        </p:nvSpPr>
        <p:spPr>
          <a:xfrm>
            <a:off x="0" y="9120188"/>
            <a:ext cx="3170238" cy="479425"/>
          </a:xfrm>
          <a:prstGeom prst="rect">
            <a:avLst/>
          </a:prstGeom>
          <a:noFill/>
          <a:ln w="9525">
            <a:noFill/>
          </a:ln>
        </p:spPr>
        <p:txBody>
          <a:bodyPr wrap="none" lIns="96661" tIns="48331" rIns="96661" bIns="48331" anchor="ctr"/>
          <a:lstStyle/>
          <a:p>
            <a:pPr lvl="0">
              <a:buSzPct val="100000"/>
            </a:pPr>
            <a:endParaRPr lang="en-US" altLang="en-US" dirty="0">
              <a:ea typeface="Arial" panose="020B0604020202020204" pitchFamily="34" charset="0"/>
            </a:endParaRPr>
          </a:p>
        </p:txBody>
      </p:sp>
      <p:sp>
        <p:nvSpPr>
          <p:cNvPr id="3" name="Rectangle 8"/>
          <p:cNvSpPr>
            <a:spLocks noGrp="1" noChangeArrowheads="1"/>
          </p:cNvSpPr>
          <p:nvPr>
            <p:ph type="sldNum"/>
          </p:nvPr>
        </p:nvSpPr>
        <p:spPr bwMode="auto">
          <a:xfrm>
            <a:off x="4143375" y="9120188"/>
            <a:ext cx="3167063" cy="476250"/>
          </a:xfrm>
          <a:prstGeom prst="rect">
            <a:avLst/>
          </a:prstGeom>
          <a:noFill/>
          <a:ln>
            <a:noFill/>
          </a:ln>
          <a:effectLst/>
        </p:spPr>
        <p:txBody>
          <a:bodyPr vert="horz" wrap="square" lIns="95139" tIns="49472" rIns="95139" bIns="49472" numCol="1" anchor="b" anchorCtr="0" compatLnSpc="1"/>
          <a:lstStyle>
            <a:lvl1pPr algn="r" eaLnBrk="1" hangingPunct="1">
              <a:buSzPct val="100000"/>
              <a:tabLst>
                <a:tab pos="482600" algn="l"/>
                <a:tab pos="965200" algn="l"/>
                <a:tab pos="1449070" algn="l"/>
                <a:tab pos="1931670" algn="l"/>
                <a:tab pos="2416175" algn="l"/>
                <a:tab pos="2898775" algn="l"/>
              </a:tabLst>
              <a:defRPr sz="1300">
                <a:solidFill>
                  <a:srgbClr val="000000"/>
                </a:solidFill>
                <a:latin typeface="Arial" panose="020B0604020202020204" pitchFamily="34" charset="0"/>
              </a:defRPr>
            </a:lvl1pPr>
          </a:lstStyle>
          <a:p>
            <a:pPr marL="0" marR="0" lvl="0" indent="0" algn="r" defTabSz="457200" rtl="0" eaLnBrk="1" fontAlgn="base" latinLnBrk="0" hangingPunct="1">
              <a:lnSpc>
                <a:spcPct val="100000"/>
              </a:lnSpc>
              <a:spcBef>
                <a:spcPct val="0"/>
              </a:spcBef>
              <a:spcAft>
                <a:spcPct val="0"/>
              </a:spcAft>
              <a:buClrTx/>
              <a:buSzPct val="100000"/>
              <a:buFontTx/>
              <a:buNone/>
              <a:tabLst>
                <a:tab pos="482600" algn="l"/>
                <a:tab pos="965200" algn="l"/>
                <a:tab pos="1449070" algn="l"/>
                <a:tab pos="1931670" algn="l"/>
                <a:tab pos="2416175" algn="l"/>
                <a:tab pos="2898775" algn="l"/>
              </a:tabLst>
              <a:defRPr/>
            </a:pPr>
            <a:fld id="{6BBD3666-464B-4FB9-9495-6CE0B1C9DC62}" type="slidenum">
              <a:rPr kumimoji="0" lang="en-US" altLang="en-US" sz="13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a:t>
            </a:fld>
            <a:endParaRPr kumimoji="0" lang="en-US" altLang="en-US" sz="13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cSld>
  <p:clrMap bg1="lt1" tx1="dk1" bg2="lt2" tx2="dk2" accent1="accent1" accent2="accent2" accent3="accent3" accent4="accent4" accent5="accent5" accent6="accent6" hlink="hlink" folHlink="folHlink"/>
  <p:hf sldNum="0" hdr="0" ftr="0" dt="0"/>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8"/>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a:buSzPct val="100000"/>
              <a:tabLst>
                <a:tab pos="482600" algn="l"/>
                <a:tab pos="965200" algn="l"/>
                <a:tab pos="1449705" algn="l"/>
                <a:tab pos="1932305" algn="l"/>
                <a:tab pos="2416175" algn="l"/>
                <a:tab pos="2898775" algn="l"/>
              </a:tabLst>
            </a:pPr>
            <a:fld id="{9A0DB2DC-4C9A-4742-B13C-FB6460FD3503}" type="slidenum">
              <a:rPr lang="en-US" altLang="en-US" sz="1300" dirty="0">
                <a:solidFill>
                  <a:srgbClr val="000000"/>
                </a:solidFill>
                <a:latin typeface="Arial" panose="020B0604020202020204" pitchFamily="34" charset="0"/>
              </a:rPr>
              <a:t>1</a:t>
            </a:fld>
            <a:endParaRPr lang="en-US" altLang="en-US" sz="1300" dirty="0">
              <a:solidFill>
                <a:srgbClr val="000000"/>
              </a:solidFill>
              <a:latin typeface="Arial" panose="020B0604020202020204" pitchFamily="34" charset="0"/>
            </a:endParaRPr>
          </a:p>
        </p:txBody>
      </p:sp>
      <p:sp>
        <p:nvSpPr>
          <p:cNvPr id="6147" name="Text Box 1"/>
          <p:cNvSpPr>
            <a:spLocks noGrp="1" noRot="1" noChangeAspect="1" noTextEdit="1"/>
          </p:cNvSpPr>
          <p:nvPr>
            <p:ph type="sldImg"/>
          </p:nvPr>
        </p:nvSpPr>
        <p:spPr>
          <a:xfrm>
            <a:off x="1257300" y="720725"/>
            <a:ext cx="4800600" cy="3600450"/>
          </a:xfrm>
          <a:solidFill>
            <a:srgbClr val="FFFFFF"/>
          </a:solidFill>
        </p:spPr>
      </p:sp>
      <p:sp>
        <p:nvSpPr>
          <p:cNvPr id="33794" name="Text Box 2"/>
          <p:cNvSpPr>
            <a:spLocks noGrp="1" noChangeArrowheads="1"/>
          </p:cNvSpPr>
          <p:nvPr>
            <p:ph type="body" idx="1"/>
          </p:nvPr>
        </p:nvSpPr>
        <p:spPr>
          <a:xfrm>
            <a:off x="731838" y="4560888"/>
            <a:ext cx="5851525" cy="431958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95139" tIns="49472" rIns="95139" bIns="49472" numCol="1" anchor="ctr" anchorCtr="0" compatLnSpc="1"/>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defRPr/>
            </a:pP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p:sp>
      <p:sp>
        <p:nvSpPr>
          <p:cNvPr id="52226" name="Text Placeholder 2"/>
          <p:cNvSpPr>
            <a:spLocks noGrp="1"/>
          </p:cNvSpPr>
          <p:nvPr>
            <p:ph type="body"/>
          </p:nvPr>
        </p:nvSpPr>
        <p:spPr>
          <a:xfrm>
            <a:off x="731838" y="4560888"/>
            <a:ext cx="5848350" cy="4316412"/>
          </a:xfrm>
        </p:spPr>
        <p:txBody>
          <a:bodyPr wrap="square" lIns="95139" tIns="49472" rIns="95139" bIns="49472" anchor="t"/>
          <a:lstStyle/>
          <a:p>
            <a:pPr lvl="0"/>
            <a:endParaRPr lang="en-US" altLang="zh-C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p:sp>
      <p:sp>
        <p:nvSpPr>
          <p:cNvPr id="54274" name="Text Placeholder 2"/>
          <p:cNvSpPr>
            <a:spLocks noGrp="1"/>
          </p:cNvSpPr>
          <p:nvPr>
            <p:ph type="body"/>
          </p:nvPr>
        </p:nvSpPr>
        <p:spPr>
          <a:xfrm>
            <a:off x="731838" y="4560888"/>
            <a:ext cx="5848350" cy="4316412"/>
          </a:xfrm>
        </p:spPr>
        <p:txBody>
          <a:bodyPr wrap="square" lIns="95139" tIns="49472" rIns="95139" bIns="49472" anchor="t"/>
          <a:lstStyle/>
          <a:p>
            <a:pPr lvl="0"/>
            <a:endParaRPr lang="en-US" altLang="zh-C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7"/>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93980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ea typeface="Arial Unicode MS" pitchFamily="34" charset="-122"/>
              </a:rPr>
              <a:t>12</a:t>
            </a:fld>
            <a:endParaRPr lang="en-US" altLang="en-US" sz="1300" dirty="0">
              <a:solidFill>
                <a:schemeClr val="tx1"/>
              </a:solidFill>
              <a:latin typeface="Arial" panose="020B0604020202020204" pitchFamily="34" charset="0"/>
              <a:ea typeface="Arial Unicode MS" pitchFamily="34" charset="-122"/>
            </a:endParaRPr>
          </a:p>
        </p:txBody>
      </p:sp>
      <p:sp>
        <p:nvSpPr>
          <p:cNvPr id="56322" name="Rectangle 2"/>
          <p:cNvSpPr>
            <a:spLocks noGrp="1" noRot="1" noChangeAspect="1" noTextEdit="1"/>
          </p:cNvSpPr>
          <p:nvPr>
            <p:ph type="sldImg"/>
          </p:nvPr>
        </p:nvSpPr>
        <p:spPr/>
      </p:sp>
      <p:sp>
        <p:nvSpPr>
          <p:cNvPr id="56323" name="Rectangle 3"/>
          <p:cNvSpPr>
            <a:spLocks noGrp="1"/>
          </p:cNvSpPr>
          <p:nvPr>
            <p:ph type="body"/>
          </p:nvPr>
        </p:nvSpPr>
        <p:spPr>
          <a:xfrm>
            <a:off x="731838" y="4560888"/>
            <a:ext cx="5848350" cy="4316412"/>
          </a:xfrm>
        </p:spPr>
        <p:txBody>
          <a:bodyPr wrap="square" lIns="95139" tIns="49472" rIns="95139" bIns="49472" anchor="t"/>
          <a:lstStyle/>
          <a:p>
            <a:pPr lvl="0"/>
            <a:r>
              <a:rPr lang="en-US" altLang="en-US" dirty="0"/>
              <a:t>First fit and best fit are the most common strategies used to select a free hole from the set of available holes. Simulations have shown that both first fit and best fit</a:t>
            </a:r>
          </a:p>
          <a:p>
            <a:pPr lvl="0"/>
            <a:r>
              <a:rPr lang="en-US" altLang="en-US" dirty="0"/>
              <a:t>are more efficient than worst fit in terms of both time and storage utilization. Neither first fit nor best fit is clearly best in terms of storage utilization, but first fit is generally faster.</a:t>
            </a:r>
          </a:p>
          <a:p>
            <a:pPr lvl="0"/>
            <a:r>
              <a:rPr lang="en-US" altLang="en-US" dirty="0"/>
              <a:t>External fragmentation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923925">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ea typeface="Arial Unicode MS" pitchFamily="34" charset="-122"/>
              </a:rPr>
              <a:t>2</a:t>
            </a:fld>
            <a:endParaRPr lang="en-US" altLang="en-US" sz="1300" dirty="0">
              <a:solidFill>
                <a:schemeClr val="tx1"/>
              </a:solidFill>
              <a:latin typeface="Arial" panose="020B0604020202020204" pitchFamily="34" charset="0"/>
              <a:ea typeface="Arial Unicode MS" pitchFamily="34" charset="-122"/>
            </a:endParaRPr>
          </a:p>
        </p:txBody>
      </p:sp>
      <p:sp>
        <p:nvSpPr>
          <p:cNvPr id="35842" name="Rectangle 2"/>
          <p:cNvSpPr>
            <a:spLocks noGrp="1" noRot="1" noChangeAspect="1" noTextEdit="1"/>
          </p:cNvSpPr>
          <p:nvPr>
            <p:ph type="sldImg"/>
          </p:nvPr>
        </p:nvSpPr>
        <p:spPr/>
      </p:sp>
      <p:sp>
        <p:nvSpPr>
          <p:cNvPr id="35843" name="Rectangle 3"/>
          <p:cNvSpPr>
            <a:spLocks noGrp="1"/>
          </p:cNvSpPr>
          <p:nvPr>
            <p:ph type="body"/>
          </p:nvPr>
        </p:nvSpPr>
        <p:spPr>
          <a:xfrm>
            <a:off x="731838" y="4560888"/>
            <a:ext cx="5848350" cy="4316412"/>
          </a:xfrm>
        </p:spPr>
        <p:txBody>
          <a:bodyPr wrap="square" lIns="95139" tIns="49472" rIns="95139" bIns="49472" anchor="t"/>
          <a:lstStyle/>
          <a:p>
            <a:pPr lvl="0"/>
            <a:r>
              <a:rPr lang="en-US" altLang="en-US" dirty="0"/>
              <a:t>If we start with a two-level directory and allow users to create subdirectories, a tree-structured directory results.</a:t>
            </a:r>
          </a:p>
          <a:p>
            <a:pPr lvl="0"/>
            <a:r>
              <a:rPr lang="en-US" altLang="en-US" dirty="0"/>
              <a:t>However, when we add links, the tree structure is destroyed, resulting in a simple graph structure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923925">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ea typeface="Arial Unicode MS" pitchFamily="34" charset="-122"/>
              </a:rPr>
              <a:t>3</a:t>
            </a:fld>
            <a:endParaRPr lang="en-US" altLang="en-US" sz="1300" dirty="0">
              <a:solidFill>
                <a:schemeClr val="tx1"/>
              </a:solidFill>
              <a:latin typeface="Arial" panose="020B0604020202020204" pitchFamily="34" charset="0"/>
              <a:ea typeface="Arial Unicode MS" pitchFamily="34" charset="-122"/>
            </a:endParaRPr>
          </a:p>
        </p:txBody>
      </p:sp>
      <p:sp>
        <p:nvSpPr>
          <p:cNvPr id="37890" name="Rectangle 2"/>
          <p:cNvSpPr>
            <a:spLocks noGrp="1" noRot="1" noChangeAspect="1" noTextEdit="1"/>
          </p:cNvSpPr>
          <p:nvPr>
            <p:ph type="sldImg"/>
          </p:nvPr>
        </p:nvSpPr>
        <p:spPr/>
      </p:sp>
      <p:sp>
        <p:nvSpPr>
          <p:cNvPr id="37891" name="Rectangle 3"/>
          <p:cNvSpPr>
            <a:spLocks noGrp="1"/>
          </p:cNvSpPr>
          <p:nvPr>
            <p:ph type="body"/>
          </p:nvPr>
        </p:nvSpPr>
        <p:spPr>
          <a:xfrm>
            <a:off x="731838" y="4560888"/>
            <a:ext cx="5848350" cy="4316412"/>
          </a:xfrm>
        </p:spPr>
        <p:txBody>
          <a:bodyPr wrap="square" lIns="95139" tIns="49472" rIns="95139" bIns="49472" anchor="t"/>
          <a:lstStyle/>
          <a:p>
            <a:pPr lvl="0" eaLnBrk="1" hangingPunct="1"/>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7"/>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93980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ea typeface="Arial Unicode MS" pitchFamily="34" charset="-122"/>
              </a:rPr>
              <a:t>4</a:t>
            </a:fld>
            <a:endParaRPr lang="en-US" altLang="en-US" sz="1300" dirty="0">
              <a:solidFill>
                <a:schemeClr val="tx1"/>
              </a:solidFill>
              <a:latin typeface="Arial" panose="020B0604020202020204" pitchFamily="34" charset="0"/>
              <a:ea typeface="Arial Unicode MS" pitchFamily="34" charset="-122"/>
            </a:endParaRPr>
          </a:p>
        </p:txBody>
      </p:sp>
      <p:sp>
        <p:nvSpPr>
          <p:cNvPr id="39938" name="Rectangle 2"/>
          <p:cNvSpPr>
            <a:spLocks noGrp="1" noRot="1" noChangeAspect="1" noTextEdit="1"/>
          </p:cNvSpPr>
          <p:nvPr>
            <p:ph type="sldImg"/>
          </p:nvPr>
        </p:nvSpPr>
        <p:spPr/>
      </p:sp>
      <p:sp>
        <p:nvSpPr>
          <p:cNvPr id="39939" name="Rectangle 3"/>
          <p:cNvSpPr>
            <a:spLocks noGrp="1"/>
          </p:cNvSpPr>
          <p:nvPr>
            <p:ph type="body"/>
          </p:nvPr>
        </p:nvSpPr>
        <p:spPr>
          <a:xfrm>
            <a:off x="731838" y="4560888"/>
            <a:ext cx="5848350" cy="4316412"/>
          </a:xfrm>
        </p:spPr>
        <p:txBody>
          <a:bodyPr wrap="square" lIns="95139" tIns="49472" rIns="95139" bIns="49472" anchor="t"/>
          <a:lstStyle/>
          <a:p>
            <a:pPr lvl="0" eaLnBrk="1" hangingPunct="1"/>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93980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ea typeface="Arial Unicode MS" pitchFamily="34" charset="-122"/>
              </a:rPr>
              <a:t>5</a:t>
            </a:fld>
            <a:endParaRPr lang="en-US" altLang="en-US" sz="1300" dirty="0">
              <a:solidFill>
                <a:schemeClr val="tx1"/>
              </a:solidFill>
              <a:latin typeface="Arial" panose="020B0604020202020204" pitchFamily="34" charset="0"/>
              <a:ea typeface="Arial Unicode MS" pitchFamily="34" charset="-122"/>
            </a:endParaRPr>
          </a:p>
        </p:txBody>
      </p:sp>
      <p:sp>
        <p:nvSpPr>
          <p:cNvPr id="41986" name="Rectangle 2"/>
          <p:cNvSpPr>
            <a:spLocks noGrp="1" noRot="1" noChangeAspect="1" noTextEdit="1"/>
          </p:cNvSpPr>
          <p:nvPr>
            <p:ph type="sldImg"/>
          </p:nvPr>
        </p:nvSpPr>
        <p:spPr/>
      </p:sp>
      <p:sp>
        <p:nvSpPr>
          <p:cNvPr id="41987" name="Rectangle 3"/>
          <p:cNvSpPr>
            <a:spLocks noGrp="1"/>
          </p:cNvSpPr>
          <p:nvPr>
            <p:ph type="body"/>
          </p:nvPr>
        </p:nvSpPr>
        <p:spPr>
          <a:xfrm>
            <a:off x="731838" y="4560888"/>
            <a:ext cx="5848350" cy="4316412"/>
          </a:xfrm>
        </p:spPr>
        <p:txBody>
          <a:bodyPr wrap="square" lIns="95139" tIns="49472" rIns="95139" bIns="49472" anchor="t"/>
          <a:lstStyle/>
          <a:p>
            <a:pPr lvl="0"/>
            <a:r>
              <a:rPr lang="en-US" altLang="en-US" dirty="0"/>
              <a:t>The </a:t>
            </a:r>
            <a:r>
              <a:rPr lang="en-US" altLang="en-US" b="1" dirty="0"/>
              <a:t>I/O control </a:t>
            </a:r>
            <a:r>
              <a:rPr lang="en-US" altLang="en-US" dirty="0"/>
              <a:t>level consists of device drivers and interrupt handlers to transfer information between the main memory and the disk system. A device driver can be thought of as a translator.</a:t>
            </a:r>
          </a:p>
          <a:p>
            <a:pPr lvl="0"/>
            <a:r>
              <a:rPr lang="en-US" altLang="en-US" dirty="0"/>
              <a:t>The </a:t>
            </a:r>
            <a:r>
              <a:rPr lang="en-US" altLang="en-US" b="1" dirty="0"/>
              <a:t>basic file system </a:t>
            </a:r>
            <a:r>
              <a:rPr lang="en-US" altLang="en-US" dirty="0"/>
              <a:t>needs only to issue generic commands to the appropriate device driver to read and write physical blocks on the disk.</a:t>
            </a:r>
          </a:p>
          <a:p>
            <a:pPr lvl="0"/>
            <a:r>
              <a:rPr lang="en-US" altLang="en-US" dirty="0"/>
              <a:t>The </a:t>
            </a:r>
            <a:r>
              <a:rPr lang="en-US" altLang="en-US" b="1" dirty="0"/>
              <a:t>file-organization module </a:t>
            </a:r>
            <a:r>
              <a:rPr lang="en-US" altLang="en-US" dirty="0"/>
              <a:t>knows about files and their logical blocks, as well as physical blocks. By knowing the type of file allocation used and the location of the file, the file-organization module can translate logical block addresses to physical block addresses for the basic file system to transfer.</a:t>
            </a:r>
          </a:p>
          <a:p>
            <a:pPr lvl="0"/>
            <a:r>
              <a:rPr lang="en-US" altLang="en-US" dirty="0"/>
              <a:t>The </a:t>
            </a:r>
            <a:r>
              <a:rPr lang="en-US" altLang="en-US" b="1" dirty="0"/>
              <a:t>logical file system </a:t>
            </a:r>
            <a:r>
              <a:rPr lang="en-US" altLang="en-US" dirty="0"/>
              <a:t>manages metadata information. Metadata includes all of the file-system structure except the actual data (or contents of the files). The logical file system manages the directory structure to provide the file-organization module with the information the latter needs, given a symbolic file name. It maintains file structure via file-control blocks.</a:t>
            </a:r>
          </a:p>
          <a:p>
            <a:pPr lvl="0"/>
            <a:endParaRPr lang="en-US"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Rot="1" noChangeAspect="1" noTextEdit="1"/>
          </p:cNvSpPr>
          <p:nvPr>
            <p:ph type="sldImg"/>
          </p:nvPr>
        </p:nvSpPr>
        <p:spPr/>
      </p:sp>
      <p:sp>
        <p:nvSpPr>
          <p:cNvPr id="44034" name="Rectangle 3"/>
          <p:cNvSpPr>
            <a:spLocks noGrp="1"/>
          </p:cNvSpPr>
          <p:nvPr>
            <p:ph type="body"/>
          </p:nvPr>
        </p:nvSpPr>
        <p:spPr>
          <a:xfrm>
            <a:off x="731838" y="4560888"/>
            <a:ext cx="5848350" cy="4316412"/>
          </a:xfrm>
        </p:spPr>
        <p:txBody>
          <a:bodyPr wrap="square" lIns="95139" tIns="49472" rIns="95139" bIns="49472" anchor="t"/>
          <a:lstStyle/>
          <a:p>
            <a:pPr lvl="0"/>
            <a:r>
              <a:rPr lang="en-US" altLang="en-US" dirty="0"/>
              <a:t>UFS: unix file systems, NTFS: new technology file systems (proprietary by microsoft)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Rot="1" noChangeAspect="1" noTextEdit="1"/>
          </p:cNvSpPr>
          <p:nvPr>
            <p:ph type="sldImg"/>
          </p:nvPr>
        </p:nvSpPr>
        <p:spPr/>
      </p:sp>
      <p:sp>
        <p:nvSpPr>
          <p:cNvPr id="46082" name="Rectangle 3"/>
          <p:cNvSpPr>
            <a:spLocks noGrp="1"/>
          </p:cNvSpPr>
          <p:nvPr>
            <p:ph type="body"/>
          </p:nvPr>
        </p:nvSpPr>
        <p:spPr>
          <a:xfrm>
            <a:off x="731838" y="4560888"/>
            <a:ext cx="5848350" cy="4316412"/>
          </a:xfrm>
        </p:spPr>
        <p:txBody>
          <a:bodyPr wrap="square" lIns="95139" tIns="49472" rIns="95139" bIns="49472" anchor="t"/>
          <a:lstStyle/>
          <a:p>
            <a:pPr lvl="0"/>
            <a:r>
              <a:rPr lang="en-US" altLang="en-US" dirty="0"/>
              <a:t>NTFS: Windows NT file system</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noTextEdit="1"/>
          </p:cNvSpPr>
          <p:nvPr>
            <p:ph type="sldImg"/>
          </p:nvPr>
        </p:nvSpPr>
        <p:spPr/>
      </p:sp>
      <p:sp>
        <p:nvSpPr>
          <p:cNvPr id="48130" name="Notes Placeholder 2"/>
          <p:cNvSpPr>
            <a:spLocks noGrp="1"/>
          </p:cNvSpPr>
          <p:nvPr>
            <p:ph type="body"/>
          </p:nvPr>
        </p:nvSpPr>
        <p:spPr>
          <a:xfrm>
            <a:off x="731838" y="4560888"/>
            <a:ext cx="5848350" cy="4316412"/>
          </a:xfrm>
        </p:spPr>
        <p:txBody>
          <a:bodyPr wrap="square" lIns="95139" tIns="49472" rIns="95139" bIns="49472" anchor="t"/>
          <a:lstStyle/>
          <a:p>
            <a:pPr lvl="0"/>
            <a:endParaRPr lang="en-US" altLang="en-US" dirty="0"/>
          </a:p>
        </p:txBody>
      </p:sp>
      <p:sp>
        <p:nvSpPr>
          <p:cNvPr id="48131" name="Slide Number Placeholder 3"/>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0">
              <a:buSzPct val="100000"/>
              <a:tabLst>
                <a:tab pos="482600" algn="l"/>
                <a:tab pos="965200" algn="l"/>
                <a:tab pos="1449705" algn="l"/>
                <a:tab pos="1932305" algn="l"/>
                <a:tab pos="2416175" algn="l"/>
                <a:tab pos="2898775" algn="l"/>
              </a:tabLst>
            </a:pPr>
            <a:fld id="{9A0DB2DC-4C9A-4742-B13C-FB6460FD3503}" type="slidenum">
              <a:rPr lang="en-US" altLang="en-US" sz="1300" dirty="0">
                <a:solidFill>
                  <a:srgbClr val="000000"/>
                </a:solidFill>
                <a:latin typeface="Arial" panose="020B0604020202020204" pitchFamily="34" charset="0"/>
              </a:rPr>
              <a:t>8</a:t>
            </a:fld>
            <a:endParaRPr lang="en-US" altLang="en-US" sz="1300" dirty="0">
              <a:solidFill>
                <a:srgbClr val="000000"/>
              </a:solidFill>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7"/>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defTabSz="93980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ea typeface="Arial Unicode MS" pitchFamily="34" charset="-122"/>
              </a:rPr>
              <a:t>9</a:t>
            </a:fld>
            <a:endParaRPr lang="en-US" altLang="en-US" sz="1300" dirty="0">
              <a:solidFill>
                <a:schemeClr val="tx1"/>
              </a:solidFill>
              <a:latin typeface="Arial" panose="020B0604020202020204" pitchFamily="34" charset="0"/>
              <a:ea typeface="Arial Unicode MS" pitchFamily="34" charset="-122"/>
            </a:endParaRPr>
          </a:p>
        </p:txBody>
      </p:sp>
      <p:sp>
        <p:nvSpPr>
          <p:cNvPr id="50178" name="Rectangle 2"/>
          <p:cNvSpPr>
            <a:spLocks noGrp="1" noRot="1" noChangeAspect="1" noTextEdit="1"/>
          </p:cNvSpPr>
          <p:nvPr>
            <p:ph type="sldImg"/>
          </p:nvPr>
        </p:nvSpPr>
        <p:spPr/>
      </p:sp>
      <p:sp>
        <p:nvSpPr>
          <p:cNvPr id="50179" name="Rectangle 3"/>
          <p:cNvSpPr>
            <a:spLocks noGrp="1"/>
          </p:cNvSpPr>
          <p:nvPr>
            <p:ph type="body"/>
          </p:nvPr>
        </p:nvSpPr>
        <p:spPr>
          <a:xfrm>
            <a:off x="731838" y="4560888"/>
            <a:ext cx="5848350" cy="4316412"/>
          </a:xfrm>
        </p:spPr>
        <p:txBody>
          <a:bodyPr wrap="square" lIns="95139" tIns="49472" rIns="95139" bIns="49472" anchor="t"/>
          <a:lstStyle/>
          <a:p>
            <a:pPr lvl="0" eaLnBrk="1" hangingPunct="1"/>
            <a:r>
              <a:rPr lang="en-US" altLang="en-US" dirty="0"/>
              <a:t>Balanced tree</a:t>
            </a:r>
          </a:p>
          <a:p>
            <a:pPr lvl="0" eaLnBrk="1" hangingPunct="1"/>
            <a:endParaRPr lang="en-US" altLang="en-US" dirty="0"/>
          </a:p>
          <a:p>
            <a:pPr lvl="0" eaLnBrk="1" hangingPunct="1"/>
            <a:r>
              <a:rPr lang="en-US" altLang="en-US" dirty="0"/>
              <a:t>hash function needs the fixed number of entries, if it changes, the hash function has to change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fontAlgn="base"/>
            <a:r>
              <a:rPr lang="en-US" strike="noStrike" noProof="1"/>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2613" y="6350"/>
            <a:ext cx="2055812" cy="5705475"/>
          </a:xfrm>
        </p:spPr>
        <p:txBody>
          <a:bodyPr vert="eaVert"/>
          <a:lstStyle/>
          <a:p>
            <a:pPr fontAlgn="base"/>
            <a:r>
              <a:rPr lang="en-US" strike="noStrike" noProof="1"/>
              <a:t>Click to edit Master title style</a:t>
            </a:r>
          </a:p>
        </p:txBody>
      </p:sp>
      <p:sp>
        <p:nvSpPr>
          <p:cNvPr id="3" name="Vertical Text Placeholder 2"/>
          <p:cNvSpPr>
            <a:spLocks noGrp="1"/>
          </p:cNvSpPr>
          <p:nvPr>
            <p:ph type="body" orient="vert" idx="1"/>
          </p:nvPr>
        </p:nvSpPr>
        <p:spPr>
          <a:xfrm>
            <a:off x="762000" y="6350"/>
            <a:ext cx="6018213" cy="5705475"/>
          </a:xfrm>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Title and Content over Text">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sz="half" idx="1"/>
          </p:nvPr>
        </p:nvSpPr>
        <p:spPr>
          <a:xfrm>
            <a:off x="628650" y="1825625"/>
            <a:ext cx="7886700" cy="2098675"/>
          </a:xfrm>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Text Placeholder 3"/>
          <p:cNvSpPr>
            <a:spLocks noGrp="1"/>
          </p:cNvSpPr>
          <p:nvPr>
            <p:ph type="body" sz="half" idx="2"/>
          </p:nvPr>
        </p:nvSpPr>
        <p:spPr>
          <a:xfrm>
            <a:off x="628650" y="4076700"/>
            <a:ext cx="7886700" cy="2100263"/>
          </a:xfrm>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Date Placeholder 4"/>
          <p:cNvSpPr>
            <a:spLocks noGrp="1"/>
          </p:cNvSpPr>
          <p:nvPr>
            <p:ph type="dt" sz="half" idx="10"/>
          </p:nvPr>
        </p:nvSpPr>
        <p:spPr>
          <a:xfrm>
            <a:off x="838200" y="6553200"/>
            <a:ext cx="1676400" cy="247650"/>
          </a:xfrm>
        </p:spPr>
        <p:txBody>
          <a:bodyPr/>
          <a:lstStyle/>
          <a:p>
            <a:pPr lvl="0" fontAlgn="base"/>
            <a:r>
              <a:rPr lang="en-US" strike="noStrike" noProof="1">
                <a:latin typeface="Times New Roman" panose="02020603050405020304" pitchFamily="18" charset="0"/>
                <a:ea typeface="MS PGothic" panose="020B0600070205080204" pitchFamily="34" charset="-128"/>
                <a:cs typeface="+mn-cs"/>
              </a:rPr>
              <a:t>CS 1550, cs.pitt.edu (originaly modified by Ethan L. Miller and Scott A. Brandt)</a:t>
            </a:r>
            <a:endParaRPr lang="en-US" strike="noStrike" noProof="1"/>
          </a:p>
        </p:txBody>
      </p:sp>
      <p:sp>
        <p:nvSpPr>
          <p:cNvPr id="6" name="Footer Placeholder 5"/>
          <p:cNvSpPr>
            <a:spLocks noGrp="1"/>
          </p:cNvSpPr>
          <p:nvPr>
            <p:ph type="ftr" sz="quarter" idx="11"/>
          </p:nvPr>
        </p:nvSpPr>
        <p:spPr>
          <a:xfrm>
            <a:off x="2590800" y="6553200"/>
            <a:ext cx="5410200" cy="247650"/>
          </a:xfrm>
        </p:spPr>
        <p:txBody>
          <a:bodyPr/>
          <a:lstStyle/>
          <a:p>
            <a:pPr lvl="0" eaLnBrk="1" fontAlgn="base" hangingPunct="1"/>
            <a:r>
              <a:rPr lang="en-US" strike="noStrike" noProof="1">
                <a:latin typeface="Times New Roman" panose="02020603050405020304" pitchFamily="18" charset="0"/>
                <a:ea typeface="MS PGothic" panose="020B0600070205080204" pitchFamily="34" charset="-128"/>
                <a:cs typeface="+mn-cs"/>
              </a:rPr>
              <a:t>Chapter 6</a:t>
            </a:r>
            <a:endParaRPr lang="en-US" strike="noStrike" noProof="1"/>
          </a:p>
        </p:txBody>
      </p:sp>
      <p:sp>
        <p:nvSpPr>
          <p:cNvPr id="7" name="Slide Number Placeholder 6"/>
          <p:cNvSpPr>
            <a:spLocks noGrp="1"/>
          </p:cNvSpPr>
          <p:nvPr>
            <p:ph type="sldNum" sz="quarter" idx="12"/>
          </p:nvPr>
        </p:nvSpPr>
        <p:spPr>
          <a:xfrm>
            <a:off x="8153400" y="6553200"/>
            <a:ext cx="381000" cy="247650"/>
          </a:xfrm>
        </p:spPr>
        <p:txBody>
          <a:bodyPr/>
          <a:lstStyle/>
          <a:p>
            <a:pPr lvl="0" eaLnBrk="1" fontAlgn="base" hangingPunct="1"/>
            <a:fld id="{9A0DB2DC-4C9A-4742-B13C-FB6460FD3503}" type="slidenum">
              <a:rPr lang="en-US" strike="noStrike" noProof="1">
                <a:latin typeface="Times New Roman" panose="02020603050405020304" pitchFamily="18" charset="0"/>
                <a:ea typeface="MS PGothic" panose="020B0600070205080204" pitchFamily="34" charset="-128"/>
                <a:cs typeface="+mn-cs"/>
              </a:rPr>
              <a:t>‹#›</a:t>
            </a:fld>
            <a:endParaRPr lang="en-US" strike="noStrike" noProof="1"/>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fontAlgn="base"/>
            <a:r>
              <a:rPr lang="en-US" strike="noStrike" noProof="1"/>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idx="1"/>
          </p:nvPr>
        </p:nvSpPr>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sz="half" idx="1"/>
          </p:nvPr>
        </p:nvSpPr>
        <p:spPr>
          <a:xfrm>
            <a:off x="762000" y="1447800"/>
            <a:ext cx="4037013"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Content Placeholder 3"/>
          <p:cNvSpPr>
            <a:spLocks noGrp="1"/>
          </p:cNvSpPr>
          <p:nvPr>
            <p:ph sz="half" idx="2"/>
          </p:nvPr>
        </p:nvSpPr>
        <p:spPr>
          <a:xfrm>
            <a:off x="4951413" y="1447800"/>
            <a:ext cx="4037012"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pPr fontAlgn="base"/>
            <a:r>
              <a:rPr lang="en-US" strike="noStrike" noProof="1"/>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idx="1"/>
          </p:nvPr>
        </p:nvSpPr>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a:t>Click to edit Master title style</a:t>
            </a:r>
          </a:p>
        </p:txBody>
      </p:sp>
      <p:sp>
        <p:nvSpPr>
          <p:cNvPr id="3" name="Picture Placeholder 2"/>
          <p:cNvSpPr>
            <a:spLocks noGrp="1"/>
          </p:cNvSpPr>
          <p:nvPr>
            <p:ph type="pic" idx="1"/>
          </p:nvPr>
        </p:nvSpPr>
        <p:spPr>
          <a:xfrm>
            <a:off x="1792288" y="612775"/>
            <a:ext cx="5486400" cy="4114800"/>
          </a:xfrm>
        </p:spPr>
        <p:txBody>
          <a:bodyPr vert="horz" wrap="square" lIns="90000" tIns="46800" rIns="90000" bIns="4680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457200" rtl="0" eaLnBrk="0" fontAlgn="base" latinLnBrk="0" hangingPunct="0">
              <a:lnSpc>
                <a:spcPct val="100000"/>
              </a:lnSpc>
              <a:spcBef>
                <a:spcPts val="800"/>
              </a:spcBef>
              <a:spcAft>
                <a:spcPct val="0"/>
              </a:spcAft>
              <a:buClr>
                <a:srgbClr val="000000"/>
              </a:buClr>
              <a:buSzPct val="100000"/>
              <a:buFont typeface="Times New Roman" panose="02020603050405020304" pitchFamily="18" charset="0"/>
              <a:buNone/>
              <a:defRPr/>
            </a:pPr>
            <a:endParaRPr kumimoji="0" lang="en-US" sz="3200" b="0" i="0" u="none" strike="noStrike" kern="0" cap="none" spc="0" normalizeH="0" baseline="0" noProof="0">
              <a:ln>
                <a:noFill/>
              </a:ln>
              <a:solidFill>
                <a:srgbClr val="000000"/>
              </a:solidFill>
              <a:effectLst/>
              <a:uLnTx/>
              <a:uFillTx/>
              <a:latin typeface="+mn-lt"/>
              <a:ea typeface="MS PGothic" panose="020B0600070205080204" pitchFamily="34" charset="-128"/>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2613" y="6350"/>
            <a:ext cx="2055812" cy="5705475"/>
          </a:xfrm>
        </p:spPr>
        <p:txBody>
          <a:bodyPr vert="eaVert"/>
          <a:lstStyle/>
          <a:p>
            <a:pPr fontAlgn="base"/>
            <a:r>
              <a:rPr lang="en-US" strike="noStrike" noProof="1"/>
              <a:t>Click to edit Master title style</a:t>
            </a:r>
          </a:p>
        </p:txBody>
      </p:sp>
      <p:sp>
        <p:nvSpPr>
          <p:cNvPr id="3" name="Vertical Text Placeholder 2"/>
          <p:cNvSpPr>
            <a:spLocks noGrp="1"/>
          </p:cNvSpPr>
          <p:nvPr>
            <p:ph type="body" orient="vert" idx="1"/>
          </p:nvPr>
        </p:nvSpPr>
        <p:spPr>
          <a:xfrm>
            <a:off x="762000" y="6350"/>
            <a:ext cx="6018213" cy="5705475"/>
          </a:xfrm>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sz="half" idx="1"/>
          </p:nvPr>
        </p:nvSpPr>
        <p:spPr>
          <a:xfrm>
            <a:off x="762000" y="1447800"/>
            <a:ext cx="4037013"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Content Placeholder 3"/>
          <p:cNvSpPr>
            <a:spLocks noGrp="1"/>
          </p:cNvSpPr>
          <p:nvPr>
            <p:ph sz="half" idx="2"/>
          </p:nvPr>
        </p:nvSpPr>
        <p:spPr>
          <a:xfrm>
            <a:off x="4951413" y="1447800"/>
            <a:ext cx="4037012"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pPr fontAlgn="base"/>
            <a:r>
              <a:rPr lang="en-US" strike="noStrike" noProof="1"/>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a:t>Click to edit Master title style</a:t>
            </a:r>
          </a:p>
        </p:txBody>
      </p:sp>
      <p:sp>
        <p:nvSpPr>
          <p:cNvPr id="3" name="Picture Placeholder 2"/>
          <p:cNvSpPr>
            <a:spLocks noGrp="1"/>
          </p:cNvSpPr>
          <p:nvPr>
            <p:ph type="pic" idx="1"/>
          </p:nvPr>
        </p:nvSpPr>
        <p:spPr>
          <a:xfrm>
            <a:off x="1792288" y="612775"/>
            <a:ext cx="5486400" cy="4114800"/>
          </a:xfrm>
        </p:spPr>
        <p:txBody>
          <a:bodyPr vert="horz" wrap="square" lIns="90000" tIns="46800" rIns="90000" bIns="4680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457200" rtl="0" eaLnBrk="0" fontAlgn="base" latinLnBrk="0" hangingPunct="0">
              <a:lnSpc>
                <a:spcPct val="100000"/>
              </a:lnSpc>
              <a:spcBef>
                <a:spcPts val="800"/>
              </a:spcBef>
              <a:spcAft>
                <a:spcPct val="0"/>
              </a:spcAft>
              <a:buClr>
                <a:srgbClr val="000000"/>
              </a:buClr>
              <a:buSzPct val="100000"/>
              <a:buFont typeface="Times New Roman" panose="02020603050405020304" pitchFamily="18" charset="0"/>
              <a:buNone/>
              <a:defRPr/>
            </a:pPr>
            <a:endParaRPr kumimoji="0" lang="en-US" sz="3200" b="0" i="0" u="none" strike="noStrike" kern="0" cap="none" spc="0" normalizeH="0" baseline="0" noProof="0">
              <a:ln>
                <a:noFill/>
              </a:ln>
              <a:solidFill>
                <a:srgbClr val="000000"/>
              </a:solidFill>
              <a:effectLst/>
              <a:uLnTx/>
              <a:uFillTx/>
              <a:latin typeface="+mn-lt"/>
              <a:ea typeface="MS PGothic" panose="020B0600070205080204" pitchFamily="34" charset="-128"/>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p:cNvSpPr>
          <p:nvPr>
            <p:ph type="title"/>
          </p:nvPr>
        </p:nvSpPr>
        <p:spPr>
          <a:xfrm>
            <a:off x="762000" y="6350"/>
            <a:ext cx="8150225" cy="1433513"/>
          </a:xfrm>
          <a:prstGeom prst="rect">
            <a:avLst/>
          </a:prstGeom>
          <a:noFill/>
          <a:ln w="9525">
            <a:noFill/>
          </a:ln>
        </p:spPr>
        <p:txBody>
          <a:bodyPr lIns="90000" tIns="46800" rIns="90000" bIns="46800" anchor="ctr"/>
          <a:lstStyle/>
          <a:p>
            <a:pPr lvl="0"/>
            <a:r>
              <a:rPr lang="en-GB" altLang="en-US" dirty="0"/>
              <a:t>Click to edit the title text format</a:t>
            </a:r>
          </a:p>
        </p:txBody>
      </p:sp>
      <p:sp>
        <p:nvSpPr>
          <p:cNvPr id="1027" name="Rectangle 2"/>
          <p:cNvSpPr>
            <a:spLocks noGrp="1"/>
          </p:cNvSpPr>
          <p:nvPr>
            <p:ph type="body"/>
          </p:nvPr>
        </p:nvSpPr>
        <p:spPr>
          <a:xfrm>
            <a:off x="762000" y="1447800"/>
            <a:ext cx="8226425" cy="4264025"/>
          </a:xfrm>
          <a:prstGeom prst="rect">
            <a:avLst/>
          </a:prstGeom>
          <a:noFill/>
          <a:ln w="9525">
            <a:noFill/>
          </a:ln>
        </p:spPr>
        <p:txBody>
          <a:bodyPr lIns="90000" tIns="46800" rIns="90000" bIns="46800" anchor="t"/>
          <a:lstStyle/>
          <a:p>
            <a:pPr lvl="0"/>
            <a:r>
              <a:rPr lang="en-GB" altLang="en-US" dirty="0"/>
              <a:t>Click to edit the outline text format</a:t>
            </a:r>
          </a:p>
          <a:p>
            <a:pPr lvl="1" indent="-285750"/>
            <a:r>
              <a:rPr lang="en-GB" altLang="en-US" dirty="0"/>
              <a:t>Second Outline Level</a:t>
            </a:r>
          </a:p>
          <a:p>
            <a:pPr lvl="2" indent="-228600"/>
            <a:r>
              <a:rPr lang="en-GB" altLang="en-US" dirty="0"/>
              <a:t>Third Outline Level</a:t>
            </a:r>
          </a:p>
          <a:p>
            <a:pPr lvl="3" indent="-228600"/>
            <a:r>
              <a:rPr lang="en-GB" altLang="en-US" dirty="0"/>
              <a:t>Fourth Outline Level</a:t>
            </a:r>
          </a:p>
          <a:p>
            <a:pPr lvl="4" indent="-228600"/>
            <a:r>
              <a:rPr lang="en-GB" altLang="en-US" dirty="0"/>
              <a:t>Fifth Outline Level</a:t>
            </a:r>
          </a:p>
          <a:p>
            <a:pPr lvl="4" indent="-228600"/>
            <a:r>
              <a:rPr lang="en-GB" altLang="en-US" dirty="0"/>
              <a:t>Sixth Outline Level</a:t>
            </a:r>
          </a:p>
          <a:p>
            <a:pPr lvl="4" indent="-228600"/>
            <a:r>
              <a:rPr lang="en-GB" altLang="en-US" dirty="0"/>
              <a:t>Seventh Outline Level</a:t>
            </a:r>
          </a:p>
        </p:txBody>
      </p:sp>
      <p:sp>
        <p:nvSpPr>
          <p:cNvPr id="1028" name="Text Box 3"/>
          <p:cNvSpPr txBox="1"/>
          <p:nvPr/>
        </p:nvSpPr>
        <p:spPr>
          <a:xfrm>
            <a:off x="6172200" y="6248400"/>
            <a:ext cx="2797175" cy="457200"/>
          </a:xfrm>
          <a:prstGeom prst="rect">
            <a:avLst/>
          </a:prstGeom>
          <a:noFill/>
          <a:ln w="9525">
            <a:noFill/>
          </a:ln>
        </p:spPr>
        <p:txBody>
          <a:bodyPr wrap="none" anchor="ctr"/>
          <a:lstStyle/>
          <a:p>
            <a:pPr lvl="0" eaLnBrk="0" hangingPunct="0">
              <a:buSzPct val="100000"/>
            </a:pPr>
            <a:endParaRPr lang="en-US" altLang="en-US" dirty="0">
              <a:latin typeface="Times New Roman" panose="02020603050405020304" pitchFamily="18" charset="0"/>
              <a:ea typeface="Arial" panose="020B0604020202020204" pitchFamily="34" charset="0"/>
            </a:endParaRPr>
          </a:p>
        </p:txBody>
      </p:sp>
      <p:pic>
        <p:nvPicPr>
          <p:cNvPr id="1029" name="Picture 4"/>
          <p:cNvPicPr>
            <a:picLocks noChangeAspect="1"/>
          </p:cNvPicPr>
          <p:nvPr/>
        </p:nvPicPr>
        <p:blipFill>
          <a:blip r:embed="rId14"/>
          <a:stretch>
            <a:fillRect/>
          </a:stretch>
        </p:blipFill>
        <p:spPr>
          <a:xfrm>
            <a:off x="7010400" y="6011863"/>
            <a:ext cx="1905000" cy="549275"/>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mj-lt"/>
          <a:ea typeface="MS PGothic" panose="020B0600070205080204" pitchFamily="34" charset="-128"/>
          <a:cs typeface="+mj-cs"/>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5pPr>
      <a:lvl6pPr marL="25146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6pPr>
      <a:lvl7pPr marL="29718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7pPr>
      <a:lvl8pPr marL="34290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8pPr>
      <a:lvl9pPr marL="38862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Line 1"/>
          <p:cNvSpPr/>
          <p:nvPr/>
        </p:nvSpPr>
        <p:spPr>
          <a:xfrm>
            <a:off x="533400" y="2819400"/>
            <a:ext cx="8153400" cy="1588"/>
          </a:xfrm>
          <a:prstGeom prst="line">
            <a:avLst/>
          </a:prstGeom>
          <a:ln w="38160" cap="sq" cmpd="sng">
            <a:solidFill>
              <a:srgbClr val="000000"/>
            </a:solidFill>
            <a:prstDash val="solid"/>
            <a:miter/>
            <a:headEnd type="none" w="med" len="med"/>
            <a:tailEnd type="none" w="med" len="med"/>
          </a:ln>
        </p:spPr>
      </p:sp>
      <p:pic>
        <p:nvPicPr>
          <p:cNvPr id="2051" name="Picture 2"/>
          <p:cNvPicPr>
            <a:picLocks noChangeAspect="1"/>
          </p:cNvPicPr>
          <p:nvPr/>
        </p:nvPicPr>
        <p:blipFill>
          <a:blip r:embed="rId13"/>
          <a:stretch>
            <a:fillRect/>
          </a:stretch>
        </p:blipFill>
        <p:spPr>
          <a:xfrm>
            <a:off x="3048000" y="5638800"/>
            <a:ext cx="3200400" cy="922338"/>
          </a:xfrm>
          <a:prstGeom prst="rect">
            <a:avLst/>
          </a:prstGeom>
          <a:noFill/>
          <a:ln w="9525">
            <a:noFill/>
          </a:ln>
        </p:spPr>
      </p:pic>
      <p:sp>
        <p:nvSpPr>
          <p:cNvPr id="2052" name="Rectangle 3"/>
          <p:cNvSpPr>
            <a:spLocks noGrp="1"/>
          </p:cNvSpPr>
          <p:nvPr>
            <p:ph type="title"/>
          </p:nvPr>
        </p:nvSpPr>
        <p:spPr>
          <a:xfrm>
            <a:off x="762000" y="6350"/>
            <a:ext cx="8150225" cy="1433513"/>
          </a:xfrm>
          <a:prstGeom prst="rect">
            <a:avLst/>
          </a:prstGeom>
          <a:noFill/>
          <a:ln w="9525">
            <a:noFill/>
          </a:ln>
        </p:spPr>
        <p:txBody>
          <a:bodyPr lIns="90000" tIns="46800" rIns="90000" bIns="46800" anchor="ctr"/>
          <a:lstStyle/>
          <a:p>
            <a:pPr lvl="0"/>
            <a:r>
              <a:rPr lang="en-GB" altLang="en-US" dirty="0"/>
              <a:t>Click to edit the title text format</a:t>
            </a:r>
          </a:p>
        </p:txBody>
      </p:sp>
      <p:sp>
        <p:nvSpPr>
          <p:cNvPr id="2053" name="Rectangle 4"/>
          <p:cNvSpPr>
            <a:spLocks noGrp="1"/>
          </p:cNvSpPr>
          <p:nvPr>
            <p:ph type="body"/>
          </p:nvPr>
        </p:nvSpPr>
        <p:spPr>
          <a:xfrm>
            <a:off x="762000" y="1447800"/>
            <a:ext cx="8226425" cy="4264025"/>
          </a:xfrm>
          <a:prstGeom prst="rect">
            <a:avLst/>
          </a:prstGeom>
          <a:noFill/>
          <a:ln w="9525">
            <a:noFill/>
          </a:ln>
        </p:spPr>
        <p:txBody>
          <a:bodyPr lIns="90000" tIns="46800" rIns="90000" bIns="46800" anchor="t"/>
          <a:lstStyle/>
          <a:p>
            <a:pPr lvl="0"/>
            <a:r>
              <a:rPr lang="en-GB" altLang="en-US" dirty="0"/>
              <a:t>Click to edit the outline text format</a:t>
            </a:r>
          </a:p>
          <a:p>
            <a:pPr lvl="1" indent="-285750"/>
            <a:r>
              <a:rPr lang="en-GB" altLang="en-US" dirty="0"/>
              <a:t>Second Outline Level</a:t>
            </a:r>
          </a:p>
          <a:p>
            <a:pPr lvl="2" indent="-228600"/>
            <a:r>
              <a:rPr lang="en-GB" altLang="en-US" dirty="0"/>
              <a:t>Third Outline Level</a:t>
            </a:r>
          </a:p>
          <a:p>
            <a:pPr lvl="3" indent="-228600"/>
            <a:r>
              <a:rPr lang="en-GB" altLang="en-US" dirty="0"/>
              <a:t>Fourth Outline Level</a:t>
            </a:r>
          </a:p>
          <a:p>
            <a:pPr lvl="4" indent="-228600"/>
            <a:r>
              <a:rPr lang="en-GB" altLang="en-US" dirty="0"/>
              <a:t>Fifth Outline Level</a:t>
            </a:r>
          </a:p>
          <a:p>
            <a:pPr lvl="4" indent="-228600"/>
            <a:r>
              <a:rPr lang="en-GB" altLang="en-US" dirty="0"/>
              <a:t>Sixth Outline Level</a:t>
            </a:r>
          </a:p>
          <a:p>
            <a:pPr lvl="4" indent="-228600"/>
            <a:r>
              <a:rPr lang="en-GB" altLang="en-US" dirty="0"/>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mj-lt"/>
          <a:ea typeface="MS PGothic" panose="020B0600070205080204" pitchFamily="34" charset="-128"/>
          <a:cs typeface="+mj-cs"/>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5pPr>
      <a:lvl6pPr marL="25146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6pPr>
      <a:lvl7pPr marL="29718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7pPr>
      <a:lvl8pPr marL="34290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8pPr>
      <a:lvl9pPr marL="38862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228600" y="1219200"/>
            <a:ext cx="8686800" cy="1371600"/>
          </a:xfrm>
          <a:prstGeom prst="rect">
            <a:avLst/>
          </a:prstGeom>
          <a:noFill/>
          <a:ln>
            <a:noFill/>
          </a:ln>
          <a:effectLst/>
        </p:spPr>
        <p:txBody>
          <a:bodyPr anchor="b" anchorCtr="1"/>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5pPr>
            <a:lvl6pPr marL="25146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6pPr>
            <a:lvl7pPr marL="29718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7pPr>
            <a:lvl8pPr marL="34290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8pPr>
            <a:lvl9pPr marL="38862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altLang="en-US" sz="6000" b="1" i="0" u="none" strike="noStrike" kern="1200" cap="none" spc="0" normalizeH="0" baseline="0" noProof="0" dirty="0">
                <a:ln>
                  <a:noFill/>
                </a:ln>
                <a:solidFill>
                  <a:srgbClr val="000080"/>
                </a:solidFill>
                <a:effectLst>
                  <a:outerShdw blurRad="38100" dist="38100" dir="2700000" algn="tl">
                    <a:srgbClr val="C0C0C0"/>
                  </a:outerShdw>
                </a:effectLst>
                <a:uLnTx/>
                <a:uFillTx/>
                <a:latin typeface="Georgia" panose="02040502050405020303" pitchFamily="18" charset="0"/>
                <a:ea typeface="MS PGothic" panose="020B0600070205080204" pitchFamily="34" charset="-128"/>
                <a:cs typeface="+mn-cs"/>
              </a:rPr>
              <a:t>File Systems (2)</a:t>
            </a:r>
          </a:p>
        </p:txBody>
      </p:sp>
      <p:sp>
        <p:nvSpPr>
          <p:cNvPr id="4098" name="Text Box 2"/>
          <p:cNvSpPr txBox="1">
            <a:spLocks noChangeArrowheads="1"/>
          </p:cNvSpPr>
          <p:nvPr/>
        </p:nvSpPr>
        <p:spPr bwMode="auto">
          <a:xfrm>
            <a:off x="1638300" y="3048000"/>
            <a:ext cx="5867400" cy="2151063"/>
          </a:xfrm>
          <a:prstGeom prst="rect">
            <a:avLst/>
          </a:prstGeom>
          <a:noFill/>
          <a:ln>
            <a:noFill/>
          </a:ln>
          <a:effec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9pPr>
          </a:lstStyle>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Dr. Clinton Jeffery</a:t>
            </a: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CSE325 Principles of</a:t>
            </a:r>
            <a:b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b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Operating Systems</a:t>
            </a: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11/16/2022</a:t>
            </a: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p:txBody>
          <a:bodyPr wrap="square" lIns="90000" tIns="46800" rIns="90000" bIns="46800" anchor="ctr"/>
          <a:lstStyle/>
          <a:p>
            <a:r>
              <a:rPr lang="en-US" altLang="en-US" dirty="0"/>
              <a:t>Allocation Methods</a:t>
            </a:r>
          </a:p>
        </p:txBody>
      </p:sp>
      <p:sp>
        <p:nvSpPr>
          <p:cNvPr id="3" name="Content Placeholder 2"/>
          <p:cNvSpPr>
            <a:spLocks noGrp="1"/>
          </p:cNvSpPr>
          <p:nvPr>
            <p:ph idx="1"/>
          </p:nvPr>
        </p:nvSpPr>
        <p:spPr>
          <a:xfrm>
            <a:off x="438150" y="1447800"/>
            <a:ext cx="8550275" cy="4264025"/>
          </a:xfrm>
        </p:spPr>
        <p:txBody>
          <a:bodyPr vert="horz" wrap="square" lIns="90000" tIns="46800" rIns="90000" bIns="46800" numCol="1" anchor="t" anchorCtr="0" compatLnSpc="1"/>
          <a:lstStyle/>
          <a:p>
            <a:pPr marL="457200" marR="0" lvl="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32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rPr>
              <a:t>An allocation method refers to how disk blocks are allocated for files:</a:t>
            </a:r>
          </a:p>
          <a:p>
            <a:pPr marL="457200" marR="0" lvl="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sz="32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rPr>
              <a:t>Three methods	</a:t>
            </a:r>
          </a:p>
          <a:p>
            <a:pPr marL="85725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sz="28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rPr>
              <a:t>Contiguous allocation</a:t>
            </a:r>
          </a:p>
          <a:p>
            <a:pPr marL="85725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sz="28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rPr>
              <a:t>Linked allocation</a:t>
            </a:r>
          </a:p>
          <a:p>
            <a:pPr marL="85725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sz="28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rPr>
              <a:t>Indexed allocation</a:t>
            </a:r>
          </a:p>
          <a:p>
            <a:pPr marL="342900" marR="0" lvl="0" indent="-342900" algn="l" defTabSz="457200" rtl="0" eaLnBrk="0" fontAlgn="base" latinLnBrk="0" hangingPunct="0">
              <a:lnSpc>
                <a:spcPct val="100000"/>
              </a:lnSpc>
              <a:spcBef>
                <a:spcPts val="800"/>
              </a:spcBef>
              <a:spcAft>
                <a:spcPct val="0"/>
              </a:spcAft>
              <a:buClr>
                <a:srgbClr val="000000"/>
              </a:buClr>
              <a:buSzTx/>
              <a:buFont typeface="Times New Roman" panose="02020603050405020304" pitchFamily="18" charset="0"/>
              <a:buNone/>
              <a:defRPr/>
            </a:pPr>
            <a:endParaRPr kumimoji="0" lang="en-US" sz="32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p:txBody>
          <a:bodyPr wrap="square" lIns="90000" tIns="46800" rIns="90000" bIns="46800" anchor="ctr"/>
          <a:lstStyle/>
          <a:p>
            <a:r>
              <a:rPr lang="en-US" altLang="en-US" dirty="0"/>
              <a:t>Contiguous Allocation</a:t>
            </a:r>
          </a:p>
        </p:txBody>
      </p:sp>
      <p:sp>
        <p:nvSpPr>
          <p:cNvPr id="3" name="Content Placeholder 2"/>
          <p:cNvSpPr>
            <a:spLocks noGrp="1"/>
          </p:cNvSpPr>
          <p:nvPr>
            <p:ph idx="1"/>
          </p:nvPr>
        </p:nvSpPr>
        <p:spPr>
          <a:xfrm>
            <a:off x="381000" y="1447800"/>
            <a:ext cx="8607425" cy="4264025"/>
          </a:xfrm>
        </p:spPr>
        <p:txBody>
          <a:bodyPr vert="horz" wrap="square" lIns="90000" tIns="46800" rIns="90000" bIns="46800" numCol="1" anchor="t" anchorCtr="0" compatLnSpc="1"/>
          <a:lstStyle/>
          <a:p>
            <a:pPr marL="457200" marR="0" lvl="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32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rPr>
              <a:t>Each file occupies set of contiguous blocks</a:t>
            </a:r>
          </a:p>
          <a:p>
            <a:pPr marL="514350" marR="0" lvl="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32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rPr>
              <a:t>Best performance in “most cases”</a:t>
            </a:r>
          </a:p>
          <a:p>
            <a:pPr marL="914400" lvl="1" indent="-457200">
              <a:spcBef>
                <a:spcPts val="800"/>
              </a:spcBef>
              <a:buSzTx/>
              <a:buFont typeface="Wingdings" panose="05000000000000000000" pitchFamily="2" charset="2"/>
              <a:buChar char="q"/>
              <a:defRPr/>
            </a:pPr>
            <a:r>
              <a:rPr lang="en-US" altLang="en-US" dirty="0"/>
              <a:t>Matters more for rotational magnetic media</a:t>
            </a:r>
            <a:endParaRPr kumimoji="0" lang="en-US" altLang="en-US"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endParaRPr>
          </a:p>
          <a:p>
            <a:pPr marL="514350" marR="0" lvl="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32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rPr>
              <a:t>Pros:</a:t>
            </a: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rPr>
              <a:t>Simple – only starting location (block #) and length (number of blocks) are required</a:t>
            </a: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rPr>
              <a:t>Direct access</a:t>
            </a:r>
          </a:p>
          <a:p>
            <a:pPr marL="342900" marR="0" lvl="0" indent="-342900" algn="l" defTabSz="457200" rtl="0" eaLnBrk="0" fontAlgn="base" latinLnBrk="0" hangingPunct="0">
              <a:lnSpc>
                <a:spcPct val="100000"/>
              </a:lnSpc>
              <a:spcBef>
                <a:spcPts val="800"/>
              </a:spcBef>
              <a:spcAft>
                <a:spcPct val="0"/>
              </a:spcAft>
              <a:buClr>
                <a:srgbClr val="000000"/>
              </a:buClr>
              <a:buSzTx/>
              <a:buFont typeface="Times New Roman" panose="02020603050405020304" pitchFamily="18" charset="0"/>
              <a:buNone/>
              <a:defRPr/>
            </a:pPr>
            <a:endParaRPr kumimoji="0" lang="en-US" sz="32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p:cNvSpPr>
          <p:nvPr>
            <p:ph type="title"/>
          </p:nvPr>
        </p:nvSpPr>
        <p:spPr>
          <a:xfrm>
            <a:off x="473075" y="198438"/>
            <a:ext cx="8229600" cy="576262"/>
          </a:xfrm>
        </p:spPr>
        <p:txBody>
          <a:bodyPr wrap="square" lIns="90000" tIns="46800" rIns="90000" bIns="46800" anchor="ctr"/>
          <a:lstStyle/>
          <a:p>
            <a:pPr eaLnBrk="1" hangingPunct="1"/>
            <a:r>
              <a:rPr lang="en-US" altLang="en-US" dirty="0"/>
              <a:t>Contiguous Allocation</a:t>
            </a:r>
          </a:p>
        </p:txBody>
      </p:sp>
      <p:sp>
        <p:nvSpPr>
          <p:cNvPr id="20483" name="Rectangle 3"/>
          <p:cNvSpPr>
            <a:spLocks noGrp="1"/>
          </p:cNvSpPr>
          <p:nvPr>
            <p:ph idx="1"/>
          </p:nvPr>
        </p:nvSpPr>
        <p:spPr>
          <a:xfrm>
            <a:off x="685800" y="1219200"/>
            <a:ext cx="3965575" cy="3138488"/>
          </a:xfrm>
        </p:spPr>
        <p:txBody>
          <a:bodyPr wrap="square" lIns="90000" tIns="46800" rIns="90000" bIns="46800" anchor="t"/>
          <a:lstStyle/>
          <a:p>
            <a:pPr marL="457200" indent="-457200">
              <a:buClrTx/>
              <a:buSzPct val="100000"/>
              <a:buFont typeface="Wingdings" panose="05000000000000000000" pitchFamily="2" charset="2"/>
              <a:buChar char="q"/>
            </a:pPr>
            <a:r>
              <a:rPr lang="en-US" altLang="en-US" sz="2800" dirty="0"/>
              <a:t>Mapping from logical address to physical address</a:t>
            </a:r>
          </a:p>
        </p:txBody>
      </p:sp>
      <p:sp>
        <p:nvSpPr>
          <p:cNvPr id="20485" name="Rectangle 10"/>
          <p:cNvSpPr/>
          <p:nvPr/>
        </p:nvSpPr>
        <p:spPr>
          <a:xfrm>
            <a:off x="127000" y="4497388"/>
            <a:ext cx="6896100" cy="823912"/>
          </a:xfrm>
          <a:prstGeom prst="rect">
            <a:avLst/>
          </a:prstGeom>
          <a:noFill/>
          <a:ln w="9525">
            <a:noFill/>
          </a:ln>
        </p:spPr>
        <p:txBody>
          <a:bodyPr lIns="91435" tIns="45718" rIns="91435" bIns="45718" anchor="t"/>
          <a:lstStyle/>
          <a:p>
            <a:pPr marL="457200" lvl="1" indent="0" algn="l" eaLnBrk="1" fontAlgn="base" hangingPunct="1">
              <a:spcBef>
                <a:spcPct val="0"/>
              </a:spcBef>
              <a:spcAft>
                <a:spcPct val="0"/>
              </a:spcAft>
              <a:buSzPct val="100000"/>
              <a:buNone/>
            </a:pPr>
            <a:r>
              <a:rPr lang="en-US" altLang="en-US" sz="2400" dirty="0">
                <a:solidFill>
                  <a:schemeClr val="tx1"/>
                </a:solidFill>
                <a:latin typeface="Helvetica" charset="0"/>
              </a:rPr>
              <a:t>Block to be accessed = Q + starting address</a:t>
            </a:r>
          </a:p>
          <a:p>
            <a:pPr marL="457200" lvl="1" indent="0" algn="l" eaLnBrk="1" fontAlgn="base" hangingPunct="1">
              <a:spcBef>
                <a:spcPct val="0"/>
              </a:spcBef>
              <a:spcAft>
                <a:spcPct val="0"/>
              </a:spcAft>
              <a:buSzPct val="100000"/>
              <a:buNone/>
            </a:pPr>
            <a:r>
              <a:rPr lang="en-US" altLang="en-US" sz="2400" dirty="0">
                <a:solidFill>
                  <a:schemeClr val="tx1"/>
                </a:solidFill>
                <a:latin typeface="Helvetica" charset="0"/>
              </a:rPr>
              <a:t>Displacement into block = R</a:t>
            </a:r>
          </a:p>
        </p:txBody>
      </p:sp>
      <p:pic>
        <p:nvPicPr>
          <p:cNvPr id="55300" name="Picture 5"/>
          <p:cNvPicPr>
            <a:picLocks noChangeAspect="1"/>
          </p:cNvPicPr>
          <p:nvPr/>
        </p:nvPicPr>
        <p:blipFill>
          <a:blip r:embed="rId3"/>
          <a:stretch>
            <a:fillRect/>
          </a:stretch>
        </p:blipFill>
        <p:spPr>
          <a:xfrm>
            <a:off x="4794250" y="1116013"/>
            <a:ext cx="3576638" cy="3241675"/>
          </a:xfrm>
          <a:prstGeom prst="rect">
            <a:avLst/>
          </a:prstGeom>
          <a:noFill/>
          <a:ln w="9525">
            <a:noFill/>
          </a:ln>
        </p:spPr>
      </p:pic>
      <p:sp>
        <p:nvSpPr>
          <p:cNvPr id="12" name="TextBox 11"/>
          <p:cNvSpPr txBox="1"/>
          <p:nvPr/>
        </p:nvSpPr>
        <p:spPr>
          <a:xfrm>
            <a:off x="547688" y="5256213"/>
            <a:ext cx="6475413" cy="1570038"/>
          </a:xfrm>
          <a:prstGeom prst="rect">
            <a:avLst/>
          </a:prstGeom>
          <a:noFill/>
        </p:spPr>
        <p:txBody>
          <a:bodyPr>
            <a:spAutoFit/>
          </a:bodyPr>
          <a:lstStyle/>
          <a:p>
            <a:pPr marR="0" defTabSz="457200" eaLnBrk="0" hangingPunct="0">
              <a:buClrTx/>
              <a:buSzTx/>
              <a:buFontTx/>
              <a:defRPr/>
            </a:pPr>
            <a:r>
              <a:rPr kumimoji="0" lang="en-US" kern="1200" cap="none" spc="0" normalizeH="0" baseline="0" noProof="0" dirty="0">
                <a:solidFill>
                  <a:srgbClr val="FF0000"/>
                </a:solidFill>
                <a:latin typeface="Times New Roman" panose="02020603050405020304" pitchFamily="18" charset="0"/>
                <a:ea typeface="MS PGothic" panose="020B0600070205080204" pitchFamily="34" charset="-128"/>
                <a:cs typeface="+mn-cs"/>
              </a:rPr>
              <a:t>Cons</a:t>
            </a:r>
          </a:p>
          <a:p>
            <a:pPr marL="342900" marR="0" indent="-342900" defTabSz="457200" eaLnBrk="0" hangingPunct="0">
              <a:buClrTx/>
              <a:buSzTx/>
              <a:buFont typeface="Wingdings" panose="05000000000000000000" pitchFamily="2" charset="2"/>
              <a:buChar char="q"/>
              <a:defRPr/>
            </a:pPr>
            <a:r>
              <a:rPr kumimoji="0" lang="en-US" kern="1200" cap="none" spc="0" normalizeH="0" baseline="0" noProof="0" dirty="0">
                <a:solidFill>
                  <a:schemeClr val="tx1"/>
                </a:solidFill>
                <a:latin typeface="Times New Roman" panose="02020603050405020304" pitchFamily="18" charset="0"/>
                <a:ea typeface="MS PGothic" panose="020B0600070205080204" pitchFamily="34" charset="-128"/>
                <a:cs typeface="+mn-cs"/>
              </a:rPr>
              <a:t>Waste of space</a:t>
            </a:r>
          </a:p>
          <a:p>
            <a:pPr marL="342900" marR="0" indent="-342900" defTabSz="457200" eaLnBrk="0" hangingPunct="0">
              <a:buClrTx/>
              <a:buSzTx/>
              <a:buFont typeface="Wingdings" panose="05000000000000000000" pitchFamily="2" charset="2"/>
              <a:buChar char="q"/>
              <a:defRPr/>
            </a:pPr>
            <a:r>
              <a:rPr kumimoji="0" lang="en-US" kern="1200" cap="none" spc="0" normalizeH="0" baseline="0" noProof="0" dirty="0">
                <a:solidFill>
                  <a:schemeClr val="tx1"/>
                </a:solidFill>
                <a:latin typeface="Times New Roman" panose="02020603050405020304" pitchFamily="18" charset="0"/>
                <a:ea typeface="MS PGothic" panose="020B0600070205080204" pitchFamily="34" charset="-128"/>
                <a:cs typeface="+mn-cs"/>
              </a:rPr>
              <a:t>Difficult to support dynamic file sizes (files cannot grow)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4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P spid="20485"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p:cNvSpPr>
          <p:nvPr>
            <p:ph type="title"/>
          </p:nvPr>
        </p:nvSpPr>
        <p:spPr>
          <a:xfrm>
            <a:off x="533400" y="179388"/>
            <a:ext cx="8153400" cy="576262"/>
          </a:xfrm>
        </p:spPr>
        <p:txBody>
          <a:bodyPr wrap="square" lIns="90000" tIns="46800" rIns="90000" bIns="46800" anchor="ctr"/>
          <a:lstStyle/>
          <a:p>
            <a:pPr eaLnBrk="1" hangingPunct="1"/>
            <a:r>
              <a:rPr lang="en-US" altLang="en-US" dirty="0"/>
              <a:t>General Graph Directory</a:t>
            </a:r>
            <a:endParaRPr lang="en-US" altLang="en-US" sz="2400" dirty="0"/>
          </a:p>
        </p:txBody>
      </p:sp>
      <p:pic>
        <p:nvPicPr>
          <p:cNvPr id="34818" name="Picture 6" descr="10"/>
          <p:cNvPicPr>
            <a:picLocks noChangeAspect="1"/>
          </p:cNvPicPr>
          <p:nvPr/>
        </p:nvPicPr>
        <p:blipFill>
          <a:blip r:embed="rId3"/>
          <a:stretch>
            <a:fillRect/>
          </a:stretch>
        </p:blipFill>
        <p:spPr>
          <a:xfrm>
            <a:off x="1295400" y="1600200"/>
            <a:ext cx="6616700" cy="3919538"/>
          </a:xfrm>
          <a:prstGeom prst="rect">
            <a:avLst/>
          </a:prstGeom>
          <a:noFill/>
          <a:ln w="9525">
            <a:noFill/>
          </a:ln>
        </p:spPr>
      </p:pic>
      <p:sp>
        <p:nvSpPr>
          <p:cNvPr id="34819" name="Text Box 1"/>
          <p:cNvSpPr txBox="1"/>
          <p:nvPr/>
        </p:nvSpPr>
        <p:spPr>
          <a:xfrm>
            <a:off x="4343400" y="5911850"/>
            <a:ext cx="1147763" cy="457200"/>
          </a:xfrm>
          <a:prstGeom prst="rect">
            <a:avLst/>
          </a:prstGeom>
          <a:noFill/>
          <a:ln w="9525">
            <a:noFill/>
          </a:ln>
        </p:spPr>
        <p:txBody>
          <a:bodyPr wrap="none" anchor="t">
            <a:spAutoFit/>
          </a:bodyPr>
          <a:lstStyle/>
          <a:p>
            <a:r>
              <a:rPr lang="en-US" altLang="en-US">
                <a:solidFill>
                  <a:srgbClr val="FF0000"/>
                </a:solidFill>
                <a:latin typeface="Times New Roman" panose="02020603050405020304" pitchFamily="18" charset="0"/>
              </a:rPr>
              <a:t>Cycles?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p:cNvSpPr>
          <p:nvPr>
            <p:ph type="title"/>
          </p:nvPr>
        </p:nvSpPr>
        <p:spPr>
          <a:xfrm>
            <a:off x="457200" y="179388"/>
            <a:ext cx="8258175" cy="576262"/>
          </a:xfrm>
        </p:spPr>
        <p:txBody>
          <a:bodyPr wrap="square" lIns="90000" tIns="46800" rIns="90000" bIns="46800" anchor="ctr"/>
          <a:lstStyle/>
          <a:p>
            <a:pPr eaLnBrk="1" hangingPunct="1"/>
            <a:r>
              <a:rPr lang="en-US" altLang="en-US" dirty="0"/>
              <a:t>General Graph Directory</a:t>
            </a:r>
          </a:p>
        </p:txBody>
      </p:sp>
      <p:sp>
        <p:nvSpPr>
          <p:cNvPr id="37891" name="Rectangle 3"/>
          <p:cNvSpPr>
            <a:spLocks noGrp="1"/>
          </p:cNvSpPr>
          <p:nvPr>
            <p:ph idx="1"/>
          </p:nvPr>
        </p:nvSpPr>
        <p:spPr>
          <a:xfrm>
            <a:off x="446088" y="1066800"/>
            <a:ext cx="8393112" cy="4530725"/>
          </a:xfrm>
        </p:spPr>
        <p:txBody>
          <a:bodyPr wrap="square" lIns="90000" tIns="46800" rIns="90000" bIns="46800" anchor="t"/>
          <a:lstStyle/>
          <a:p>
            <a:pPr marL="457200" indent="-457200">
              <a:buClrTx/>
              <a:buSzPct val="100000"/>
              <a:buFont typeface="Wingdings" panose="05000000000000000000" pitchFamily="2" charset="2"/>
              <a:buChar char="q"/>
            </a:pPr>
            <a:r>
              <a:rPr lang="en-US" altLang="en-US" b="1" dirty="0">
                <a:solidFill>
                  <a:srgbClr val="FF0000"/>
                </a:solidFill>
              </a:rPr>
              <a:t>How do we guarantee no cycles?</a:t>
            </a:r>
            <a:endParaRPr lang="en-US" altLang="en-US" dirty="0"/>
          </a:p>
          <a:p>
            <a:pPr marL="914400" lvl="1" indent="-457200">
              <a:buClrTx/>
              <a:buSzPct val="100000"/>
              <a:buFont typeface="Wingdings" panose="05000000000000000000" pitchFamily="2" charset="2"/>
              <a:buChar char="q"/>
            </a:pPr>
            <a:r>
              <a:rPr lang="en-US" altLang="en-US" dirty="0"/>
              <a:t>Allow only links to file not subdirectories</a:t>
            </a:r>
          </a:p>
          <a:p>
            <a:pPr marL="914400" lvl="1" indent="-457200">
              <a:buClrTx/>
              <a:buSzPct val="100000"/>
              <a:buFont typeface="Wingdings" panose="05000000000000000000" pitchFamily="2" charset="2"/>
              <a:buChar char="q"/>
            </a:pPr>
            <a:r>
              <a:rPr lang="en-US" altLang="en-US" dirty="0"/>
              <a:t>Every time a new link is added use a cycle detection algorithm to determine whether it is 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8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89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p:cNvSpPr>
          <p:nvPr>
            <p:ph type="title"/>
          </p:nvPr>
        </p:nvSpPr>
        <p:spPr>
          <a:xfrm>
            <a:off x="923925" y="198438"/>
            <a:ext cx="7762875" cy="576262"/>
          </a:xfrm>
        </p:spPr>
        <p:txBody>
          <a:bodyPr wrap="square" lIns="90000" tIns="46800" rIns="90000" bIns="46800" anchor="ctr"/>
          <a:lstStyle/>
          <a:p>
            <a:pPr eaLnBrk="1" hangingPunct="1"/>
            <a:r>
              <a:rPr lang="en-US" altLang="en-US" dirty="0"/>
              <a:t>File-System Structure</a:t>
            </a:r>
          </a:p>
        </p:txBody>
      </p:sp>
      <p:sp>
        <p:nvSpPr>
          <p:cNvPr id="6147" name="Rectangle 3"/>
          <p:cNvSpPr>
            <a:spLocks noGrp="1"/>
          </p:cNvSpPr>
          <p:nvPr>
            <p:ph idx="1"/>
          </p:nvPr>
        </p:nvSpPr>
        <p:spPr>
          <a:xfrm>
            <a:off x="304800" y="990600"/>
            <a:ext cx="8610600" cy="5638800"/>
          </a:xfrm>
        </p:spPr>
        <p:txBody>
          <a:bodyPr wrap="square" lIns="90000" tIns="46800" rIns="90000" bIns="46800" anchor="t"/>
          <a:lstStyle/>
          <a:p>
            <a:pPr marL="457200" indent="-457200">
              <a:buClrTx/>
              <a:buSzPct val="100000"/>
              <a:buFont typeface="Wingdings" panose="05000000000000000000" pitchFamily="2" charset="2"/>
              <a:buChar char="q"/>
            </a:pPr>
            <a:r>
              <a:rPr lang="en-US" altLang="en-US" sz="2800" b="1" dirty="0">
                <a:solidFill>
                  <a:srgbClr val="3366FF"/>
                </a:solidFill>
              </a:rPr>
              <a:t>File system</a:t>
            </a:r>
            <a:r>
              <a:rPr lang="en-US" altLang="en-US" sz="2800" dirty="0">
                <a:solidFill>
                  <a:srgbClr val="3366FF"/>
                </a:solidFill>
              </a:rPr>
              <a:t> </a:t>
            </a:r>
            <a:r>
              <a:rPr lang="en-US" altLang="en-US" sz="2800" dirty="0"/>
              <a:t>resides on secondary storage (disks)</a:t>
            </a:r>
          </a:p>
          <a:p>
            <a:pPr marL="914400" lvl="1" indent="-457200">
              <a:buClrTx/>
              <a:buSzPct val="100000"/>
              <a:buFont typeface="Wingdings" panose="05000000000000000000" pitchFamily="2" charset="2"/>
              <a:buChar char="q"/>
            </a:pPr>
            <a:r>
              <a:rPr lang="en-US" altLang="en-US" sz="2400" dirty="0"/>
              <a:t>Provided user interface to storage, mapping logical to physical</a:t>
            </a:r>
          </a:p>
          <a:p>
            <a:pPr marL="914400" lvl="1" indent="-457200">
              <a:buClrTx/>
              <a:buSzPct val="100000"/>
              <a:buFont typeface="Wingdings" panose="05000000000000000000" pitchFamily="2" charset="2"/>
              <a:buChar char="q"/>
            </a:pPr>
            <a:r>
              <a:rPr lang="en-US" altLang="en-US" sz="2400" dirty="0"/>
              <a:t>Provides efficient and convenient access to disk by allowing data to be stored, located retrieved easily</a:t>
            </a:r>
          </a:p>
          <a:p>
            <a:pPr marL="457200" indent="-457200">
              <a:buClrTx/>
              <a:buSzPct val="100000"/>
              <a:buFont typeface="Wingdings" panose="05000000000000000000" pitchFamily="2" charset="2"/>
              <a:buChar char="q"/>
            </a:pPr>
            <a:r>
              <a:rPr lang="en-US" altLang="en-US" sz="2800" dirty="0"/>
              <a:t>Disk provides in-place rewrite and random access</a:t>
            </a:r>
          </a:p>
          <a:p>
            <a:pPr marL="914400" lvl="1" indent="-457200">
              <a:buClrTx/>
              <a:buSzPct val="100000"/>
              <a:buFont typeface="Wingdings" panose="05000000000000000000" pitchFamily="2" charset="2"/>
              <a:buChar char="q"/>
            </a:pPr>
            <a:r>
              <a:rPr lang="en-US" altLang="en-US" sz="2400" dirty="0"/>
              <a:t>I/O transfers performed in </a:t>
            </a:r>
            <a:r>
              <a:rPr lang="en-US" altLang="en-US" sz="2400" b="1" dirty="0">
                <a:solidFill>
                  <a:srgbClr val="3366FF"/>
                </a:solidFill>
              </a:rPr>
              <a:t>blocks</a:t>
            </a:r>
            <a:r>
              <a:rPr lang="en-US" altLang="en-US" sz="2400" dirty="0"/>
              <a:t> of </a:t>
            </a:r>
            <a:r>
              <a:rPr lang="en-US" altLang="en-US" sz="2400" b="1" dirty="0">
                <a:solidFill>
                  <a:srgbClr val="3366FF"/>
                </a:solidFill>
              </a:rPr>
              <a:t>sectors</a:t>
            </a:r>
            <a:r>
              <a:rPr lang="en-US" altLang="en-US" sz="2400" dirty="0"/>
              <a:t> (32B – 4KB, HDD: usually 512B, SSD: 4K might be common)</a:t>
            </a:r>
          </a:p>
          <a:p>
            <a:pPr marL="457200" indent="-457200">
              <a:buClrTx/>
              <a:buSzPct val="100000"/>
              <a:buFont typeface="Wingdings" panose="05000000000000000000" pitchFamily="2" charset="2"/>
              <a:buChar char="q"/>
            </a:pPr>
            <a:r>
              <a:rPr lang="en-US" altLang="en-US" sz="2800" b="1" dirty="0">
                <a:solidFill>
                  <a:srgbClr val="3366FF"/>
                </a:solidFill>
              </a:rPr>
              <a:t>File control block</a:t>
            </a:r>
            <a:r>
              <a:rPr lang="en-US" altLang="en-US" sz="2800" dirty="0">
                <a:solidFill>
                  <a:srgbClr val="3366FF"/>
                </a:solidFill>
              </a:rPr>
              <a:t> </a:t>
            </a:r>
            <a:r>
              <a:rPr lang="en-US" altLang="en-US" sz="2800" dirty="0"/>
              <a:t>– storage structure consisting of information about a file</a:t>
            </a:r>
          </a:p>
          <a:p>
            <a:pPr marL="457200" indent="-457200">
              <a:buClrTx/>
              <a:buSzPct val="100000"/>
              <a:buFont typeface="Wingdings" panose="05000000000000000000" pitchFamily="2" charset="2"/>
              <a:buChar char="q"/>
            </a:pPr>
            <a:r>
              <a:rPr lang="en-US" altLang="en-US" sz="2800" b="1" dirty="0">
                <a:solidFill>
                  <a:srgbClr val="3366FF"/>
                </a:solidFill>
              </a:rPr>
              <a:t>Device driver</a:t>
            </a:r>
            <a:r>
              <a:rPr lang="en-US" altLang="en-US" sz="2800" dirty="0">
                <a:solidFill>
                  <a:srgbClr val="3366FF"/>
                </a:solidFill>
              </a:rPr>
              <a:t> </a:t>
            </a:r>
            <a:r>
              <a:rPr lang="en-US" altLang="en-US" sz="2800" dirty="0"/>
              <a:t>controls the physical device </a:t>
            </a:r>
          </a:p>
          <a:p>
            <a:pPr marL="457200" indent="-457200">
              <a:buClrTx/>
              <a:buSzPct val="100000"/>
              <a:buFont typeface="Wingdings" panose="05000000000000000000" pitchFamily="2" charset="2"/>
              <a:buChar char="q"/>
            </a:pPr>
            <a:r>
              <a:rPr lang="en-US" altLang="en-US" sz="2800" dirty="0"/>
              <a:t>File system organized into layers</a:t>
            </a:r>
          </a:p>
          <a:p>
            <a:pPr marL="457200" indent="-457200">
              <a:buClrTx/>
              <a:buSzPct val="100000"/>
              <a:buFont typeface="Wingdings" panose="05000000000000000000" pitchFamily="2" charset="2"/>
              <a:buChar char="q"/>
            </a:pPr>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14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4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147">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147">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147">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14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p:cNvSpPr>
          <p:nvPr>
            <p:ph type="title"/>
          </p:nvPr>
        </p:nvSpPr>
        <p:spPr>
          <a:xfrm>
            <a:off x="457200" y="182563"/>
            <a:ext cx="8229600" cy="576262"/>
          </a:xfrm>
        </p:spPr>
        <p:txBody>
          <a:bodyPr wrap="square" lIns="90000" tIns="46800" rIns="90000" bIns="46800" anchor="ctr"/>
          <a:lstStyle/>
          <a:p>
            <a:pPr eaLnBrk="1" hangingPunct="1"/>
            <a:r>
              <a:rPr lang="en-US" altLang="en-US" dirty="0"/>
              <a:t>Layered File System</a:t>
            </a:r>
          </a:p>
        </p:txBody>
      </p:sp>
      <p:pic>
        <p:nvPicPr>
          <p:cNvPr id="40962" name="Picture 5"/>
          <p:cNvPicPr>
            <a:picLocks noChangeAspect="1"/>
          </p:cNvPicPr>
          <p:nvPr/>
        </p:nvPicPr>
        <p:blipFill>
          <a:blip r:embed="rId3"/>
          <a:stretch>
            <a:fillRect/>
          </a:stretch>
        </p:blipFill>
        <p:spPr>
          <a:xfrm>
            <a:off x="3124200" y="1219200"/>
            <a:ext cx="2476500" cy="4578350"/>
          </a:xfrm>
          <a:prstGeom prst="rect">
            <a:avLst/>
          </a:prstGeom>
          <a:noFill/>
          <a:ln w="9525">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a:xfrm>
            <a:off x="347663" y="304800"/>
            <a:ext cx="8643937" cy="576263"/>
          </a:xfrm>
        </p:spPr>
        <p:txBody>
          <a:bodyPr wrap="square" lIns="90000" tIns="46800" rIns="90000" bIns="46800" anchor="ctr"/>
          <a:lstStyle/>
          <a:p>
            <a:pPr eaLnBrk="1" hangingPunct="1"/>
            <a:r>
              <a:rPr lang="en-US" altLang="en-US" dirty="0"/>
              <a:t>File-System Implementation (1)</a:t>
            </a:r>
          </a:p>
        </p:txBody>
      </p:sp>
      <p:sp>
        <p:nvSpPr>
          <p:cNvPr id="11267" name="Content Placeholder 2"/>
          <p:cNvSpPr>
            <a:spLocks noGrp="1"/>
          </p:cNvSpPr>
          <p:nvPr>
            <p:ph idx="1"/>
          </p:nvPr>
        </p:nvSpPr>
        <p:spPr>
          <a:xfrm>
            <a:off x="0" y="1143000"/>
            <a:ext cx="8991600" cy="5715000"/>
          </a:xfrm>
        </p:spPr>
        <p:txBody>
          <a:bodyPr wrap="square" lIns="90000" tIns="46800" rIns="90000" bIns="46800" anchor="t"/>
          <a:lstStyle/>
          <a:p>
            <a:pPr>
              <a:buClrTx/>
              <a:buSzPct val="100000"/>
              <a:buFont typeface="Wingdings" panose="05000000000000000000" pitchFamily="2" charset="2"/>
              <a:buChar char="q"/>
            </a:pPr>
            <a:r>
              <a:rPr lang="en-US" altLang="en-US" sz="2400" dirty="0"/>
              <a:t>We have system calls at the API level, but how do we implement their functions?</a:t>
            </a:r>
          </a:p>
          <a:p>
            <a:pPr marL="800100" lvl="1" indent="-342900">
              <a:buClrTx/>
              <a:buSzPct val="100000"/>
              <a:buFont typeface="Wingdings" panose="05000000000000000000" pitchFamily="2" charset="2"/>
              <a:buChar char="q"/>
            </a:pPr>
            <a:r>
              <a:rPr lang="en-US" altLang="en-US" sz="2400" dirty="0">
                <a:solidFill>
                  <a:srgbClr val="FF0000"/>
                </a:solidFill>
              </a:rPr>
              <a:t>On-disk and in-memory structures</a:t>
            </a:r>
            <a:endParaRPr lang="en-US" altLang="en-US" sz="2400" dirty="0"/>
          </a:p>
          <a:p>
            <a:pPr>
              <a:buClrTx/>
              <a:buSzPct val="100000"/>
              <a:buFont typeface="Wingdings" panose="05000000000000000000" pitchFamily="2" charset="2"/>
              <a:buChar char="q"/>
            </a:pPr>
            <a:r>
              <a:rPr lang="en-US" altLang="en-US" sz="2400" b="1" dirty="0">
                <a:solidFill>
                  <a:srgbClr val="3366FF"/>
                </a:solidFill>
              </a:rPr>
              <a:t>Boot control block</a:t>
            </a:r>
            <a:r>
              <a:rPr lang="en-US" altLang="en-US" sz="2400" dirty="0">
                <a:solidFill>
                  <a:srgbClr val="3366FF"/>
                </a:solidFill>
              </a:rPr>
              <a:t> </a:t>
            </a:r>
            <a:r>
              <a:rPr lang="en-US" altLang="en-US" sz="2400" dirty="0"/>
              <a:t>contains info needed by system to boot OS from that volume</a:t>
            </a:r>
          </a:p>
          <a:p>
            <a:pPr marL="800100" lvl="1" indent="-342900">
              <a:buClrTx/>
              <a:buSzPct val="100000"/>
              <a:buFont typeface="Wingdings" panose="05000000000000000000" pitchFamily="2" charset="2"/>
              <a:buChar char="q"/>
            </a:pPr>
            <a:r>
              <a:rPr lang="en-US" altLang="en-US" sz="2400" dirty="0"/>
              <a:t>Needed if volume contains OS, usually first block of volume</a:t>
            </a:r>
          </a:p>
          <a:p>
            <a:pPr>
              <a:buClrTx/>
              <a:buSzPct val="100000"/>
              <a:buFont typeface="Wingdings" panose="05000000000000000000" pitchFamily="2" charset="2"/>
              <a:buChar char="q"/>
            </a:pPr>
            <a:r>
              <a:rPr lang="en-US" altLang="en-US" sz="2400" b="1" dirty="0">
                <a:solidFill>
                  <a:srgbClr val="3366FF"/>
                </a:solidFill>
              </a:rPr>
              <a:t>Volume control block </a:t>
            </a:r>
            <a:r>
              <a:rPr lang="en-US" altLang="en-US" sz="2400" b="1" dirty="0"/>
              <a:t>(</a:t>
            </a:r>
            <a:r>
              <a:rPr lang="en-US" altLang="en-US" sz="2400" b="1" dirty="0">
                <a:solidFill>
                  <a:srgbClr val="3366FF"/>
                </a:solidFill>
              </a:rPr>
              <a:t>UFS: superblock, NTFS: master file table</a:t>
            </a:r>
            <a:r>
              <a:rPr lang="en-US" altLang="en-US" sz="2400" b="1" dirty="0"/>
              <a:t>)</a:t>
            </a:r>
            <a:r>
              <a:rPr lang="en-US" altLang="en-US" sz="2400" dirty="0">
                <a:solidFill>
                  <a:srgbClr val="3366FF"/>
                </a:solidFill>
              </a:rPr>
              <a:t> </a:t>
            </a:r>
            <a:r>
              <a:rPr lang="en-US" altLang="en-US" sz="2400" dirty="0"/>
              <a:t>contains volume details</a:t>
            </a:r>
          </a:p>
          <a:p>
            <a:pPr marL="800100" lvl="1" indent="-342900">
              <a:buClrTx/>
              <a:buSzPct val="100000"/>
              <a:buFont typeface="Wingdings" panose="05000000000000000000" pitchFamily="2" charset="2"/>
              <a:buChar char="q"/>
            </a:pPr>
            <a:r>
              <a:rPr lang="en-US" altLang="en-US" sz="2400" dirty="0"/>
              <a:t>Total # of blocks, # of free blocks, block size, free block pointers or array</a:t>
            </a:r>
          </a:p>
          <a:p>
            <a:pPr>
              <a:buClrTx/>
              <a:buSzPct val="100000"/>
              <a:buFont typeface="Wingdings" panose="05000000000000000000" pitchFamily="2" charset="2"/>
              <a:buChar char="q"/>
            </a:pPr>
            <a:r>
              <a:rPr lang="en-US" altLang="en-US" sz="2400" dirty="0"/>
              <a:t>Directory structure organizes the files</a:t>
            </a:r>
          </a:p>
          <a:p>
            <a:pPr marL="800100" lvl="1" indent="-342900">
              <a:buClrTx/>
              <a:buSzPct val="100000"/>
              <a:buFont typeface="Wingdings" panose="05000000000000000000" pitchFamily="2" charset="2"/>
              <a:buChar char="q"/>
            </a:pPr>
            <a:r>
              <a:rPr lang="en-US" altLang="en-US" sz="2400" dirty="0"/>
              <a:t>UFS: Names and inode numbers, NTFS: master file </a:t>
            </a:r>
            <a:r>
              <a:rPr lang="en-US" altLang="en-US" dirty="0"/>
              <a:t>table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26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267">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267">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267">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26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a:xfrm>
            <a:off x="228600" y="414338"/>
            <a:ext cx="8763000" cy="576262"/>
          </a:xfrm>
        </p:spPr>
        <p:txBody>
          <a:bodyPr wrap="square" lIns="90000" tIns="46800" rIns="90000" bIns="46800" anchor="ctr"/>
          <a:lstStyle/>
          <a:p>
            <a:pPr eaLnBrk="1" hangingPunct="1"/>
            <a:r>
              <a:rPr lang="en-US" altLang="en-US" dirty="0"/>
              <a:t>File-System Implementation (2)</a:t>
            </a:r>
          </a:p>
        </p:txBody>
      </p:sp>
      <p:sp>
        <p:nvSpPr>
          <p:cNvPr id="45058" name="Content Placeholder 2"/>
          <p:cNvSpPr>
            <a:spLocks noGrp="1"/>
          </p:cNvSpPr>
          <p:nvPr>
            <p:ph idx="1"/>
          </p:nvPr>
        </p:nvSpPr>
        <p:spPr>
          <a:xfrm>
            <a:off x="76200" y="1343025"/>
            <a:ext cx="8915400" cy="2733675"/>
          </a:xfrm>
        </p:spPr>
        <p:txBody>
          <a:bodyPr wrap="square" lIns="90000" tIns="46800" rIns="90000" bIns="46800" anchor="t"/>
          <a:lstStyle/>
          <a:p>
            <a:pPr marL="457200" indent="-457200">
              <a:buClrTx/>
              <a:buSzPct val="100000"/>
              <a:buFont typeface="Wingdings" panose="05000000000000000000" pitchFamily="2" charset="2"/>
              <a:buChar char="q"/>
            </a:pPr>
            <a:r>
              <a:rPr lang="en-US" altLang="en-US" dirty="0"/>
              <a:t>Per-file </a:t>
            </a:r>
            <a:r>
              <a:rPr lang="en-US" altLang="en-US" b="1" dirty="0">
                <a:solidFill>
                  <a:srgbClr val="3366FF"/>
                </a:solidFill>
              </a:rPr>
              <a:t>File Control Block </a:t>
            </a:r>
            <a:r>
              <a:rPr lang="en-US" altLang="en-US" b="1" dirty="0"/>
              <a:t>(</a:t>
            </a:r>
            <a:r>
              <a:rPr lang="en-US" altLang="en-US" b="1" dirty="0">
                <a:solidFill>
                  <a:srgbClr val="3366FF"/>
                </a:solidFill>
              </a:rPr>
              <a:t>FCB</a:t>
            </a:r>
            <a:r>
              <a:rPr lang="en-US" altLang="en-US" b="1" dirty="0"/>
              <a:t>)</a:t>
            </a:r>
            <a:r>
              <a:rPr lang="en-US" altLang="en-US" dirty="0"/>
              <a:t> contains many details about the file</a:t>
            </a:r>
          </a:p>
          <a:p>
            <a:pPr marL="914400" lvl="1" indent="-457200">
              <a:buClrTx/>
              <a:buSzPct val="100000"/>
              <a:buFont typeface="Wingdings" panose="05000000000000000000" pitchFamily="2" charset="2"/>
              <a:buChar char="q"/>
            </a:pPr>
            <a:r>
              <a:rPr lang="en-US" altLang="en-US" dirty="0"/>
              <a:t>UFS: inode number, permissions, size, dates</a:t>
            </a:r>
          </a:p>
          <a:p>
            <a:pPr marL="914400" lvl="1" indent="-457200">
              <a:buClrTx/>
              <a:buSzPct val="100000"/>
              <a:buFont typeface="Wingdings" panose="05000000000000000000" pitchFamily="2" charset="2"/>
              <a:buChar char="q"/>
            </a:pPr>
            <a:r>
              <a:rPr lang="en-US" altLang="en-US" dirty="0"/>
              <a:t>NTFS: stores into in master file table  using relational DB structures</a:t>
            </a:r>
          </a:p>
        </p:txBody>
      </p:sp>
      <p:pic>
        <p:nvPicPr>
          <p:cNvPr id="45059" name="Picture 5"/>
          <p:cNvPicPr>
            <a:picLocks noChangeAspect="1"/>
          </p:cNvPicPr>
          <p:nvPr/>
        </p:nvPicPr>
        <p:blipFill>
          <a:blip r:embed="rId3"/>
          <a:stretch>
            <a:fillRect/>
          </a:stretch>
        </p:blipFill>
        <p:spPr>
          <a:xfrm>
            <a:off x="2854325" y="4076700"/>
            <a:ext cx="3509963" cy="2324100"/>
          </a:xfrm>
          <a:prstGeom prst="rect">
            <a:avLst/>
          </a:prstGeom>
          <a:noFill/>
          <a:ln w="9525">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a:xfrm>
            <a:off x="381000" y="6350"/>
            <a:ext cx="8531225" cy="1289050"/>
          </a:xfrm>
        </p:spPr>
        <p:txBody>
          <a:bodyPr wrap="square" lIns="90000" tIns="46800" rIns="90000" bIns="46800" anchor="ctr"/>
          <a:lstStyle/>
          <a:p>
            <a:r>
              <a:rPr lang="en-US" altLang="en-US" dirty="0"/>
              <a:t>In-Memory File System Structures</a:t>
            </a:r>
          </a:p>
        </p:txBody>
      </p:sp>
      <p:sp>
        <p:nvSpPr>
          <p:cNvPr id="3" name="Content Placeholder 2"/>
          <p:cNvSpPr>
            <a:spLocks noGrp="1"/>
          </p:cNvSpPr>
          <p:nvPr>
            <p:ph idx="1"/>
          </p:nvPr>
        </p:nvSpPr>
        <p:spPr>
          <a:xfrm>
            <a:off x="152400" y="1295400"/>
            <a:ext cx="8836025" cy="4264025"/>
          </a:xfrm>
        </p:spPr>
        <p:txBody>
          <a:bodyPr vert="horz" wrap="square" lIns="90000" tIns="46800" rIns="90000" bIns="46800" numCol="1" anchor="t" anchorCtr="0" compatLnSpc="1"/>
          <a:lstStyle/>
          <a:p>
            <a:pPr marL="342900" marR="0" lvl="0" indent="-3429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sz="24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rPr>
              <a:t>An in-memory </a:t>
            </a:r>
            <a:r>
              <a:rPr kumimoji="0" lang="en-US" sz="2400" b="1" i="0" u="none" strike="noStrike" kern="0" cap="none" spc="0" normalizeH="0" baseline="0" noProof="0" dirty="0">
                <a:ln>
                  <a:noFill/>
                </a:ln>
                <a:solidFill>
                  <a:schemeClr val="accent2"/>
                </a:solidFill>
                <a:effectLst/>
                <a:uLnTx/>
                <a:uFillTx/>
                <a:latin typeface="+mn-lt"/>
                <a:ea typeface="MS PGothic" panose="020B0600070205080204" pitchFamily="34" charset="-128"/>
                <a:cs typeface="+mn-cs"/>
              </a:rPr>
              <a:t>mount table</a:t>
            </a:r>
            <a:r>
              <a:rPr kumimoji="0" lang="en-US" sz="2400" b="1" i="0" u="none" strike="noStrike" kern="0" cap="none" spc="0" normalizeH="0" baseline="0" noProof="0" dirty="0">
                <a:ln>
                  <a:noFill/>
                </a:ln>
                <a:solidFill>
                  <a:schemeClr val="accent2">
                    <a:lumMod val="75000"/>
                  </a:schemeClr>
                </a:solidFill>
                <a:effectLst/>
                <a:uLnTx/>
                <a:uFillTx/>
                <a:latin typeface="+mn-lt"/>
                <a:ea typeface="MS PGothic" panose="020B0600070205080204" pitchFamily="34" charset="-128"/>
                <a:cs typeface="+mn-cs"/>
              </a:rPr>
              <a:t> </a:t>
            </a:r>
            <a:r>
              <a:rPr kumimoji="0" lang="en-US" sz="24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rPr>
              <a:t>contains information about each mounted volume.</a:t>
            </a:r>
          </a:p>
          <a:p>
            <a:pPr marL="342900" marR="0" lvl="0" indent="-3429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sz="24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rPr>
              <a:t>An in-memory directory-structure cache holds the directory information of recently accessed directories. (For directories at which volumes are mounted, it can contain a pointer to the volume table.)</a:t>
            </a:r>
          </a:p>
          <a:p>
            <a:pPr marL="342900" marR="0" lvl="0" indent="-3429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sz="24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rPr>
              <a:t>The </a:t>
            </a:r>
            <a:r>
              <a:rPr kumimoji="0" lang="en-US" sz="2400" b="1" i="0" u="none" strike="noStrike" kern="0" cap="none" spc="0" normalizeH="0" baseline="0" noProof="0" dirty="0">
                <a:ln>
                  <a:noFill/>
                </a:ln>
                <a:solidFill>
                  <a:schemeClr val="accent2"/>
                </a:solidFill>
                <a:effectLst/>
                <a:uLnTx/>
                <a:uFillTx/>
                <a:latin typeface="+mn-lt"/>
                <a:ea typeface="MS PGothic" panose="020B0600070205080204" pitchFamily="34" charset="-128"/>
                <a:cs typeface="+mn-cs"/>
              </a:rPr>
              <a:t>system-wide open-file table</a:t>
            </a:r>
            <a:r>
              <a:rPr kumimoji="0" lang="en-US" sz="2400" b="1" i="0" u="none" strike="noStrike" kern="0" cap="none" spc="0" normalizeH="0" baseline="0" noProof="0" dirty="0">
                <a:ln>
                  <a:noFill/>
                </a:ln>
                <a:solidFill>
                  <a:schemeClr val="accent2">
                    <a:lumMod val="75000"/>
                  </a:schemeClr>
                </a:solidFill>
                <a:effectLst/>
                <a:uLnTx/>
                <a:uFillTx/>
                <a:latin typeface="+mn-lt"/>
                <a:ea typeface="MS PGothic" panose="020B0600070205080204" pitchFamily="34" charset="-128"/>
                <a:cs typeface="+mn-cs"/>
              </a:rPr>
              <a:t> </a:t>
            </a:r>
            <a:r>
              <a:rPr kumimoji="0" lang="en-US" sz="24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rPr>
              <a:t>contains a copy of the FCB of each open file, as well as other information.</a:t>
            </a:r>
          </a:p>
          <a:p>
            <a:pPr marL="342900" marR="0" lvl="0" indent="-3429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sz="24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rPr>
              <a:t>The </a:t>
            </a:r>
            <a:r>
              <a:rPr kumimoji="0" lang="en-US" sz="2400" b="1" i="0" u="none" strike="noStrike" kern="0" cap="none" spc="0" normalizeH="0" baseline="0" noProof="0" dirty="0">
                <a:ln>
                  <a:noFill/>
                </a:ln>
                <a:solidFill>
                  <a:schemeClr val="accent2"/>
                </a:solidFill>
                <a:effectLst/>
                <a:uLnTx/>
                <a:uFillTx/>
                <a:latin typeface="+mn-lt"/>
                <a:ea typeface="MS PGothic" panose="020B0600070205080204" pitchFamily="34" charset="-128"/>
                <a:cs typeface="+mn-cs"/>
              </a:rPr>
              <a:t>per-process open-file table</a:t>
            </a:r>
            <a:r>
              <a:rPr kumimoji="0" lang="en-US" sz="2400" b="1" i="0" u="none" strike="noStrike" kern="0" cap="none" spc="0" normalizeH="0" baseline="0" noProof="0" dirty="0">
                <a:ln>
                  <a:noFill/>
                </a:ln>
                <a:solidFill>
                  <a:schemeClr val="accent2">
                    <a:lumMod val="75000"/>
                  </a:schemeClr>
                </a:solidFill>
                <a:effectLst/>
                <a:uLnTx/>
                <a:uFillTx/>
                <a:latin typeface="+mn-lt"/>
                <a:ea typeface="MS PGothic" panose="020B0600070205080204" pitchFamily="34" charset="-128"/>
                <a:cs typeface="+mn-cs"/>
              </a:rPr>
              <a:t> </a:t>
            </a:r>
            <a:r>
              <a:rPr kumimoji="0" lang="en-US" sz="24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rPr>
              <a:t>contains a pointer to the appropriate entry in the system-wide open-file table, as well as other information.</a:t>
            </a:r>
          </a:p>
          <a:p>
            <a:pPr marL="342900" marR="0" lvl="0" indent="-3429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sz="24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rPr>
              <a:t>Buffers hold file-system blocks when they are being read from disk or written to disk.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p:cNvSpPr>
          <p:nvPr>
            <p:ph type="title"/>
          </p:nvPr>
        </p:nvSpPr>
        <p:spPr>
          <a:xfrm>
            <a:off x="381000" y="198438"/>
            <a:ext cx="8305800" cy="576262"/>
          </a:xfrm>
        </p:spPr>
        <p:txBody>
          <a:bodyPr wrap="square" lIns="90000" tIns="46800" rIns="90000" bIns="46800" anchor="ctr"/>
          <a:lstStyle/>
          <a:p>
            <a:pPr eaLnBrk="1" hangingPunct="1"/>
            <a:r>
              <a:rPr lang="en-US" altLang="en-US" dirty="0"/>
              <a:t>Directory Implementation</a:t>
            </a:r>
          </a:p>
        </p:txBody>
      </p:sp>
      <p:sp>
        <p:nvSpPr>
          <p:cNvPr id="46083" name="Rectangle 3"/>
          <p:cNvSpPr>
            <a:spLocks noGrp="1"/>
          </p:cNvSpPr>
          <p:nvPr>
            <p:ph idx="1"/>
          </p:nvPr>
        </p:nvSpPr>
        <p:spPr>
          <a:xfrm>
            <a:off x="152400" y="1154113"/>
            <a:ext cx="8839200" cy="4530725"/>
          </a:xfrm>
        </p:spPr>
        <p:txBody>
          <a:bodyPr wrap="square" lIns="90000" tIns="46800" rIns="90000" bIns="46800" anchor="t"/>
          <a:lstStyle/>
          <a:p>
            <a:pPr marL="457200" indent="-457200">
              <a:buClrTx/>
              <a:buSzPct val="100000"/>
              <a:buFont typeface="Wingdings" panose="05000000000000000000" pitchFamily="2" charset="2"/>
              <a:buChar char="q"/>
            </a:pPr>
            <a:r>
              <a:rPr lang="en-US" altLang="en-US" sz="2800" b="1" dirty="0"/>
              <a:t>Linear list</a:t>
            </a:r>
            <a:r>
              <a:rPr lang="en-US" altLang="en-US" sz="2800" dirty="0"/>
              <a:t> of file names with pointer to the data blocks</a:t>
            </a:r>
          </a:p>
          <a:p>
            <a:pPr marL="914400" lvl="1" indent="-457200">
              <a:buClrTx/>
              <a:buSzPct val="100000"/>
              <a:buFont typeface="Wingdings" panose="05000000000000000000" pitchFamily="2" charset="2"/>
              <a:buChar char="q"/>
            </a:pPr>
            <a:r>
              <a:rPr lang="en-US" altLang="en-US" sz="2400" dirty="0"/>
              <a:t>Simple to program</a:t>
            </a:r>
          </a:p>
          <a:p>
            <a:pPr marL="914400" lvl="1" indent="-457200">
              <a:buClrTx/>
              <a:buSzPct val="100000"/>
              <a:buFont typeface="Wingdings" panose="05000000000000000000" pitchFamily="2" charset="2"/>
              <a:buChar char="q"/>
            </a:pPr>
            <a:r>
              <a:rPr lang="en-US" altLang="en-US" sz="2400" dirty="0"/>
              <a:t>Time-consuming to execute</a:t>
            </a:r>
          </a:p>
          <a:p>
            <a:pPr marL="1257300" lvl="2" indent="-342900">
              <a:buClrTx/>
              <a:buSzPct val="100000"/>
              <a:buFont typeface="Wingdings" panose="05000000000000000000" pitchFamily="2" charset="2"/>
              <a:buChar char="q"/>
            </a:pPr>
            <a:r>
              <a:rPr lang="en-US" altLang="en-US" sz="2000" dirty="0"/>
              <a:t>Linear search time</a:t>
            </a:r>
          </a:p>
          <a:p>
            <a:pPr marL="1257300" lvl="2" indent="-342900">
              <a:buClrTx/>
              <a:buSzPct val="100000"/>
              <a:buFont typeface="Wingdings" panose="05000000000000000000" pitchFamily="2" charset="2"/>
              <a:buChar char="q"/>
            </a:pPr>
            <a:r>
              <a:rPr lang="en-US" altLang="en-US" sz="2000" dirty="0"/>
              <a:t>Could keep ordered alphabetically via linked list or use B+ tree</a:t>
            </a:r>
          </a:p>
          <a:p>
            <a:pPr marL="457200" indent="-457200">
              <a:buClrTx/>
              <a:buSzPct val="100000"/>
              <a:buFont typeface="Wingdings" panose="05000000000000000000" pitchFamily="2" charset="2"/>
              <a:buChar char="q"/>
            </a:pPr>
            <a:r>
              <a:rPr lang="en-US" altLang="en-US" sz="2800" b="1" dirty="0"/>
              <a:t>Hash Table</a:t>
            </a:r>
            <a:r>
              <a:rPr lang="en-US" altLang="en-US" sz="2800" dirty="0"/>
              <a:t> – linear list with hash data structure</a:t>
            </a:r>
          </a:p>
          <a:p>
            <a:pPr marL="914400" lvl="1" indent="-457200">
              <a:buClrTx/>
              <a:buSzPct val="100000"/>
              <a:buFont typeface="Wingdings" panose="05000000000000000000" pitchFamily="2" charset="2"/>
              <a:buChar char="q"/>
            </a:pPr>
            <a:r>
              <a:rPr lang="en-US" altLang="en-US" sz="2400" dirty="0"/>
              <a:t>Decreases directory search time</a:t>
            </a:r>
          </a:p>
          <a:p>
            <a:pPr marL="914400" lvl="1" indent="-457200">
              <a:buClrTx/>
              <a:buSzPct val="100000"/>
              <a:buFont typeface="Wingdings" panose="05000000000000000000" pitchFamily="2" charset="2"/>
              <a:buChar char="q"/>
            </a:pPr>
            <a:r>
              <a:rPr lang="en-US" altLang="en-US" sz="2400" b="1" dirty="0">
                <a:solidFill>
                  <a:srgbClr val="3366FF"/>
                </a:solidFill>
              </a:rPr>
              <a:t>Collisions</a:t>
            </a:r>
            <a:r>
              <a:rPr lang="en-US" altLang="en-US" sz="2400" dirty="0">
                <a:solidFill>
                  <a:srgbClr val="3366FF"/>
                </a:solidFill>
              </a:rPr>
              <a:t> </a:t>
            </a:r>
            <a:r>
              <a:rPr lang="en-US" altLang="en-US" sz="2400" dirty="0"/>
              <a:t>– situations where two file names hash to the same location</a:t>
            </a:r>
          </a:p>
          <a:p>
            <a:pPr marL="914400" lvl="1" indent="-457200">
              <a:buClrTx/>
              <a:buSzPct val="100000"/>
              <a:buFont typeface="Wingdings" panose="05000000000000000000" pitchFamily="2" charset="2"/>
              <a:buChar char="q"/>
            </a:pPr>
            <a:r>
              <a:rPr lang="en-US" altLang="en-US" sz="2400" dirty="0"/>
              <a:t>Only good if the number of entries is fixed, or use chained-overflow method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608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608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608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608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608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608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608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608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p:bld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Georgia"/>
        <a:ea typeface="ＭＳ Ｐゴシック"/>
        <a:cs typeface="Arial Unicode MS"/>
      </a:majorFont>
      <a:minorFont>
        <a:latin typeface="Georgia"/>
        <a:ea typeface="ＭＳ Ｐゴシック"/>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Georgia"/>
        <a:ea typeface="ＭＳ Ｐゴシック"/>
        <a:cs typeface="Arial Unicode MS"/>
      </a:majorFont>
      <a:minorFont>
        <a:latin typeface="Georgia"/>
        <a:ea typeface="ＭＳ Ｐゴシック"/>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916</Words>
  <Application>Microsoft Office PowerPoint</Application>
  <PresentationFormat>On-screen Show (4:3)</PresentationFormat>
  <Paragraphs>91</Paragraphs>
  <Slides>12</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Arial</vt:lpstr>
      <vt:lpstr>Georgia</vt:lpstr>
      <vt:lpstr>Helvetica</vt:lpstr>
      <vt:lpstr>Times New Roman</vt:lpstr>
      <vt:lpstr>Wingdings</vt:lpstr>
      <vt:lpstr>Office Theme</vt:lpstr>
      <vt:lpstr>1_Office Theme</vt:lpstr>
      <vt:lpstr>PowerPoint Presentation</vt:lpstr>
      <vt:lpstr>General Graph Directory</vt:lpstr>
      <vt:lpstr>General Graph Directory</vt:lpstr>
      <vt:lpstr>File-System Structure</vt:lpstr>
      <vt:lpstr>Layered File System</vt:lpstr>
      <vt:lpstr>File-System Implementation (1)</vt:lpstr>
      <vt:lpstr>File-System Implementation (2)</vt:lpstr>
      <vt:lpstr>In-Memory File System Structures</vt:lpstr>
      <vt:lpstr>Directory Implementation</vt:lpstr>
      <vt:lpstr>Allocation Methods</vt:lpstr>
      <vt:lpstr>Contiguous Allocation</vt:lpstr>
      <vt:lpstr>Contiguous Allocation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J Zheng</dc:creator>
  <cp:lastModifiedBy>Jeffery, Clinton (jefferyc@uidaho.edu)</cp:lastModifiedBy>
  <cp:revision>1146</cp:revision>
  <cp:lastPrinted>2013-08-20T02:42:00Z</cp:lastPrinted>
  <dcterms:created xsi:type="dcterms:W3CDTF">2008-08-03T20:58:00Z</dcterms:created>
  <dcterms:modified xsi:type="dcterms:W3CDTF">2022-11-16T05:40:47Z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1033-11.2.0.8991</vt:lpwstr>
  </property>
</Properties>
</file>