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256" r:id="rId3"/>
    <p:sldId id="752" r:id="rId4"/>
    <p:sldId id="753" r:id="rId5"/>
    <p:sldId id="754" r:id="rId6"/>
    <p:sldId id="755" r:id="rId7"/>
    <p:sldId id="756" r:id="rId8"/>
    <p:sldId id="757" r:id="rId9"/>
    <p:sldId id="758" r:id="rId10"/>
    <p:sldId id="759" r:id="rId11"/>
    <p:sldId id="760" r:id="rId12"/>
    <p:sldId id="761" r:id="rId13"/>
    <p:sldId id="762" r:id="rId14"/>
    <p:sldId id="763" r:id="rId15"/>
    <p:sldId id="764" r:id="rId16"/>
    <p:sldId id="765" r:id="rId17"/>
    <p:sldId id="766" r:id="rId18"/>
    <p:sldId id="767" r:id="rId19"/>
    <p:sldId id="768" r:id="rId20"/>
    <p:sldId id="769" r:id="rId21"/>
    <p:sldId id="770" r:id="rId22"/>
  </p:sldIdLst>
  <p:sldSz cx="9144000" cy="6858000" type="screen4x3"/>
  <p:notesSz cx="7315200" cy="9601200"/>
  <p:defaultTextStyle>
    <a:defPPr>
      <a:defRPr lang="en-GB"/>
    </a:defPPr>
    <a:lvl1pPr marL="0" lvl="0" indent="0" algn="l" defTabSz="457200" rtl="0" eaLnBrk="1" fontAlgn="base" latinLnBrk="0" hangingPunct="1">
      <a:lnSpc>
        <a:spcPct val="100000"/>
      </a:lnSpc>
      <a:spcBef>
        <a:spcPct val="0"/>
      </a:spcBef>
      <a:spcAft>
        <a:spcPct val="0"/>
      </a:spcAft>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1pPr>
    <a:lvl2pPr marL="742950" lvl="1" indent="-285750" algn="l" defTabSz="4572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2pPr>
    <a:lvl3pPr marL="1143000" lvl="2" indent="-228600" algn="l" defTabSz="457200" rtl="0" eaLnBrk="1" fontAlgn="base" latinLnBrk="0" hangingPunct="1">
      <a:lnSpc>
        <a:spcPct val="100000"/>
      </a:lnSpc>
      <a:spcBef>
        <a:spcPct val="0"/>
      </a:spcBef>
      <a:spcAft>
        <a:spcPct val="0"/>
      </a:spcAft>
      <a:buFontTx/>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3pPr>
    <a:lvl4pPr marL="1600200" lvl="3" indent="-228600" algn="l" defTabSz="4572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4pPr>
    <a:lvl5pPr marL="2057400" lvl="4" indent="-228600" algn="l" defTabSz="457200" rtl="0" eaLnBrk="1" fontAlgn="base" latinLnBrk="0" hangingPunct="1">
      <a:lnSpc>
        <a:spcPct val="100000"/>
      </a:lnSpc>
      <a:spcBef>
        <a:spcPct val="0"/>
      </a:spcBef>
      <a:spcAft>
        <a:spcPct val="0"/>
      </a:spcAft>
      <a:buFontTx/>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5pPr>
    <a:lvl6pPr marL="2286000" lvl="5" indent="-228600" algn="l" defTabSz="457200" rtl="0" eaLnBrk="1" fontAlgn="base" latinLnBrk="0" hangingPunct="1">
      <a:lnSpc>
        <a:spcPct val="100000"/>
      </a:lnSpc>
      <a:spcBef>
        <a:spcPct val="0"/>
      </a:spcBef>
      <a:spcAft>
        <a:spcPct val="0"/>
      </a:spcAft>
      <a:buFontTx/>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6pPr>
    <a:lvl7pPr marL="2743200" lvl="6" indent="-228600" algn="l" defTabSz="457200" rtl="0" eaLnBrk="1" fontAlgn="base" latinLnBrk="0" hangingPunct="1">
      <a:lnSpc>
        <a:spcPct val="100000"/>
      </a:lnSpc>
      <a:spcBef>
        <a:spcPct val="0"/>
      </a:spcBef>
      <a:spcAft>
        <a:spcPct val="0"/>
      </a:spcAft>
      <a:buFontTx/>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7pPr>
    <a:lvl8pPr marL="3200400" lvl="7" indent="-228600" algn="l" defTabSz="457200" rtl="0" eaLnBrk="1" fontAlgn="base" latinLnBrk="0" hangingPunct="1">
      <a:lnSpc>
        <a:spcPct val="100000"/>
      </a:lnSpc>
      <a:spcBef>
        <a:spcPct val="0"/>
      </a:spcBef>
      <a:spcAft>
        <a:spcPct val="0"/>
      </a:spcAft>
      <a:buFontTx/>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8pPr>
    <a:lvl9pPr marL="3657600" lvl="8" indent="-228600" algn="l" defTabSz="457200" rtl="0" eaLnBrk="1" fontAlgn="base" latinLnBrk="0" hangingPunct="1">
      <a:lnSpc>
        <a:spcPct val="100000"/>
      </a:lnSpc>
      <a:spcBef>
        <a:spcPct val="0"/>
      </a:spcBef>
      <a:spcAft>
        <a:spcPct val="0"/>
      </a:spcAft>
      <a:buFontTx/>
      <a:buNone/>
      <a:defRPr sz="2400" b="0" i="0" u="none" kern="1200" baseline="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p:restoredTop sz="93357"/>
  </p:normalViewPr>
  <p:slideViewPr>
    <p:cSldViewPr showGuides="1">
      <p:cViewPr varScale="1">
        <p:scale>
          <a:sx n="88" d="100"/>
          <a:sy n="88" d="100"/>
        </p:scale>
        <p:origin x="344" y="6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p:nvPr/>
        </p:nvSpPr>
        <p:spPr>
          <a:xfrm>
            <a:off x="0" y="0"/>
            <a:ext cx="7315200" cy="9601200"/>
          </a:xfrm>
          <a:prstGeom prst="roundRect">
            <a:avLst>
              <a:gd name="adj" fmla="val 23"/>
            </a:avLst>
          </a:prstGeom>
          <a:solidFill>
            <a:srgbClr val="FFFFFF"/>
          </a:solidFill>
          <a:ln w="9525">
            <a:noFill/>
          </a:ln>
        </p:spPr>
        <p:txBody>
          <a:bodyPr wrap="none" lIns="96661" tIns="48331" rIns="96661" bIns="48331" anchor="ctr"/>
          <a:lstStyle/>
          <a:p>
            <a:pPr lvl="0">
              <a:buSzPct val="100000"/>
            </a:pPr>
            <a:endParaRPr lang="en-US" altLang="en-US" dirty="0">
              <a:ea typeface="Arial" panose="020B0604020202020204" pitchFamily="34" charset="0"/>
            </a:endParaRPr>
          </a:p>
        </p:txBody>
      </p:sp>
      <p:sp>
        <p:nvSpPr>
          <p:cNvPr id="4099" name="AutoShape 2"/>
          <p:cNvSpPr/>
          <p:nvPr/>
        </p:nvSpPr>
        <p:spPr>
          <a:xfrm>
            <a:off x="0" y="0"/>
            <a:ext cx="7315200" cy="9601200"/>
          </a:xfrm>
          <a:prstGeom prst="roundRect">
            <a:avLst>
              <a:gd name="adj" fmla="val 23"/>
            </a:avLst>
          </a:prstGeom>
          <a:solidFill>
            <a:srgbClr val="FFFFFF"/>
          </a:solidFill>
          <a:ln w="9525">
            <a:noFill/>
          </a:ln>
        </p:spPr>
        <p:txBody>
          <a:bodyPr wrap="none" lIns="96661" tIns="48331" rIns="96661" bIns="48331" anchor="ctr"/>
          <a:lstStyle/>
          <a:p>
            <a:pPr lvl="0">
              <a:buSzPct val="100000"/>
            </a:pPr>
            <a:endParaRPr lang="en-US" altLang="en-US" dirty="0">
              <a:ea typeface="Arial" panose="020B0604020202020204" pitchFamily="34" charset="0"/>
            </a:endParaRPr>
          </a:p>
        </p:txBody>
      </p:sp>
      <p:sp>
        <p:nvSpPr>
          <p:cNvPr id="4100" name="Text Box 3"/>
          <p:cNvSpPr txBox="1"/>
          <p:nvPr/>
        </p:nvSpPr>
        <p:spPr>
          <a:xfrm>
            <a:off x="0" y="0"/>
            <a:ext cx="3170238" cy="479425"/>
          </a:xfrm>
          <a:prstGeom prst="rect">
            <a:avLst/>
          </a:prstGeom>
          <a:noFill/>
          <a:ln w="9525">
            <a:noFill/>
          </a:ln>
        </p:spPr>
        <p:txBody>
          <a:bodyPr wrap="none" lIns="96661" tIns="48331" rIns="96661" bIns="48331" anchor="ctr"/>
          <a:lstStyle/>
          <a:p>
            <a:pPr lvl="0">
              <a:buSzPct val="100000"/>
            </a:pPr>
            <a:endParaRPr lang="en-US" altLang="en-US" dirty="0">
              <a:ea typeface="Arial" panose="020B0604020202020204" pitchFamily="34" charset="0"/>
            </a:endParaRPr>
          </a:p>
        </p:txBody>
      </p:sp>
      <p:sp>
        <p:nvSpPr>
          <p:cNvPr id="4101" name="Text Box 4"/>
          <p:cNvSpPr txBox="1"/>
          <p:nvPr/>
        </p:nvSpPr>
        <p:spPr>
          <a:xfrm>
            <a:off x="4143375" y="0"/>
            <a:ext cx="3170238" cy="479425"/>
          </a:xfrm>
          <a:prstGeom prst="rect">
            <a:avLst/>
          </a:prstGeom>
          <a:noFill/>
          <a:ln w="9525">
            <a:noFill/>
          </a:ln>
        </p:spPr>
        <p:txBody>
          <a:bodyPr wrap="none" lIns="96661" tIns="48331" rIns="96661" bIns="48331" anchor="ctr"/>
          <a:lstStyle/>
          <a:p>
            <a:pPr lvl="0">
              <a:buSzPct val="100000"/>
            </a:pPr>
            <a:endParaRPr lang="en-US" altLang="en-US" dirty="0">
              <a:ea typeface="Arial" panose="020B0604020202020204" pitchFamily="34" charset="0"/>
            </a:endParaRPr>
          </a:p>
        </p:txBody>
      </p:sp>
      <p:sp>
        <p:nvSpPr>
          <p:cNvPr id="4102" name="Rectangle 5"/>
          <p:cNvSpPr>
            <a:spLocks noGrp="1" noRot="1" noChangeAspect="1"/>
          </p:cNvSpPr>
          <p:nvPr>
            <p:ph type="sldImg"/>
          </p:nvPr>
        </p:nvSpPr>
        <p:spPr>
          <a:xfrm>
            <a:off x="1257300" y="720725"/>
            <a:ext cx="4797425" cy="3597275"/>
          </a:xfrm>
          <a:prstGeom prst="rect">
            <a:avLst/>
          </a:prstGeom>
          <a:noFill/>
          <a:ln w="9360" cap="sq" cmpd="sng">
            <a:solidFill>
              <a:srgbClr val="000000"/>
            </a:solidFill>
            <a:prstDash val="solid"/>
            <a:miter/>
            <a:headEnd type="none" w="med" len="med"/>
            <a:tailEnd type="none" w="med" len="med"/>
          </a:ln>
        </p:spPr>
      </p:sp>
      <p:sp>
        <p:nvSpPr>
          <p:cNvPr id="2" name="Rectangle 6"/>
          <p:cNvSpPr>
            <a:spLocks noGrp="1" noChangeArrowheads="1"/>
          </p:cNvSpPr>
          <p:nvPr>
            <p:ph type="body"/>
          </p:nvPr>
        </p:nvSpPr>
        <p:spPr bwMode="auto">
          <a:xfrm>
            <a:off x="731838" y="4560888"/>
            <a:ext cx="5848350" cy="4316413"/>
          </a:xfrm>
          <a:prstGeom prst="rect">
            <a:avLst/>
          </a:prstGeom>
          <a:noFill/>
          <a:ln>
            <a:noFill/>
          </a:ln>
          <a:effectLst/>
        </p:spPr>
        <p:txBody>
          <a:bodyPr vert="horz" wrap="square" lIns="95139" tIns="49472" rIns="95139" bIns="49472" numCol="1" anchor="t" anchorCtr="0" compatLnSpc="1"/>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S PGothic" panose="020B0600070205080204" pitchFamily="34" charset="-128"/>
            </a:endParaRPr>
          </a:p>
        </p:txBody>
      </p:sp>
      <p:sp>
        <p:nvSpPr>
          <p:cNvPr id="4104" name="Text Box 7"/>
          <p:cNvSpPr txBox="1"/>
          <p:nvPr/>
        </p:nvSpPr>
        <p:spPr>
          <a:xfrm>
            <a:off x="0" y="9120188"/>
            <a:ext cx="3170238" cy="479425"/>
          </a:xfrm>
          <a:prstGeom prst="rect">
            <a:avLst/>
          </a:prstGeom>
          <a:noFill/>
          <a:ln w="9525">
            <a:noFill/>
          </a:ln>
        </p:spPr>
        <p:txBody>
          <a:bodyPr wrap="none" lIns="96661" tIns="48331" rIns="96661" bIns="48331" anchor="ctr"/>
          <a:lstStyle/>
          <a:p>
            <a:pPr lvl="0">
              <a:buSzPct val="100000"/>
            </a:pPr>
            <a:endParaRPr lang="en-US" altLang="en-US" dirty="0">
              <a:ea typeface="Arial" panose="020B0604020202020204" pitchFamily="34" charset="0"/>
            </a:endParaRPr>
          </a:p>
        </p:txBody>
      </p:sp>
      <p:sp>
        <p:nvSpPr>
          <p:cNvPr id="3" name="Rectangle 8"/>
          <p:cNvSpPr>
            <a:spLocks noGrp="1" noChangeArrowheads="1"/>
          </p:cNvSpPr>
          <p:nvPr>
            <p:ph type="sldNum"/>
          </p:nvPr>
        </p:nvSpPr>
        <p:spPr bwMode="auto">
          <a:xfrm>
            <a:off x="4143375" y="9120188"/>
            <a:ext cx="3167063" cy="476250"/>
          </a:xfrm>
          <a:prstGeom prst="rect">
            <a:avLst/>
          </a:prstGeom>
          <a:noFill/>
          <a:ln>
            <a:noFill/>
          </a:ln>
          <a:effectLst/>
        </p:spPr>
        <p:txBody>
          <a:bodyPr vert="horz" wrap="square" lIns="95139" tIns="49472" rIns="95139" bIns="49472" numCol="1" anchor="b" anchorCtr="0" compatLnSpc="1"/>
          <a:lstStyle>
            <a:lvl1pPr algn="r" eaLnBrk="1" hangingPunct="1">
              <a:buSzPct val="100000"/>
              <a:tabLst>
                <a:tab pos="482600" algn="l"/>
                <a:tab pos="965200" algn="l"/>
                <a:tab pos="1449070" algn="l"/>
                <a:tab pos="1931670" algn="l"/>
                <a:tab pos="2416175" algn="l"/>
                <a:tab pos="2898775" algn="l"/>
              </a:tabLst>
              <a:defRPr sz="1300">
                <a:solidFill>
                  <a:srgbClr val="000000"/>
                </a:solidFill>
                <a:latin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482600" algn="l"/>
                <a:tab pos="965200" algn="l"/>
                <a:tab pos="1449070" algn="l"/>
                <a:tab pos="1931670" algn="l"/>
                <a:tab pos="2416175" algn="l"/>
                <a:tab pos="2898775" algn="l"/>
              </a:tabLst>
              <a:defRPr/>
            </a:pPr>
            <a:fld id="{6BBD3666-464B-4FB9-9495-6CE0B1C9DC62}"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a:buSzPct val="100000"/>
              <a:tabLst>
                <a:tab pos="482600" algn="l"/>
                <a:tab pos="965200" algn="l"/>
                <a:tab pos="1449705" algn="l"/>
                <a:tab pos="1932305" algn="l"/>
                <a:tab pos="2416175" algn="l"/>
                <a:tab pos="2898775" algn="l"/>
              </a:tabLst>
            </a:pPr>
            <a:fld id="{9A0DB2DC-4C9A-4742-B13C-FB6460FD3503}" type="slidenum">
              <a:rPr lang="en-US" altLang="en-US" sz="1300" dirty="0">
                <a:solidFill>
                  <a:srgbClr val="000000"/>
                </a:solidFill>
                <a:latin typeface="Arial" panose="020B0604020202020204" pitchFamily="34" charset="0"/>
              </a:rPr>
              <a:t>1</a:t>
            </a:fld>
            <a:endParaRPr lang="en-US" altLang="en-US" sz="1300" dirty="0">
              <a:solidFill>
                <a:srgbClr val="000000"/>
              </a:solidFill>
              <a:latin typeface="Arial" panose="020B0604020202020204" pitchFamily="34" charset="0"/>
            </a:endParaRPr>
          </a:p>
        </p:txBody>
      </p:sp>
      <p:sp>
        <p:nvSpPr>
          <p:cNvPr id="6147" name="Text Box 1"/>
          <p:cNvSpPr>
            <a:spLocks noGrp="1" noRot="1" noChangeAspect="1" noTextEdit="1"/>
          </p:cNvSpPr>
          <p:nvPr>
            <p:ph type="sldImg"/>
          </p:nvPr>
        </p:nvSpPr>
        <p:spPr>
          <a:xfrm>
            <a:off x="1257300" y="720725"/>
            <a:ext cx="4800600" cy="3600450"/>
          </a:xfrm>
          <a:solidFill>
            <a:srgbClr val="FFFFFF"/>
          </a:solidFill>
        </p:spPr>
      </p:sp>
      <p:sp>
        <p:nvSpPr>
          <p:cNvPr id="33794" name="Text Box 2"/>
          <p:cNvSpPr>
            <a:spLocks noGrp="1" noChangeArrowheads="1"/>
          </p:cNvSpPr>
          <p:nvPr>
            <p:ph type="body" idx="1"/>
          </p:nvPr>
        </p:nvSpPr>
        <p:spPr>
          <a:xfrm>
            <a:off x="731838" y="4560888"/>
            <a:ext cx="5851525" cy="431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5139" tIns="49472" rIns="95139" bIns="49472" numCol="1" anchor="ctr" anchorCtr="0" compatLnSpc="1"/>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14</a:t>
            </a:fld>
            <a:endParaRPr lang="en-US" altLang="en-US" sz="1300" dirty="0">
              <a:solidFill>
                <a:schemeClr val="tx1"/>
              </a:solidFill>
              <a:latin typeface="Arial" panose="020B0604020202020204" pitchFamily="34" charset="0"/>
              <a:ea typeface="Arial Unicode MS" pitchFamily="34" charset="-122"/>
            </a:endParaRPr>
          </a:p>
        </p:txBody>
      </p:sp>
      <p:sp>
        <p:nvSpPr>
          <p:cNvPr id="78850" name="Rectangle 2"/>
          <p:cNvSpPr>
            <a:spLocks noGrp="1" noRot="1" noChangeAspect="1" noTextEdit="1"/>
          </p:cNvSpPr>
          <p:nvPr>
            <p:ph type="sldImg"/>
          </p:nvPr>
        </p:nvSpPr>
        <p:spPr/>
      </p:sp>
      <p:sp>
        <p:nvSpPr>
          <p:cNvPr id="78851" name="Rectangle 3"/>
          <p:cNvSpPr>
            <a:spLocks noGrp="1"/>
          </p:cNvSpPr>
          <p:nvPr>
            <p:ph type="body"/>
          </p:nvPr>
        </p:nvSpPr>
        <p:spPr>
          <a:xfrm>
            <a:off x="731838" y="4560888"/>
            <a:ext cx="5848350" cy="4316412"/>
          </a:xfrm>
        </p:spPr>
        <p:txBody>
          <a:bodyPr wrap="square" lIns="95139" tIns="49472" rIns="95139" bIns="49472" anchor="t"/>
          <a:lstStyle/>
          <a:p>
            <a:pPr lvl="0"/>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15</a:t>
            </a:fld>
            <a:endParaRPr lang="en-US" altLang="en-US" sz="1300" dirty="0">
              <a:solidFill>
                <a:schemeClr val="tx1"/>
              </a:solidFill>
              <a:latin typeface="Arial" panose="020B0604020202020204" pitchFamily="34" charset="0"/>
              <a:ea typeface="Arial Unicode MS" pitchFamily="34" charset="-122"/>
            </a:endParaRPr>
          </a:p>
        </p:txBody>
      </p:sp>
      <p:sp>
        <p:nvSpPr>
          <p:cNvPr id="80898" name="Rectangle 2"/>
          <p:cNvSpPr>
            <a:spLocks noGrp="1" noRot="1" noChangeAspect="1" noTextEdit="1"/>
          </p:cNvSpPr>
          <p:nvPr>
            <p:ph type="sldImg"/>
          </p:nvPr>
        </p:nvSpPr>
        <p:spPr/>
      </p:sp>
      <p:sp>
        <p:nvSpPr>
          <p:cNvPr id="80899" name="Rectangle 3"/>
          <p:cNvSpPr>
            <a:spLocks noGrp="1"/>
          </p:cNvSpPr>
          <p:nvPr>
            <p:ph type="body"/>
          </p:nvPr>
        </p:nvSpPr>
        <p:spPr>
          <a:xfrm>
            <a:off x="731838" y="4560888"/>
            <a:ext cx="5848350" cy="4316412"/>
          </a:xfrm>
        </p:spPr>
        <p:txBody>
          <a:bodyPr wrap="square" lIns="95139" tIns="49472" rIns="95139" bIns="49472" anchor="t"/>
          <a:lstStyle/>
          <a:p>
            <a:pPr lvl="0"/>
            <a:r>
              <a:rPr lang="en-US" altLang="en-US" dirty="0"/>
              <a:t>A 1.3-GB disk with 512-byte blocks would need a bit map of over 332 KB to track its free blocks</a:t>
            </a:r>
          </a:p>
          <a:p>
            <a:pPr lvl="0"/>
            <a:r>
              <a:rPr lang="en-US" altLang="en-US" dirty="0"/>
              <a:t>A1-TB disk with 4-KB blocks requires 256 MB to store its bit map.</a:t>
            </a:r>
          </a:p>
          <a:p>
            <a:pPr lvl="0"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16</a:t>
            </a:fld>
            <a:endParaRPr lang="en-US" altLang="en-US" sz="1300" dirty="0">
              <a:solidFill>
                <a:schemeClr val="tx1"/>
              </a:solidFill>
              <a:latin typeface="Arial" panose="020B0604020202020204" pitchFamily="34" charset="0"/>
              <a:ea typeface="Arial Unicode MS" pitchFamily="34" charset="-122"/>
            </a:endParaRPr>
          </a:p>
        </p:txBody>
      </p:sp>
      <p:sp>
        <p:nvSpPr>
          <p:cNvPr id="82946" name="Rectangle 2"/>
          <p:cNvSpPr>
            <a:spLocks noGrp="1" noRot="1" noChangeAspect="1" noTextEdit="1"/>
          </p:cNvSpPr>
          <p:nvPr>
            <p:ph type="sldImg"/>
          </p:nvPr>
        </p:nvSpPr>
        <p:spPr/>
      </p:sp>
      <p:sp>
        <p:nvSpPr>
          <p:cNvPr id="82947" name="Rectangle 3"/>
          <p:cNvSpPr>
            <a:spLocks noGrp="1"/>
          </p:cNvSpPr>
          <p:nvPr>
            <p:ph type="body"/>
          </p:nvPr>
        </p:nvSpPr>
        <p:spPr>
          <a:xfrm>
            <a:off x="731838" y="4560888"/>
            <a:ext cx="5848350" cy="4316412"/>
          </a:xfrm>
        </p:spPr>
        <p:txBody>
          <a:bodyPr wrap="square" lIns="95139" tIns="49472" rIns="95139" bIns="49472" anchor="t"/>
          <a:lstStyle/>
          <a:p>
            <a:pPr lvl="0"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p:sp>
      <p:sp>
        <p:nvSpPr>
          <p:cNvPr id="84994" name="Notes Placeholder 2"/>
          <p:cNvSpPr>
            <a:spLocks noGrp="1"/>
          </p:cNvSpPr>
          <p:nvPr>
            <p:ph type="body"/>
          </p:nvPr>
        </p:nvSpPr>
        <p:spPr>
          <a:xfrm>
            <a:off x="731838" y="4560888"/>
            <a:ext cx="5848350" cy="4316412"/>
          </a:xfrm>
        </p:spPr>
        <p:txBody>
          <a:bodyPr wrap="square" lIns="95139" tIns="49472" rIns="95139" bIns="49472" anchor="t"/>
          <a:lstStyle/>
          <a:p>
            <a:pPr lvl="0"/>
            <a:r>
              <a:rPr lang="en-US" altLang="en-US" dirty="0"/>
              <a:t>Each entry in the free-space list then consists of a disk address and a count.</a:t>
            </a:r>
          </a:p>
        </p:txBody>
      </p:sp>
      <p:sp>
        <p:nvSpPr>
          <p:cNvPr id="84995" name="Slide Number Placeholder 3"/>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0">
              <a:buSzPct val="100000"/>
              <a:tabLst>
                <a:tab pos="482600" algn="l"/>
                <a:tab pos="965200" algn="l"/>
                <a:tab pos="1449705" algn="l"/>
                <a:tab pos="1932305" algn="l"/>
                <a:tab pos="2416175" algn="l"/>
                <a:tab pos="2898775" algn="l"/>
              </a:tabLst>
            </a:pPr>
            <a:fld id="{9A0DB2DC-4C9A-4742-B13C-FB6460FD3503}" type="slidenum">
              <a:rPr lang="en-US" altLang="en-US" sz="1300" dirty="0">
                <a:solidFill>
                  <a:srgbClr val="000000"/>
                </a:solidFill>
                <a:latin typeface="Arial" panose="020B0604020202020204" pitchFamily="34" charset="0"/>
              </a:rPr>
              <a:t>17</a:t>
            </a:fld>
            <a:endParaRPr lang="en-US" altLang="en-US" sz="130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2</a:t>
            </a:fld>
            <a:endParaRPr lang="en-US" altLang="en-US" sz="1300" dirty="0">
              <a:solidFill>
                <a:schemeClr val="tx1"/>
              </a:solidFill>
              <a:latin typeface="Arial" panose="020B0604020202020204" pitchFamily="34" charset="0"/>
              <a:ea typeface="Arial Unicode MS" pitchFamily="34" charset="-122"/>
            </a:endParaRPr>
          </a:p>
        </p:txBody>
      </p:sp>
      <p:sp>
        <p:nvSpPr>
          <p:cNvPr id="58370" name="Rectangle 2"/>
          <p:cNvSpPr>
            <a:spLocks noGrp="1" noRot="1" noChangeAspect="1" noTextEdit="1"/>
          </p:cNvSpPr>
          <p:nvPr>
            <p:ph type="sldImg"/>
          </p:nvPr>
        </p:nvSpPr>
        <p:spPr/>
      </p:sp>
      <p:sp>
        <p:nvSpPr>
          <p:cNvPr id="58371" name="Rectangle 3"/>
          <p:cNvSpPr>
            <a:spLocks noGrp="1"/>
          </p:cNvSpPr>
          <p:nvPr>
            <p:ph type="body"/>
          </p:nvPr>
        </p:nvSpPr>
        <p:spPr>
          <a:xfrm>
            <a:off x="731838" y="4560888"/>
            <a:ext cx="5848350" cy="4316412"/>
          </a:xfrm>
        </p:spPr>
        <p:txBody>
          <a:bodyPr wrap="square" lIns="95139" tIns="49472" rIns="95139" bIns="49472" anchor="t"/>
          <a:lstStyle/>
          <a:p>
            <a:pPr lvl="0" eaLnBrk="1" hangingPunct="1"/>
            <a:r>
              <a:rPr lang="en-US" altLang="en-US" dirty="0"/>
              <a:t>Veritas is a high-performance replacement of UFS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4</a:t>
            </a:fld>
            <a:endParaRPr lang="en-US" altLang="en-US" sz="1300" dirty="0">
              <a:solidFill>
                <a:schemeClr val="tx1"/>
              </a:solidFill>
              <a:latin typeface="Arial" panose="020B0604020202020204" pitchFamily="34" charset="0"/>
              <a:ea typeface="Arial Unicode MS" pitchFamily="34" charset="-122"/>
            </a:endParaRPr>
          </a:p>
        </p:txBody>
      </p:sp>
      <p:sp>
        <p:nvSpPr>
          <p:cNvPr id="61442" name="Rectangle 2"/>
          <p:cNvSpPr>
            <a:spLocks noGrp="1" noRot="1" noChangeAspect="1" noTextEdit="1"/>
          </p:cNvSpPr>
          <p:nvPr>
            <p:ph type="sldImg"/>
          </p:nvPr>
        </p:nvSpPr>
        <p:spPr/>
      </p:sp>
      <p:sp>
        <p:nvSpPr>
          <p:cNvPr id="61443" name="Rectangle 3"/>
          <p:cNvSpPr>
            <a:spLocks noGrp="1"/>
          </p:cNvSpPr>
          <p:nvPr>
            <p:ph type="body"/>
          </p:nvPr>
        </p:nvSpPr>
        <p:spPr>
          <a:xfrm>
            <a:off x="731838" y="4560888"/>
            <a:ext cx="5848350" cy="4316412"/>
          </a:xfrm>
        </p:spPr>
        <p:txBody>
          <a:bodyPr wrap="square" lIns="95139" tIns="49472" rIns="95139" bIns="49472" anchor="t"/>
          <a:lstStyle/>
          <a:p>
            <a:pPr lvl="0"/>
            <a:r>
              <a:rPr lang="en-US" altLang="en-US" dirty="0"/>
              <a:t>Small overhead</a:t>
            </a:r>
          </a:p>
          <a:p>
            <a:pPr lvl="0"/>
            <a:r>
              <a:rPr lang="en-US" altLang="en-US" dirty="0"/>
              <a:t>Reliability. Recall that the files are linked together by pointers scattered all over the disk, and consider what would happen if a pointer were lost or damaged.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5</a:t>
            </a:fld>
            <a:endParaRPr lang="en-US" altLang="en-US" sz="1300" dirty="0">
              <a:solidFill>
                <a:schemeClr val="tx1"/>
              </a:solidFill>
              <a:latin typeface="Arial" panose="020B0604020202020204" pitchFamily="34" charset="0"/>
              <a:ea typeface="Arial Unicode MS" pitchFamily="34" charset="-122"/>
            </a:endParaRPr>
          </a:p>
        </p:txBody>
      </p:sp>
      <p:sp>
        <p:nvSpPr>
          <p:cNvPr id="63490" name="Rectangle 2"/>
          <p:cNvSpPr>
            <a:spLocks noGrp="1" noRot="1" noChangeAspect="1" noTextEdit="1"/>
          </p:cNvSpPr>
          <p:nvPr>
            <p:ph type="sldImg"/>
          </p:nvPr>
        </p:nvSpPr>
        <p:spPr/>
      </p:sp>
      <p:sp>
        <p:nvSpPr>
          <p:cNvPr id="63491" name="Rectangle 3"/>
          <p:cNvSpPr>
            <a:spLocks noGrp="1"/>
          </p:cNvSpPr>
          <p:nvPr>
            <p:ph type="body"/>
          </p:nvPr>
        </p:nvSpPr>
        <p:spPr>
          <a:xfrm>
            <a:off x="731838" y="4560888"/>
            <a:ext cx="5848350" cy="4316412"/>
          </a:xfrm>
        </p:spPr>
        <p:txBody>
          <a:bodyPr wrap="square" lIns="95139" tIns="49472" rIns="95139" bIns="49472" anchor="t"/>
          <a:lstStyle/>
          <a:p>
            <a:pPr lvl="0" eaLnBrk="1" hangingPunct="1"/>
            <a:r>
              <a:rPr lang="en-US" altLang="en-US" dirty="0"/>
              <a:t>MS-DOS</a:t>
            </a:r>
          </a:p>
          <a:p>
            <a:pPr lvl="0"/>
            <a:r>
              <a:rPr lang="en-US" altLang="en-US" dirty="0"/>
              <a:t>The table entry indexed by that block number contains the block number of the next block in the file.</a:t>
            </a:r>
          </a:p>
          <a:p>
            <a:pPr lvl="0"/>
            <a:r>
              <a:rPr lang="en-US" altLang="en-US" dirty="0"/>
              <a:t>This chain continues until it reaches the last block, which has a special end-of-file value as the table entry.</a:t>
            </a:r>
          </a:p>
          <a:p>
            <a:pPr lvl="0"/>
            <a:r>
              <a:rPr lang="en-US" altLang="en-US" dirty="0"/>
              <a:t>An unused block is indicated by a table value of 0.</a:t>
            </a:r>
          </a:p>
          <a:p>
            <a:pPr lvl="0"/>
            <a:r>
              <a:rPr lang="en-US" altLang="en-US" dirty="0"/>
              <a:t>Allocating a new block to a file is a simple matter of finding the first 0-valued table entry and replacing the previous end-of-file value with the address of the new block. The 0 is then replaced with the end-of-file value.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p:sp>
      <p:sp>
        <p:nvSpPr>
          <p:cNvPr id="65538" name="Notes Placeholder 2"/>
          <p:cNvSpPr>
            <a:spLocks noGrp="1"/>
          </p:cNvSpPr>
          <p:nvPr>
            <p:ph type="body"/>
          </p:nvPr>
        </p:nvSpPr>
        <p:spPr>
          <a:xfrm>
            <a:off x="731838" y="4560888"/>
            <a:ext cx="5848350" cy="4316412"/>
          </a:xfrm>
        </p:spPr>
        <p:txBody>
          <a:bodyPr wrap="square" lIns="95139" tIns="49472" rIns="95139" bIns="49472" anchor="t"/>
          <a:lstStyle/>
          <a:p>
            <a:pPr lvl="0"/>
            <a:endParaRPr lang="en-US" altLang="en-US" dirty="0"/>
          </a:p>
        </p:txBody>
      </p:sp>
      <p:sp>
        <p:nvSpPr>
          <p:cNvPr id="65539" name="Slide Number Placeholder 3"/>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0">
              <a:buSzPct val="100000"/>
              <a:tabLst>
                <a:tab pos="482600" algn="l"/>
                <a:tab pos="965200" algn="l"/>
                <a:tab pos="1449705" algn="l"/>
                <a:tab pos="1932305" algn="l"/>
                <a:tab pos="2416175" algn="l"/>
                <a:tab pos="2898775" algn="l"/>
              </a:tabLst>
            </a:pPr>
            <a:fld id="{9A0DB2DC-4C9A-4742-B13C-FB6460FD3503}" type="slidenum">
              <a:rPr lang="en-US" altLang="en-US" sz="1300" dirty="0">
                <a:solidFill>
                  <a:srgbClr val="000000"/>
                </a:solidFill>
                <a:latin typeface="Arial" panose="020B0604020202020204" pitchFamily="34" charset="0"/>
              </a:rPr>
              <a:t>6</a:t>
            </a:fld>
            <a:endParaRPr lang="en-US" altLang="en-US" sz="1300" dirty="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7</a:t>
            </a:fld>
            <a:endParaRPr lang="en-US" altLang="en-US" sz="1300" dirty="0">
              <a:solidFill>
                <a:schemeClr val="tx1"/>
              </a:solidFill>
              <a:latin typeface="Arial" panose="020B0604020202020204" pitchFamily="34" charset="0"/>
              <a:ea typeface="Arial Unicode MS" pitchFamily="34" charset="-122"/>
            </a:endParaRPr>
          </a:p>
        </p:txBody>
      </p:sp>
      <p:sp>
        <p:nvSpPr>
          <p:cNvPr id="67586" name="Rectangle 2"/>
          <p:cNvSpPr>
            <a:spLocks noGrp="1" noRot="1" noChangeAspect="1" noTextEdit="1"/>
          </p:cNvSpPr>
          <p:nvPr>
            <p:ph type="sldImg"/>
          </p:nvPr>
        </p:nvSpPr>
        <p:spPr/>
      </p:sp>
      <p:sp>
        <p:nvSpPr>
          <p:cNvPr id="67587" name="Rectangle 3"/>
          <p:cNvSpPr>
            <a:spLocks noGrp="1"/>
          </p:cNvSpPr>
          <p:nvPr>
            <p:ph type="body"/>
          </p:nvPr>
        </p:nvSpPr>
        <p:spPr>
          <a:xfrm>
            <a:off x="731838" y="4560888"/>
            <a:ext cx="5848350" cy="4316412"/>
          </a:xfrm>
        </p:spPr>
        <p:txBody>
          <a:bodyPr wrap="square" lIns="95139" tIns="49472" rIns="95139" bIns="49472" anchor="t"/>
          <a:lstStyle/>
          <a:p>
            <a:pPr lvl="0"/>
            <a:r>
              <a:rPr lang="en-US" altLang="en-US" dirty="0"/>
              <a:t>When the file is created, all pointers in the index block are set to null. When the </a:t>
            </a:r>
            <a:r>
              <a:rPr lang="en-US" altLang="en-US" i="1" dirty="0"/>
              <a:t>ith </a:t>
            </a:r>
            <a:r>
              <a:rPr lang="en-US" altLang="en-US" dirty="0"/>
              <a:t>block is first written, a block is obtained from the free-space</a:t>
            </a:r>
          </a:p>
          <a:p>
            <a:pPr lvl="0"/>
            <a:r>
              <a:rPr lang="en-US" altLang="en-US" dirty="0"/>
              <a:t>manager, and its address is put in the </a:t>
            </a:r>
            <a:r>
              <a:rPr lang="en-US" altLang="en-US" i="1" dirty="0"/>
              <a:t>i</a:t>
            </a:r>
            <a:r>
              <a:rPr lang="en-US" altLang="en-US" dirty="0"/>
              <a:t>th index-block entry.</a:t>
            </a:r>
          </a:p>
          <a:p>
            <a:pPr lvl="0"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8</a:t>
            </a:fld>
            <a:endParaRPr lang="en-US" altLang="en-US" sz="1300" dirty="0">
              <a:solidFill>
                <a:schemeClr val="tx1"/>
              </a:solidFill>
              <a:latin typeface="Arial" panose="020B0604020202020204" pitchFamily="34" charset="0"/>
              <a:ea typeface="Arial Unicode MS" pitchFamily="34" charset="-122"/>
            </a:endParaRPr>
          </a:p>
        </p:txBody>
      </p:sp>
      <p:sp>
        <p:nvSpPr>
          <p:cNvPr id="69634" name="Rectangle 2"/>
          <p:cNvSpPr>
            <a:spLocks noGrp="1" noRot="1" noChangeAspect="1" noTextEdit="1"/>
          </p:cNvSpPr>
          <p:nvPr>
            <p:ph type="sldImg"/>
          </p:nvPr>
        </p:nvSpPr>
        <p:spPr/>
      </p:sp>
      <p:sp>
        <p:nvSpPr>
          <p:cNvPr id="69635" name="Rectangle 3"/>
          <p:cNvSpPr>
            <a:spLocks noGrp="1"/>
          </p:cNvSpPr>
          <p:nvPr>
            <p:ph type="body"/>
          </p:nvPr>
        </p:nvSpPr>
        <p:spPr>
          <a:xfrm>
            <a:off x="731838" y="4560888"/>
            <a:ext cx="5848350" cy="4316412"/>
          </a:xfrm>
        </p:spPr>
        <p:txBody>
          <a:bodyPr wrap="square" lIns="95139" tIns="49472" rIns="95139" bIns="49472" anchor="t"/>
          <a:lstStyle/>
          <a:p>
            <a:pPr lvl="0"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939800">
              <a:buSzPct val="100000"/>
              <a:tabLst>
                <a:tab pos="482600" algn="l"/>
                <a:tab pos="965200" algn="l"/>
                <a:tab pos="1449705" algn="l"/>
                <a:tab pos="1932305" algn="l"/>
                <a:tab pos="2416175" algn="l"/>
                <a:tab pos="2898775" algn="l"/>
              </a:tabLst>
            </a:pPr>
            <a:fld id="{9A0DB2DC-4C9A-4742-B13C-FB6460FD3503}" type="slidenum">
              <a:rPr lang="en-US" altLang="en-US" sz="1300" dirty="0">
                <a:solidFill>
                  <a:schemeClr val="tx1"/>
                </a:solidFill>
                <a:latin typeface="Arial" panose="020B0604020202020204" pitchFamily="34" charset="0"/>
                <a:ea typeface="Arial Unicode MS" pitchFamily="34" charset="-122"/>
              </a:rPr>
              <a:t>9</a:t>
            </a:fld>
            <a:endParaRPr lang="en-US" altLang="en-US" sz="1300" dirty="0">
              <a:solidFill>
                <a:schemeClr val="tx1"/>
              </a:solidFill>
              <a:latin typeface="Arial" panose="020B0604020202020204" pitchFamily="34" charset="0"/>
              <a:ea typeface="Arial Unicode MS" pitchFamily="34" charset="-122"/>
            </a:endParaRPr>
          </a:p>
        </p:txBody>
      </p:sp>
      <p:sp>
        <p:nvSpPr>
          <p:cNvPr id="71682" name="Rectangle 2"/>
          <p:cNvSpPr>
            <a:spLocks noGrp="1" noRot="1" noChangeAspect="1" noTextEdit="1"/>
          </p:cNvSpPr>
          <p:nvPr>
            <p:ph type="sldImg"/>
          </p:nvPr>
        </p:nvSpPr>
        <p:spPr/>
      </p:sp>
      <p:sp>
        <p:nvSpPr>
          <p:cNvPr id="71683" name="Rectangle 3"/>
          <p:cNvSpPr>
            <a:spLocks noGrp="1"/>
          </p:cNvSpPr>
          <p:nvPr>
            <p:ph type="body"/>
          </p:nvPr>
        </p:nvSpPr>
        <p:spPr>
          <a:xfrm>
            <a:off x="731838" y="4560888"/>
            <a:ext cx="5848350" cy="4316412"/>
          </a:xfrm>
        </p:spPr>
        <p:txBody>
          <a:bodyPr wrap="square" lIns="95139" tIns="49472" rIns="95139" bIns="49472" anchor="t"/>
          <a:lstStyle/>
          <a:p>
            <a:pPr lvl="0"/>
            <a:r>
              <a:rPr lang="en-US" altLang="en-US" dirty="0"/>
              <a:t>Keep the first, say, 15 pointers of the index block in the file’s inode. The first 12 of these pointers point to </a:t>
            </a:r>
            <a:r>
              <a:rPr lang="en-US" altLang="en-US" b="1" dirty="0"/>
              <a:t>direct blocks</a:t>
            </a:r>
            <a:r>
              <a:rPr lang="en-US" altLang="en-US" dirty="0"/>
              <a:t>; that is, they contain</a:t>
            </a:r>
          </a:p>
          <a:p>
            <a:pPr lvl="0"/>
            <a:r>
              <a:rPr lang="en-US" altLang="en-US" dirty="0"/>
              <a:t>addresses of blocks that contain data of the file.</a:t>
            </a:r>
          </a:p>
          <a:p>
            <a:pPr lvl="0"/>
            <a:r>
              <a:rPr lang="en-US" altLang="en-US" dirty="0"/>
              <a:t>The next three pointers point to </a:t>
            </a:r>
            <a:r>
              <a:rPr lang="en-US" altLang="en-US" b="1" dirty="0"/>
              <a:t>indirect blocks</a:t>
            </a:r>
            <a:r>
              <a:rPr lang="en-US" altLang="en-US" dirty="0"/>
              <a:t>. The first points to a </a:t>
            </a:r>
            <a:r>
              <a:rPr lang="en-US" altLang="en-US" b="1" dirty="0"/>
              <a:t>single indirect block</a:t>
            </a:r>
            <a:r>
              <a:rPr lang="en-US" altLang="en-US" dirty="0"/>
              <a:t>, which is an index block containing not data but the addresses of</a:t>
            </a:r>
          </a:p>
          <a:p>
            <a:pPr lvl="0"/>
            <a:r>
              <a:rPr lang="en-US" altLang="en-US" dirty="0"/>
              <a:t>blocks that do contain data. The second points to a </a:t>
            </a:r>
            <a:r>
              <a:rPr lang="en-US" altLang="en-US" b="1" dirty="0"/>
              <a:t>double indirect block</a:t>
            </a:r>
            <a:r>
              <a:rPr lang="en-US" altLang="en-US" dirty="0"/>
              <a:t>, which contains the address of a block that contains the addresses of blocks</a:t>
            </a:r>
          </a:p>
          <a:p>
            <a:pPr lvl="0"/>
            <a:r>
              <a:rPr lang="en-US" altLang="en-US" dirty="0"/>
              <a:t>that contain pointers to the actual data blocks. The last pointer contains the address of a </a:t>
            </a:r>
            <a:r>
              <a:rPr lang="en-US" altLang="en-US" b="1" dirty="0"/>
              <a:t>triple indirect block</a:t>
            </a:r>
            <a:r>
              <a:rPr lang="en-US" altLang="en-U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p:sp>
      <p:sp>
        <p:nvSpPr>
          <p:cNvPr id="73730" name="Notes Placeholder 2"/>
          <p:cNvSpPr>
            <a:spLocks noGrp="1"/>
          </p:cNvSpPr>
          <p:nvPr>
            <p:ph type="body"/>
          </p:nvPr>
        </p:nvSpPr>
        <p:spPr>
          <a:xfrm>
            <a:off x="731838" y="4560888"/>
            <a:ext cx="5848350" cy="4316412"/>
          </a:xfrm>
        </p:spPr>
        <p:txBody>
          <a:bodyPr wrap="square" lIns="95139" tIns="49472" rIns="95139" bIns="49472" anchor="t"/>
          <a:lstStyle/>
          <a:p>
            <a:pPr lvl="0"/>
            <a:r>
              <a:rPr lang="en-US" altLang="en-US" dirty="0"/>
              <a:t>8KB = 8192</a:t>
            </a:r>
          </a:p>
        </p:txBody>
      </p:sp>
      <p:sp>
        <p:nvSpPr>
          <p:cNvPr id="73731" name="Slide Number Placeholder 3"/>
          <p:cNvSpPr txBox="1">
            <a:spLocks noGrp="1"/>
          </p:cNvSpPr>
          <p:nvPr>
            <p:ph type="sldNum" sz="quarter"/>
          </p:nvPr>
        </p:nvSpPr>
        <p:spPr>
          <a:xfrm>
            <a:off x="4143375" y="9120188"/>
            <a:ext cx="3167063" cy="476250"/>
          </a:xfrm>
          <a:prstGeom prst="rect">
            <a:avLst/>
          </a:prstGeom>
          <a:noFill/>
          <a:ln w="9525">
            <a:noFill/>
          </a:ln>
        </p:spPr>
        <p:txBody>
          <a:bodyPr vert="horz" wrap="square" lIns="95139" tIns="49472" rIns="95139" bIns="49472" anchor="b"/>
          <a:lstStyle/>
          <a:p>
            <a:pPr lvl="0" algn="r" defTabSz="0">
              <a:buSzPct val="100000"/>
              <a:tabLst>
                <a:tab pos="482600" algn="l"/>
                <a:tab pos="965200" algn="l"/>
                <a:tab pos="1449705" algn="l"/>
                <a:tab pos="1932305" algn="l"/>
                <a:tab pos="2416175" algn="l"/>
                <a:tab pos="2898775" algn="l"/>
              </a:tabLst>
            </a:pPr>
            <a:fld id="{9A0DB2DC-4C9A-4742-B13C-FB6460FD3503}" type="slidenum">
              <a:rPr lang="en-US" altLang="en-US" sz="1300" dirty="0">
                <a:solidFill>
                  <a:srgbClr val="000000"/>
                </a:solidFill>
                <a:latin typeface="Arial" panose="020B0604020202020204" pitchFamily="34" charset="0"/>
              </a:rPr>
              <a:t>10</a:t>
            </a:fld>
            <a:endParaRPr lang="en-US" altLang="en-US" sz="1300" dirty="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6350"/>
            <a:ext cx="2055812" cy="570547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762000" y="6350"/>
            <a:ext cx="6018213" cy="570547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28650" y="1825625"/>
            <a:ext cx="7886700" cy="209867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28650" y="4076700"/>
            <a:ext cx="7886700" cy="21002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a:xfrm>
            <a:off x="838200" y="6553200"/>
            <a:ext cx="1676400" cy="247650"/>
          </a:xfrm>
        </p:spPr>
        <p:txBody>
          <a:bodyPr/>
          <a:lstStyle/>
          <a:p>
            <a:pPr lvl="0" fontAlgn="base"/>
            <a:r>
              <a:rPr lang="en-US" strike="noStrike" noProof="1">
                <a:latin typeface="Times New Roman" panose="02020603050405020304" pitchFamily="18" charset="0"/>
                <a:ea typeface="MS PGothic" panose="020B0600070205080204" pitchFamily="34" charset="-128"/>
                <a:cs typeface="+mn-cs"/>
              </a:rPr>
              <a:t>CS 1550, cs.pitt.edu (originaly modified by Ethan L. Miller and Scott A. Brandt)</a:t>
            </a:r>
            <a:endParaRPr lang="en-US" strike="noStrike" noProof="1"/>
          </a:p>
        </p:txBody>
      </p:sp>
      <p:sp>
        <p:nvSpPr>
          <p:cNvPr id="6" name="Footer Placeholder 5"/>
          <p:cNvSpPr>
            <a:spLocks noGrp="1"/>
          </p:cNvSpPr>
          <p:nvPr>
            <p:ph type="ftr" sz="quarter" idx="11"/>
          </p:nvPr>
        </p:nvSpPr>
        <p:spPr>
          <a:xfrm>
            <a:off x="2590800" y="6553200"/>
            <a:ext cx="5410200" cy="247650"/>
          </a:xfrm>
        </p:spPr>
        <p:txBody>
          <a:bodyPr/>
          <a:lstStyle/>
          <a:p>
            <a:pPr lvl="0" eaLnBrk="1" fontAlgn="base" hangingPunct="1"/>
            <a:r>
              <a:rPr lang="en-US" strike="noStrike" noProof="1">
                <a:latin typeface="Times New Roman" panose="02020603050405020304" pitchFamily="18" charset="0"/>
                <a:ea typeface="MS PGothic" panose="020B0600070205080204" pitchFamily="34" charset="-128"/>
                <a:cs typeface="+mn-cs"/>
              </a:rPr>
              <a:t>Chapter 6</a:t>
            </a:r>
            <a:endParaRPr lang="en-US" strike="noStrike" noProof="1"/>
          </a:p>
        </p:txBody>
      </p:sp>
      <p:sp>
        <p:nvSpPr>
          <p:cNvPr id="7" name="Slide Number Placeholder 6"/>
          <p:cNvSpPr>
            <a:spLocks noGrp="1"/>
          </p:cNvSpPr>
          <p:nvPr>
            <p:ph type="sldNum" sz="quarter" idx="12"/>
          </p:nvPr>
        </p:nvSpPr>
        <p:spPr>
          <a:xfrm>
            <a:off x="8153400" y="6553200"/>
            <a:ext cx="381000" cy="247650"/>
          </a:xfrm>
        </p:spPr>
        <p:txBody>
          <a:bodyPr/>
          <a:lstStyle/>
          <a:p>
            <a:pPr lvl="0" eaLnBrk="1" fontAlgn="base" hangingPunct="1"/>
            <a:fld id="{9A0DB2DC-4C9A-4742-B13C-FB6460FD3503}" type="slidenum">
              <a:rPr lang="en-US" strike="noStrike" noProof="1">
                <a:latin typeface="Times New Roman" panose="02020603050405020304" pitchFamily="18" charset="0"/>
                <a:ea typeface="MS PGothic" panose="020B0600070205080204" pitchFamily="34" charset="-128"/>
                <a:cs typeface="+mn-cs"/>
              </a:rPr>
              <a:t>‹#›</a:t>
            </a:fld>
            <a:endParaRPr 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762000" y="1447800"/>
            <a:ext cx="4037013"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951413" y="1447800"/>
            <a:ext cx="4037012"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S PGothic" panose="020B0600070205080204" pitchFamily="34" charset="-128"/>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6350"/>
            <a:ext cx="2055812" cy="570547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762000" y="6350"/>
            <a:ext cx="6018213" cy="570547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762000" y="1447800"/>
            <a:ext cx="4037013"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951413" y="1447800"/>
            <a:ext cx="4037012"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6030504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S PGothic" panose="020B0600070205080204" pitchFamily="34" charset="-128"/>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a:xfrm>
            <a:off x="762000" y="6350"/>
            <a:ext cx="8150225" cy="1433513"/>
          </a:xfrm>
          <a:prstGeom prst="rect">
            <a:avLst/>
          </a:prstGeom>
          <a:noFill/>
          <a:ln w="9525">
            <a:noFill/>
          </a:ln>
        </p:spPr>
        <p:txBody>
          <a:bodyPr lIns="90000" tIns="46800" rIns="90000" bIns="46800" anchor="ctr"/>
          <a:lstStyle/>
          <a:p>
            <a:pPr lvl="0"/>
            <a:r>
              <a:rPr lang="en-GB" altLang="en-US" dirty="0"/>
              <a:t>Click to edit the title text format</a:t>
            </a:r>
          </a:p>
        </p:txBody>
      </p:sp>
      <p:sp>
        <p:nvSpPr>
          <p:cNvPr id="1027" name="Rectangle 2"/>
          <p:cNvSpPr>
            <a:spLocks noGrp="1"/>
          </p:cNvSpPr>
          <p:nvPr>
            <p:ph type="body"/>
          </p:nvPr>
        </p:nvSpPr>
        <p:spPr>
          <a:xfrm>
            <a:off x="762000" y="1447800"/>
            <a:ext cx="8226425" cy="4264025"/>
          </a:xfrm>
          <a:prstGeom prst="rect">
            <a:avLst/>
          </a:prstGeom>
          <a:noFill/>
          <a:ln w="9525">
            <a:noFill/>
          </a:ln>
        </p:spPr>
        <p:txBody>
          <a:bodyPr lIns="90000" tIns="46800" rIns="90000" bIns="46800" anchor="t"/>
          <a:lstStyle/>
          <a:p>
            <a:pPr lvl="0"/>
            <a:r>
              <a:rPr lang="en-GB" altLang="en-US" dirty="0"/>
              <a:t>Click to edit the outline text format</a:t>
            </a:r>
          </a:p>
          <a:p>
            <a:pPr lvl="1" indent="-285750"/>
            <a:r>
              <a:rPr lang="en-GB" altLang="en-US" dirty="0"/>
              <a:t>Second Outline Level</a:t>
            </a:r>
          </a:p>
          <a:p>
            <a:pPr lvl="2" indent="-228600"/>
            <a:r>
              <a:rPr lang="en-GB" altLang="en-US" dirty="0"/>
              <a:t>Third Outline Level</a:t>
            </a:r>
          </a:p>
          <a:p>
            <a:pPr lvl="3" indent="-228600"/>
            <a:r>
              <a:rPr lang="en-GB" altLang="en-US" dirty="0"/>
              <a:t>Fourth Outline Level</a:t>
            </a:r>
          </a:p>
          <a:p>
            <a:pPr lvl="4" indent="-228600"/>
            <a:r>
              <a:rPr lang="en-GB" altLang="en-US" dirty="0"/>
              <a:t>Fifth Outline Level</a:t>
            </a:r>
          </a:p>
          <a:p>
            <a:pPr lvl="4" indent="-228600"/>
            <a:r>
              <a:rPr lang="en-GB" altLang="en-US" dirty="0"/>
              <a:t>Sixth Outline Level</a:t>
            </a:r>
          </a:p>
          <a:p>
            <a:pPr lvl="4" indent="-228600"/>
            <a:r>
              <a:rPr lang="en-GB" altLang="en-US" dirty="0"/>
              <a:t>Seventh Outline Level</a:t>
            </a:r>
          </a:p>
        </p:txBody>
      </p:sp>
      <p:sp>
        <p:nvSpPr>
          <p:cNvPr id="1028" name="Text Box 3"/>
          <p:cNvSpPr txBox="1"/>
          <p:nvPr/>
        </p:nvSpPr>
        <p:spPr>
          <a:xfrm>
            <a:off x="6172200" y="6248400"/>
            <a:ext cx="2797175" cy="457200"/>
          </a:xfrm>
          <a:prstGeom prst="rect">
            <a:avLst/>
          </a:prstGeom>
          <a:noFill/>
          <a:ln w="9525">
            <a:noFill/>
          </a:ln>
        </p:spPr>
        <p:txBody>
          <a:bodyPr wrap="none" anchor="ctr"/>
          <a:lstStyle/>
          <a:p>
            <a:pPr lvl="0" eaLnBrk="0" hangingPunct="0">
              <a:buSzPct val="100000"/>
            </a:pPr>
            <a:endParaRPr lang="en-US" altLang="en-US" dirty="0">
              <a:latin typeface="Times New Roman" panose="02020603050405020304" pitchFamily="18" charset="0"/>
              <a:ea typeface="Arial" panose="020B0604020202020204" pitchFamily="34" charset="0"/>
            </a:endParaRPr>
          </a:p>
        </p:txBody>
      </p:sp>
      <p:pic>
        <p:nvPicPr>
          <p:cNvPr id="1029" name="Picture 4"/>
          <p:cNvPicPr>
            <a:picLocks noChangeAspect="1"/>
          </p:cNvPicPr>
          <p:nvPr/>
        </p:nvPicPr>
        <p:blipFill>
          <a:blip r:embed="rId14"/>
          <a:stretch>
            <a:fillRect/>
          </a:stretch>
        </p:blipFill>
        <p:spPr>
          <a:xfrm>
            <a:off x="7010400" y="6011863"/>
            <a:ext cx="1905000" cy="5492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mj-lt"/>
          <a:ea typeface="MS PGothic" panose="020B0600070205080204" pitchFamily="34" charset="-128"/>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p:nvPr/>
        </p:nvSpPr>
        <p:spPr>
          <a:xfrm>
            <a:off x="533400" y="2819400"/>
            <a:ext cx="8153400" cy="1588"/>
          </a:xfrm>
          <a:prstGeom prst="line">
            <a:avLst/>
          </a:prstGeom>
          <a:ln w="38160" cap="sq" cmpd="sng">
            <a:solidFill>
              <a:srgbClr val="000000"/>
            </a:solidFill>
            <a:prstDash val="solid"/>
            <a:miter/>
            <a:headEnd type="none" w="med" len="med"/>
            <a:tailEnd type="none" w="med" len="med"/>
          </a:ln>
        </p:spPr>
      </p:sp>
      <p:pic>
        <p:nvPicPr>
          <p:cNvPr id="2051" name="Picture 2"/>
          <p:cNvPicPr>
            <a:picLocks noChangeAspect="1"/>
          </p:cNvPicPr>
          <p:nvPr/>
        </p:nvPicPr>
        <p:blipFill>
          <a:blip r:embed="rId13"/>
          <a:stretch>
            <a:fillRect/>
          </a:stretch>
        </p:blipFill>
        <p:spPr>
          <a:xfrm>
            <a:off x="3048000" y="5638800"/>
            <a:ext cx="3200400" cy="922338"/>
          </a:xfrm>
          <a:prstGeom prst="rect">
            <a:avLst/>
          </a:prstGeom>
          <a:noFill/>
          <a:ln w="9525">
            <a:noFill/>
          </a:ln>
        </p:spPr>
      </p:pic>
      <p:sp>
        <p:nvSpPr>
          <p:cNvPr id="2052" name="Rectangle 3"/>
          <p:cNvSpPr>
            <a:spLocks noGrp="1"/>
          </p:cNvSpPr>
          <p:nvPr>
            <p:ph type="title"/>
          </p:nvPr>
        </p:nvSpPr>
        <p:spPr>
          <a:xfrm>
            <a:off x="762000" y="6350"/>
            <a:ext cx="8150225" cy="1433513"/>
          </a:xfrm>
          <a:prstGeom prst="rect">
            <a:avLst/>
          </a:prstGeom>
          <a:noFill/>
          <a:ln w="9525">
            <a:noFill/>
          </a:ln>
        </p:spPr>
        <p:txBody>
          <a:bodyPr lIns="90000" tIns="46800" rIns="90000" bIns="46800" anchor="ctr"/>
          <a:lstStyle/>
          <a:p>
            <a:pPr lvl="0"/>
            <a:r>
              <a:rPr lang="en-GB" altLang="en-US" dirty="0"/>
              <a:t>Click to edit the title text format</a:t>
            </a:r>
          </a:p>
        </p:txBody>
      </p:sp>
      <p:sp>
        <p:nvSpPr>
          <p:cNvPr id="2053" name="Rectangle 4"/>
          <p:cNvSpPr>
            <a:spLocks noGrp="1"/>
          </p:cNvSpPr>
          <p:nvPr>
            <p:ph type="body"/>
          </p:nvPr>
        </p:nvSpPr>
        <p:spPr>
          <a:xfrm>
            <a:off x="762000" y="1447800"/>
            <a:ext cx="8226425" cy="4264025"/>
          </a:xfrm>
          <a:prstGeom prst="rect">
            <a:avLst/>
          </a:prstGeom>
          <a:noFill/>
          <a:ln w="9525">
            <a:noFill/>
          </a:ln>
        </p:spPr>
        <p:txBody>
          <a:bodyPr lIns="90000" tIns="46800" rIns="90000" bIns="46800" anchor="t"/>
          <a:lstStyle/>
          <a:p>
            <a:pPr lvl="0"/>
            <a:r>
              <a:rPr lang="en-GB" altLang="en-US" dirty="0"/>
              <a:t>Click to edit the outline text format</a:t>
            </a:r>
          </a:p>
          <a:p>
            <a:pPr lvl="1" indent="-285750"/>
            <a:r>
              <a:rPr lang="en-GB" altLang="en-US" dirty="0"/>
              <a:t>Second Outline Level</a:t>
            </a:r>
          </a:p>
          <a:p>
            <a:pPr lvl="2" indent="-228600"/>
            <a:r>
              <a:rPr lang="en-GB" altLang="en-US" dirty="0"/>
              <a:t>Third Outline Level</a:t>
            </a:r>
          </a:p>
          <a:p>
            <a:pPr lvl="3" indent="-228600"/>
            <a:r>
              <a:rPr lang="en-GB" altLang="en-US" dirty="0"/>
              <a:t>Fourth Outline Level</a:t>
            </a:r>
          </a:p>
          <a:p>
            <a:pPr lvl="4" indent="-228600"/>
            <a:r>
              <a:rPr lang="en-GB" altLang="en-US" dirty="0"/>
              <a:t>Fifth Outline Level</a:t>
            </a:r>
          </a:p>
          <a:p>
            <a:pPr lvl="4" indent="-228600"/>
            <a:r>
              <a:rPr lang="en-GB" altLang="en-US" dirty="0"/>
              <a:t>Sixth Outline Level</a:t>
            </a:r>
          </a:p>
          <a:p>
            <a:pPr lvl="4" indent="-228600"/>
            <a:r>
              <a:rPr lang="en-GB" altLang="en-US" dirty="0"/>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mj-lt"/>
          <a:ea typeface="MS PGothic" panose="020B0600070205080204" pitchFamily="34" charset="-128"/>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b="1">
          <a:solidFill>
            <a:srgbClr val="000080"/>
          </a:solidFill>
          <a:latin typeface="Georgia" panose="02040502050405020303" pitchFamily="18" charset="0"/>
          <a:ea typeface="MS PGothic" panose="020B0600070205080204" pitchFamily="34" charset="-128"/>
          <a:cs typeface="Arial Unicode MS"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28600" y="1219200"/>
            <a:ext cx="8686800" cy="1371600"/>
          </a:xfrm>
          <a:prstGeom prst="rect">
            <a:avLst/>
          </a:prstGeom>
          <a:noFill/>
          <a:ln>
            <a:noFill/>
          </a:ln>
          <a:effectLst/>
        </p:spPr>
        <p:txBody>
          <a:bodyPr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6000" b="1" i="0" u="none" strike="noStrike" kern="1200" cap="none" spc="0" normalizeH="0" baseline="0" noProof="0" dirty="0">
                <a:ln>
                  <a:noFill/>
                </a:ln>
                <a:solidFill>
                  <a:srgbClr val="000080"/>
                </a:solidFill>
                <a:effectLst>
                  <a:outerShdw blurRad="38100" dist="38100" dir="2700000" algn="tl">
                    <a:srgbClr val="C0C0C0"/>
                  </a:outerShdw>
                </a:effectLst>
                <a:uLnTx/>
                <a:uFillTx/>
                <a:latin typeface="Georgia" panose="02040502050405020303" pitchFamily="18" charset="0"/>
                <a:ea typeface="MS PGothic" panose="020B0600070205080204" pitchFamily="34" charset="-128"/>
                <a:cs typeface="+mn-cs"/>
              </a:rPr>
              <a:t>File Systems (3)</a:t>
            </a:r>
          </a:p>
        </p:txBody>
      </p:sp>
      <p:sp>
        <p:nvSpPr>
          <p:cNvPr id="4098" name="Text Box 2"/>
          <p:cNvSpPr txBox="1">
            <a:spLocks noChangeArrowheads="1"/>
          </p:cNvSpPr>
          <p:nvPr/>
        </p:nvSpPr>
        <p:spPr bwMode="auto">
          <a:xfrm>
            <a:off x="1638300" y="3048000"/>
            <a:ext cx="5867400" cy="2151063"/>
          </a:xfrm>
          <a:prstGeom prst="rect">
            <a:avLst/>
          </a:prstGeom>
          <a:noFill/>
          <a:ln>
            <a:noFill/>
          </a:ln>
          <a:effec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ctr" defTabSz="457200" rtl="0" eaLnBrk="1" fontAlgn="base" latinLnBrk="0" hangingPunct="1">
              <a:lnSpc>
                <a:spcPct val="90000"/>
              </a:lnSpc>
              <a:spcBef>
                <a:spcPts val="8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dirty="0">
                <a:ln>
                  <a:noFill/>
                </a:ln>
                <a:solidFill>
                  <a:srgbClr val="000000"/>
                </a:solidFill>
                <a:effectLst>
                  <a:outerShdw blurRad="38100" dist="38100" dir="2700000" algn="tl">
                    <a:srgbClr val="DDDDDD"/>
                  </a:outerShdw>
                </a:effectLst>
                <a:uLnTx/>
                <a:uFillTx/>
                <a:latin typeface="Georgia" panose="02040502050405020303" pitchFamily="18" charset="0"/>
                <a:ea typeface="MS PGothic" panose="020B0600070205080204" pitchFamily="34" charset="-128"/>
                <a:cs typeface="MS PGothic" panose="020B0600070205080204" pitchFamily="34" charset="-128"/>
              </a:rPr>
              <a:t>Dr. Clinton Jeffery</a:t>
            </a:r>
          </a:p>
          <a:p>
            <a:pPr marL="0" marR="0" lvl="0" indent="0" algn="ctr" defTabSz="457200" rtl="0" eaLnBrk="1" fontAlgn="base" latinLnBrk="0" hangingPunct="1">
              <a:lnSpc>
                <a:spcPct val="90000"/>
              </a:lnSpc>
              <a:spcBef>
                <a:spcPts val="8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dirty="0">
                <a:ln>
                  <a:noFill/>
                </a:ln>
                <a:solidFill>
                  <a:srgbClr val="000000"/>
                </a:solidFill>
                <a:effectLst>
                  <a:outerShdw blurRad="38100" dist="38100" dir="2700000" algn="tl">
                    <a:srgbClr val="DDDDDD"/>
                  </a:outerShdw>
                </a:effectLst>
                <a:uLnTx/>
                <a:uFillTx/>
                <a:latin typeface="Georgia" panose="02040502050405020303" pitchFamily="18" charset="0"/>
                <a:ea typeface="MS PGothic" panose="020B0600070205080204" pitchFamily="34" charset="-128"/>
                <a:cs typeface="MS PGothic" panose="020B0600070205080204" pitchFamily="34" charset="-128"/>
              </a:rPr>
              <a:t>CSE325 Principles of </a:t>
            </a:r>
            <a:br>
              <a:rPr kumimoji="0" lang="en-US" sz="3200" b="0" i="0" u="none" strike="noStrike" kern="1200" cap="none" spc="0" normalizeH="0" baseline="0" noProof="0" dirty="0">
                <a:ln>
                  <a:noFill/>
                </a:ln>
                <a:solidFill>
                  <a:srgbClr val="000000"/>
                </a:solidFill>
                <a:effectLst>
                  <a:outerShdw blurRad="38100" dist="38100" dir="2700000" algn="tl">
                    <a:srgbClr val="DDDDDD"/>
                  </a:outerShdw>
                </a:effectLst>
                <a:uLnTx/>
                <a:uFillTx/>
                <a:latin typeface="Georgia" panose="02040502050405020303" pitchFamily="18" charset="0"/>
                <a:ea typeface="MS PGothic" panose="020B0600070205080204" pitchFamily="34" charset="-128"/>
                <a:cs typeface="MS PGothic" panose="020B0600070205080204" pitchFamily="34" charset="-128"/>
              </a:rPr>
            </a:br>
            <a:r>
              <a:rPr kumimoji="0" lang="en-US" sz="3200" b="0" i="0" u="none" strike="noStrike" kern="1200" cap="none" spc="0" normalizeH="0" baseline="0" noProof="0" dirty="0">
                <a:ln>
                  <a:noFill/>
                </a:ln>
                <a:solidFill>
                  <a:srgbClr val="000000"/>
                </a:solidFill>
                <a:effectLst>
                  <a:outerShdw blurRad="38100" dist="38100" dir="2700000" algn="tl">
                    <a:srgbClr val="DDDDDD"/>
                  </a:outerShdw>
                </a:effectLst>
                <a:uLnTx/>
                <a:uFillTx/>
                <a:latin typeface="Georgia" panose="02040502050405020303" pitchFamily="18" charset="0"/>
                <a:ea typeface="MS PGothic" panose="020B0600070205080204" pitchFamily="34" charset="-128"/>
                <a:cs typeface="MS PGothic" panose="020B0600070205080204" pitchFamily="34" charset="-128"/>
              </a:rPr>
              <a:t>Operating Systems</a:t>
            </a:r>
          </a:p>
          <a:p>
            <a:pPr marL="0" marR="0" lvl="0" indent="0" algn="ctr" defTabSz="457200" rtl="0" eaLnBrk="1" fontAlgn="base" latinLnBrk="0" hangingPunct="1">
              <a:lnSpc>
                <a:spcPct val="90000"/>
              </a:lnSpc>
              <a:spcBef>
                <a:spcPts val="8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dirty="0">
                <a:ln>
                  <a:noFill/>
                </a:ln>
                <a:solidFill>
                  <a:srgbClr val="000000"/>
                </a:solidFill>
                <a:effectLst>
                  <a:outerShdw blurRad="38100" dist="38100" dir="2700000" algn="tl">
                    <a:srgbClr val="DDDDDD"/>
                  </a:outerShdw>
                </a:effectLst>
                <a:uLnTx/>
                <a:uFillTx/>
                <a:latin typeface="Georgia" panose="02040502050405020303" pitchFamily="18" charset="0"/>
                <a:ea typeface="MS PGothic" panose="020B0600070205080204" pitchFamily="34" charset="-128"/>
                <a:cs typeface="MS PGothic" panose="020B0600070205080204" pitchFamily="34" charset="-128"/>
              </a:rPr>
              <a:t>11/16/2022</a:t>
            </a:r>
          </a:p>
          <a:p>
            <a:pPr marL="0" marR="0" lvl="0" indent="0" algn="ctr" defTabSz="457200" rtl="0" eaLnBrk="1" fontAlgn="base" latinLnBrk="0" hangingPunct="1">
              <a:lnSpc>
                <a:spcPct val="90000"/>
              </a:lnSpc>
              <a:spcBef>
                <a:spcPts val="8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3200" b="0" i="0" u="none" strike="noStrike" kern="1200" cap="none" spc="0" normalizeH="0" baseline="0" noProof="0" dirty="0">
              <a:ln>
                <a:noFill/>
              </a:ln>
              <a:solidFill>
                <a:srgbClr val="000000"/>
              </a:solidFill>
              <a:effectLst>
                <a:outerShdw blurRad="38100" dist="38100" dir="2700000" algn="tl">
                  <a:srgbClr val="DDDDDD"/>
                </a:outerShdw>
              </a:effectLst>
              <a:uLnTx/>
              <a:uFillTx/>
              <a:latin typeface="Georgia" panose="02040502050405020303" pitchFamily="18" charset="0"/>
              <a:ea typeface="MS PGothic" panose="020B0600070205080204" pitchFamily="34" charset="-128"/>
              <a:cs typeface="MS PGothic" panose="020B0600070205080204" pitchFamily="34" charset="-128"/>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p:txBody>
          <a:bodyPr wrap="square" lIns="90000" tIns="46800" rIns="90000" bIns="46800" anchor="ctr"/>
          <a:lstStyle/>
          <a:p>
            <a:r>
              <a:rPr lang="en-US" altLang="en-US" dirty="0"/>
              <a:t>Question</a:t>
            </a:r>
          </a:p>
        </p:txBody>
      </p:sp>
      <p:sp>
        <p:nvSpPr>
          <p:cNvPr id="72706" name="Content Placeholder 3"/>
          <p:cNvSpPr>
            <a:spLocks noGrp="1"/>
          </p:cNvSpPr>
          <p:nvPr>
            <p:ph idx="1"/>
          </p:nvPr>
        </p:nvSpPr>
        <p:spPr>
          <a:xfrm>
            <a:off x="304800" y="1447800"/>
            <a:ext cx="8683625" cy="4264025"/>
          </a:xfrm>
        </p:spPr>
        <p:txBody>
          <a:bodyPr wrap="square" lIns="90000" tIns="46800" rIns="90000" bIns="46800" anchor="t"/>
          <a:lstStyle/>
          <a:p>
            <a:pPr marL="457200" indent="-457200">
              <a:buClrTx/>
              <a:buSzPct val="100000"/>
              <a:buFont typeface="Wingdings" panose="05000000000000000000" pitchFamily="2" charset="2"/>
              <a:buChar char="q"/>
            </a:pPr>
            <a:r>
              <a:rPr lang="en-US" altLang="en-US" dirty="0"/>
              <a:t>Consider a file system that uses inodes to represent files. Disk blocks are 8 KB in size, and a pointer to a disk block requires 4 bytes. This file system has 12 direct disk blocks, as well as single, double, and triple indirect disk blocks. What is the maximum size of a file that can be stored in this file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wrap="square" lIns="90000" tIns="46800" rIns="90000" bIns="46800" anchor="ctr"/>
          <a:lstStyle/>
          <a:p>
            <a:r>
              <a:rPr lang="en-US" altLang="en-US" dirty="0"/>
              <a:t>Answer</a:t>
            </a:r>
          </a:p>
        </p:txBody>
      </p:sp>
      <p:sp>
        <p:nvSpPr>
          <p:cNvPr id="74754" name="Content Placeholder 2"/>
          <p:cNvSpPr>
            <a:spLocks noGrp="1"/>
          </p:cNvSpPr>
          <p:nvPr>
            <p:ph idx="1"/>
          </p:nvPr>
        </p:nvSpPr>
        <p:spPr>
          <a:xfrm>
            <a:off x="609600" y="1447800"/>
            <a:ext cx="8378825" cy="4648200"/>
          </a:xfrm>
        </p:spPr>
        <p:txBody>
          <a:bodyPr wrap="square" lIns="90000" tIns="46800" rIns="90000" bIns="46800" anchor="t"/>
          <a:lstStyle/>
          <a:p>
            <a:r>
              <a:rPr lang="en-US" altLang="en-US" dirty="0"/>
              <a:t>12 direct disk blocks *8KB = 96KB </a:t>
            </a:r>
          </a:p>
          <a:p>
            <a:r>
              <a:rPr lang="en-US" altLang="en-US" dirty="0"/>
              <a:t>1 single disk block = 2048 * 8KB = 16384KB </a:t>
            </a:r>
          </a:p>
          <a:p>
            <a:r>
              <a:rPr lang="en-US" altLang="en-US" dirty="0"/>
              <a:t>1 double disk block = 2048^2 * 8 KB = 33554432 KB </a:t>
            </a:r>
          </a:p>
          <a:p>
            <a:r>
              <a:rPr lang="en-US" altLang="en-US" dirty="0"/>
              <a:t>1 triple disk block = 2048^3 * 8 KB = 68719476736 KB </a:t>
            </a:r>
          </a:p>
          <a:p>
            <a:endParaRPr lang="en-US" altLang="en-US" dirty="0"/>
          </a:p>
          <a:p>
            <a:r>
              <a:rPr lang="en-US" altLang="en-US" dirty="0"/>
              <a:t>Total = 64.03 TB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wrap="square" lIns="90000" tIns="46800" rIns="90000" bIns="46800" anchor="ctr"/>
          <a:lstStyle/>
          <a:p>
            <a:r>
              <a:rPr lang="en-US" altLang="en-US" dirty="0"/>
              <a:t>In-Class Work 8</a:t>
            </a:r>
          </a:p>
        </p:txBody>
      </p:sp>
      <p:sp>
        <p:nvSpPr>
          <p:cNvPr id="75778" name="Content Placeholder 2"/>
          <p:cNvSpPr>
            <a:spLocks noGrp="1"/>
          </p:cNvSpPr>
          <p:nvPr>
            <p:ph idx="1"/>
          </p:nvPr>
        </p:nvSpPr>
        <p:spPr>
          <a:xfrm>
            <a:off x="457200" y="1447800"/>
            <a:ext cx="8531225" cy="4264025"/>
          </a:xfrm>
        </p:spPr>
        <p:txBody>
          <a:bodyPr wrap="square" lIns="90000" tIns="46800" rIns="90000" bIns="46800" anchor="t"/>
          <a:lstStyle/>
          <a:p>
            <a:r>
              <a:rPr lang="en-US" altLang="en-US" sz="2400" dirty="0"/>
              <a:t>Consider a UNIX file system with 10 direct pointers, 1 indirect pointer, 1 double-indirect pointer, and 1 triple-indirect pointer in the i-node. Assume that disk blocks are 4K bytes and that each pointer to a disk block requires 4 bytes.</a:t>
            </a:r>
          </a:p>
          <a:p>
            <a:r>
              <a:rPr lang="en-US" altLang="en-US" sz="2400" dirty="0"/>
              <a:t>(1) What is the largest possible file that can be supported with this design? (show your work as expression, no need to calculate the numeric result)</a:t>
            </a:r>
          </a:p>
          <a:p>
            <a:r>
              <a:rPr lang="en-US" altLang="en-US" sz="2400" dirty="0"/>
              <a:t>(2) Assume that the operating system has already read your file into the main memory. How many disk reads are required to read the data block 800 into memory? Explain your answer.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wrap="square" lIns="90000" tIns="46800" rIns="90000" bIns="46800" anchor="ctr"/>
          <a:lstStyle/>
          <a:p>
            <a:r>
              <a:rPr lang="en-US" altLang="en-US" dirty="0"/>
              <a:t>Answer</a:t>
            </a:r>
          </a:p>
        </p:txBody>
      </p:sp>
      <p:sp>
        <p:nvSpPr>
          <p:cNvPr id="76802" name="Content Placeholder 2"/>
          <p:cNvSpPr>
            <a:spLocks noGrp="1"/>
          </p:cNvSpPr>
          <p:nvPr>
            <p:ph idx="1"/>
          </p:nvPr>
        </p:nvSpPr>
        <p:spPr/>
        <p:txBody>
          <a:bodyPr wrap="square" lIns="90000" tIns="46800" rIns="90000" bIns="46800" anchor="t"/>
          <a:lstStyle/>
          <a:p>
            <a:pPr marL="514350" indent="-514350">
              <a:buClrTx/>
              <a:buSzPct val="100000"/>
              <a:buAutoNum type="arabicParenBoth"/>
            </a:pPr>
            <a:r>
              <a:rPr lang="en-US" altLang="en-US" dirty="0"/>
              <a:t>10*4KB + 1024*4KB + 1024*1024*4KB + 1024*1024*1024*4KB</a:t>
            </a:r>
          </a:p>
          <a:p>
            <a:pPr marL="514350" indent="-514350">
              <a:buClrTx/>
              <a:buSzPct val="100000"/>
              <a:buAutoNum type="arabicParenBoth"/>
            </a:pPr>
            <a:r>
              <a:rPr lang="en-US" altLang="en-US" dirty="0"/>
              <a:t>Data block number 800 falls in the set of blocks accessible from the single indirect block (block number 10-1033). One disk read is required to read the indirect block, one disk read is required to read the actual data, for a total of two disk reads.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487363" y="223838"/>
            <a:ext cx="8305800" cy="576262"/>
          </a:xfrm>
        </p:spPr>
        <p:txBody>
          <a:bodyPr wrap="square" lIns="90000" tIns="46800" rIns="90000" bIns="46800" anchor="ctr"/>
          <a:lstStyle/>
          <a:p>
            <a:pPr eaLnBrk="1" hangingPunct="1"/>
            <a:r>
              <a:rPr lang="en-US" altLang="en-US" dirty="0"/>
              <a:t>Free-Space Management (1)</a:t>
            </a:r>
          </a:p>
        </p:txBody>
      </p:sp>
      <p:sp>
        <p:nvSpPr>
          <p:cNvPr id="77826" name="Rectangle 3"/>
          <p:cNvSpPr>
            <a:spLocks noGrp="1"/>
          </p:cNvSpPr>
          <p:nvPr>
            <p:ph idx="1"/>
          </p:nvPr>
        </p:nvSpPr>
        <p:spPr>
          <a:xfrm>
            <a:off x="520700" y="990600"/>
            <a:ext cx="8394700" cy="5618163"/>
          </a:xfrm>
        </p:spPr>
        <p:txBody>
          <a:bodyPr wrap="square" lIns="90000" tIns="46800" rIns="90000" bIns="46800" anchor="t"/>
          <a:lstStyle/>
          <a:p>
            <a:pPr>
              <a:buClrTx/>
              <a:buSzPct val="100000"/>
              <a:buFont typeface="Wingdings" panose="05000000000000000000" pitchFamily="2" charset="2"/>
              <a:buChar char="q"/>
            </a:pPr>
            <a:r>
              <a:rPr lang="en-US" altLang="en-US" sz="2400" dirty="0"/>
              <a:t>File system maintains </a:t>
            </a:r>
            <a:r>
              <a:rPr lang="en-US" altLang="en-US" sz="2400" b="1" dirty="0">
                <a:solidFill>
                  <a:srgbClr val="3366FF"/>
                </a:solidFill>
              </a:rPr>
              <a:t>free-space list </a:t>
            </a:r>
            <a:r>
              <a:rPr lang="en-US" altLang="en-US" sz="2400" dirty="0"/>
              <a:t>to track available blocks/clusters</a:t>
            </a:r>
          </a:p>
          <a:p>
            <a:pPr marL="800100" lvl="1" indent="-342900">
              <a:buClrTx/>
              <a:buSzPct val="100000"/>
              <a:buFont typeface="Wingdings" panose="05000000000000000000" pitchFamily="2" charset="2"/>
              <a:buChar char="q"/>
            </a:pPr>
            <a:r>
              <a:rPr lang="en-US" altLang="en-US" sz="2000" dirty="0"/>
              <a:t>(Using term </a:t>
            </a:r>
            <a:r>
              <a:rPr lang="ja-JP" altLang="en-US" sz="2000" dirty="0"/>
              <a:t>“</a:t>
            </a:r>
            <a:r>
              <a:rPr lang="en-US" altLang="ja-JP" sz="2000" dirty="0"/>
              <a:t>block</a:t>
            </a:r>
            <a:r>
              <a:rPr lang="ja-JP" altLang="en-US" sz="2000" dirty="0"/>
              <a:t>”</a:t>
            </a:r>
            <a:r>
              <a:rPr lang="en-US" altLang="ja-JP" sz="2000" dirty="0"/>
              <a:t> for simplicity)</a:t>
            </a:r>
          </a:p>
          <a:p>
            <a:pPr>
              <a:buClrTx/>
              <a:buSzPct val="100000"/>
              <a:buFont typeface="Wingdings" panose="05000000000000000000" pitchFamily="2" charset="2"/>
              <a:buChar char="q"/>
            </a:pPr>
            <a:r>
              <a:rPr lang="en-US" altLang="en-US" sz="2400" b="1" dirty="0">
                <a:solidFill>
                  <a:srgbClr val="3366FF"/>
                </a:solidFill>
              </a:rPr>
              <a:t>Bit vector </a:t>
            </a:r>
            <a:r>
              <a:rPr lang="en-US" altLang="en-US" sz="2400" dirty="0"/>
              <a:t>or </a:t>
            </a:r>
            <a:r>
              <a:rPr lang="en-US" altLang="en-US" sz="2400" b="1" dirty="0">
                <a:solidFill>
                  <a:srgbClr val="3366FF"/>
                </a:solidFill>
              </a:rPr>
              <a:t>bit map </a:t>
            </a:r>
            <a:r>
              <a:rPr lang="en-US" altLang="en-US" sz="2400" dirty="0"/>
              <a:t> (</a:t>
            </a:r>
            <a:r>
              <a:rPr lang="en-US" altLang="en-US" sz="2400" b="1" i="1" dirty="0"/>
              <a:t>n</a:t>
            </a:r>
            <a:r>
              <a:rPr lang="en-US" altLang="en-US" sz="2400" dirty="0"/>
              <a:t> blocks)</a:t>
            </a:r>
          </a:p>
        </p:txBody>
      </p:sp>
      <p:grpSp>
        <p:nvGrpSpPr>
          <p:cNvPr id="77827" name="Group 1"/>
          <p:cNvGrpSpPr/>
          <p:nvPr/>
        </p:nvGrpSpPr>
        <p:grpSpPr>
          <a:xfrm>
            <a:off x="2330450" y="2722563"/>
            <a:ext cx="4452938" cy="1454150"/>
            <a:chOff x="2784475" y="2216150"/>
            <a:chExt cx="5220031" cy="2231301"/>
          </a:xfrm>
        </p:grpSpPr>
        <p:sp>
          <p:nvSpPr>
            <p:cNvPr id="77828" name="Rectangle 4"/>
            <p:cNvSpPr/>
            <p:nvPr/>
          </p:nvSpPr>
          <p:spPr>
            <a:xfrm>
              <a:off x="3017838" y="2627313"/>
              <a:ext cx="360362"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29" name="Rectangle 5"/>
            <p:cNvSpPr/>
            <p:nvPr/>
          </p:nvSpPr>
          <p:spPr>
            <a:xfrm>
              <a:off x="3346450" y="2627313"/>
              <a:ext cx="360363"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30" name="Rectangle 6"/>
            <p:cNvSpPr/>
            <p:nvPr/>
          </p:nvSpPr>
          <p:spPr>
            <a:xfrm>
              <a:off x="3675063" y="2627313"/>
              <a:ext cx="360362"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31" name="Rectangle 7"/>
            <p:cNvSpPr/>
            <p:nvPr/>
          </p:nvSpPr>
          <p:spPr>
            <a:xfrm>
              <a:off x="4003675" y="2627313"/>
              <a:ext cx="360363"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32" name="Rectangle 8"/>
            <p:cNvSpPr/>
            <p:nvPr/>
          </p:nvSpPr>
          <p:spPr>
            <a:xfrm>
              <a:off x="4332288" y="2627313"/>
              <a:ext cx="360362"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33" name="Rectangle 9"/>
            <p:cNvSpPr/>
            <p:nvPr/>
          </p:nvSpPr>
          <p:spPr>
            <a:xfrm>
              <a:off x="4660900" y="2627313"/>
              <a:ext cx="360363"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34" name="Rectangle 10"/>
            <p:cNvSpPr/>
            <p:nvPr/>
          </p:nvSpPr>
          <p:spPr>
            <a:xfrm>
              <a:off x="5022850" y="2627313"/>
              <a:ext cx="1219200"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algn="ctr" eaLnBrk="0" hangingPunct="0"/>
              <a:r>
                <a:rPr lang="en-US" altLang="en-US" sz="2000" dirty="0">
                  <a:solidFill>
                    <a:schemeClr val="tx1"/>
                  </a:solidFill>
                  <a:latin typeface="Helvetica" charset="0"/>
                </a:rPr>
                <a:t>…</a:t>
              </a:r>
              <a:endParaRPr lang="en-US" altLang="en-US" dirty="0">
                <a:solidFill>
                  <a:schemeClr val="tx1"/>
                </a:solidFill>
                <a:latin typeface="Helvetica" charset="0"/>
              </a:endParaRPr>
            </a:p>
          </p:txBody>
        </p:sp>
        <p:sp>
          <p:nvSpPr>
            <p:cNvPr id="77835" name="Rectangle 11"/>
            <p:cNvSpPr/>
            <p:nvPr/>
          </p:nvSpPr>
          <p:spPr>
            <a:xfrm>
              <a:off x="6242050" y="2627313"/>
              <a:ext cx="360363" cy="361950"/>
            </a:xfrm>
            <a:prstGeom prst="rect">
              <a:avLst/>
            </a:prstGeom>
            <a:solidFill>
              <a:schemeClr val="bg1"/>
            </a:solidFill>
            <a:ln w="9525" cap="flat" cmpd="sng">
              <a:solidFill>
                <a:schemeClr val="tx1"/>
              </a:solidFill>
              <a:prstDash val="solid"/>
              <a:miter/>
              <a:headEnd type="none" w="med" len="med"/>
              <a:tailEnd type="none" w="med" len="med"/>
            </a:ln>
          </p:spPr>
          <p:txBody>
            <a:bodyPr wrap="none" lIns="91435" tIns="45718" rIns="91435" bIns="45718"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77836" name="Text Box 12"/>
            <p:cNvSpPr txBox="1"/>
            <p:nvPr/>
          </p:nvSpPr>
          <p:spPr>
            <a:xfrm>
              <a:off x="3040063" y="2216150"/>
              <a:ext cx="312737" cy="368300"/>
            </a:xfrm>
            <a:prstGeom prst="rect">
              <a:avLst/>
            </a:prstGeom>
            <a:noFill/>
            <a:ln w="9525">
              <a:noFill/>
            </a:ln>
          </p:spPr>
          <p:txBody>
            <a:bodyPr wrap="none" lIns="91435" tIns="45718" rIns="91435" bIns="45718" anchor="ctr">
              <a:spAutoFit/>
            </a:bodyPr>
            <a:lstStyle/>
            <a:p>
              <a:pPr algn="ctr" eaLnBrk="0" hangingPunct="0">
                <a:spcBef>
                  <a:spcPct val="50000"/>
                </a:spcBef>
              </a:pPr>
              <a:r>
                <a:rPr lang="en-US" altLang="en-US" dirty="0">
                  <a:solidFill>
                    <a:schemeClr val="tx1"/>
                  </a:solidFill>
                  <a:latin typeface="Helvetica" charset="0"/>
                </a:rPr>
                <a:t>0</a:t>
              </a:r>
            </a:p>
          </p:txBody>
        </p:sp>
        <p:sp>
          <p:nvSpPr>
            <p:cNvPr id="77837" name="Text Box 13"/>
            <p:cNvSpPr txBox="1"/>
            <p:nvPr/>
          </p:nvSpPr>
          <p:spPr>
            <a:xfrm>
              <a:off x="3344863" y="2216150"/>
              <a:ext cx="312737" cy="368300"/>
            </a:xfrm>
            <a:prstGeom prst="rect">
              <a:avLst/>
            </a:prstGeom>
            <a:noFill/>
            <a:ln w="9525">
              <a:noFill/>
            </a:ln>
          </p:spPr>
          <p:txBody>
            <a:bodyPr wrap="none" lIns="91435" tIns="45718" rIns="91435" bIns="45718" anchor="ctr">
              <a:spAutoFit/>
            </a:bodyPr>
            <a:lstStyle/>
            <a:p>
              <a:pPr algn="ctr" eaLnBrk="0" hangingPunct="0">
                <a:spcBef>
                  <a:spcPct val="50000"/>
                </a:spcBef>
              </a:pPr>
              <a:r>
                <a:rPr lang="en-US" altLang="en-US" dirty="0">
                  <a:solidFill>
                    <a:schemeClr val="tx1"/>
                  </a:solidFill>
                  <a:latin typeface="Helvetica" charset="0"/>
                </a:rPr>
                <a:t>1</a:t>
              </a:r>
            </a:p>
          </p:txBody>
        </p:sp>
        <p:sp>
          <p:nvSpPr>
            <p:cNvPr id="77838" name="Text Box 14"/>
            <p:cNvSpPr txBox="1"/>
            <p:nvPr/>
          </p:nvSpPr>
          <p:spPr>
            <a:xfrm>
              <a:off x="3802063" y="2216150"/>
              <a:ext cx="312737" cy="368300"/>
            </a:xfrm>
            <a:prstGeom prst="rect">
              <a:avLst/>
            </a:prstGeom>
            <a:noFill/>
            <a:ln w="9525">
              <a:noFill/>
            </a:ln>
          </p:spPr>
          <p:txBody>
            <a:bodyPr wrap="none" lIns="91435" tIns="45718" rIns="91435" bIns="45718" anchor="ctr">
              <a:spAutoFit/>
            </a:bodyPr>
            <a:lstStyle/>
            <a:p>
              <a:pPr algn="ctr" eaLnBrk="0" hangingPunct="0">
                <a:spcBef>
                  <a:spcPct val="50000"/>
                </a:spcBef>
              </a:pPr>
              <a:r>
                <a:rPr lang="en-US" altLang="en-US" dirty="0">
                  <a:solidFill>
                    <a:schemeClr val="tx1"/>
                  </a:solidFill>
                  <a:latin typeface="Helvetica" charset="0"/>
                </a:rPr>
                <a:t>2</a:t>
              </a:r>
            </a:p>
          </p:txBody>
        </p:sp>
        <p:sp>
          <p:nvSpPr>
            <p:cNvPr id="77839" name="Text Box 15"/>
            <p:cNvSpPr txBox="1"/>
            <p:nvPr/>
          </p:nvSpPr>
          <p:spPr>
            <a:xfrm>
              <a:off x="6132513" y="2216150"/>
              <a:ext cx="530225" cy="368300"/>
            </a:xfrm>
            <a:prstGeom prst="rect">
              <a:avLst/>
            </a:prstGeom>
            <a:noFill/>
            <a:ln w="9525">
              <a:noFill/>
            </a:ln>
          </p:spPr>
          <p:txBody>
            <a:bodyPr wrap="none" lIns="91435" tIns="45718" rIns="91435" bIns="45718" anchor="ctr">
              <a:spAutoFit/>
            </a:bodyPr>
            <a:lstStyle/>
            <a:p>
              <a:pPr algn="ctr" eaLnBrk="0" hangingPunct="0">
                <a:spcBef>
                  <a:spcPct val="50000"/>
                </a:spcBef>
              </a:pPr>
              <a:r>
                <a:rPr lang="en-US" altLang="en-US" b="1" i="1" dirty="0">
                  <a:solidFill>
                    <a:schemeClr val="tx1"/>
                  </a:solidFill>
                  <a:latin typeface="Helvetica" charset="0"/>
                </a:rPr>
                <a:t>n</a:t>
              </a:r>
              <a:r>
                <a:rPr lang="en-US" altLang="en-US" dirty="0">
                  <a:solidFill>
                    <a:schemeClr val="tx1"/>
                  </a:solidFill>
                  <a:latin typeface="Helvetica" charset="0"/>
                </a:rPr>
                <a:t>-1</a:t>
              </a:r>
            </a:p>
          </p:txBody>
        </p:sp>
        <p:sp>
          <p:nvSpPr>
            <p:cNvPr id="77840" name="Text Box 16"/>
            <p:cNvSpPr txBox="1"/>
            <p:nvPr/>
          </p:nvSpPr>
          <p:spPr>
            <a:xfrm>
              <a:off x="2784475" y="3479800"/>
              <a:ext cx="819150" cy="368300"/>
            </a:xfrm>
            <a:prstGeom prst="rect">
              <a:avLst/>
            </a:prstGeom>
            <a:noFill/>
            <a:ln w="9525">
              <a:noFill/>
            </a:ln>
          </p:spPr>
          <p:txBody>
            <a:bodyPr wrap="none" lIns="91435" tIns="45718" rIns="91435" bIns="45718" anchor="ctr">
              <a:spAutoFit/>
            </a:bodyPr>
            <a:lstStyle/>
            <a:p>
              <a:pPr algn="ctr" eaLnBrk="0" hangingPunct="0">
                <a:spcBef>
                  <a:spcPct val="50000"/>
                </a:spcBef>
              </a:pPr>
              <a:r>
                <a:rPr lang="en-US" altLang="en-US" dirty="0">
                  <a:solidFill>
                    <a:schemeClr val="tx1"/>
                  </a:solidFill>
                  <a:latin typeface="Helvetica" charset="0"/>
                </a:rPr>
                <a:t>bit[</a:t>
              </a:r>
              <a:r>
                <a:rPr lang="en-US" altLang="en-US" b="1" i="1" dirty="0">
                  <a:solidFill>
                    <a:schemeClr val="tx1"/>
                  </a:solidFill>
                  <a:latin typeface="Helvetica" charset="0"/>
                </a:rPr>
                <a:t>i</a:t>
              </a:r>
              <a:r>
                <a:rPr lang="en-US" altLang="en-US" dirty="0">
                  <a:solidFill>
                    <a:schemeClr val="tx1"/>
                  </a:solidFill>
                  <a:latin typeface="Helvetica" charset="0"/>
                </a:rPr>
                <a:t>] =</a:t>
              </a:r>
            </a:p>
          </p:txBody>
        </p:sp>
        <p:sp>
          <p:nvSpPr>
            <p:cNvPr id="77841" name="Text Box 17"/>
            <p:cNvSpPr txBox="1"/>
            <p:nvPr/>
          </p:nvSpPr>
          <p:spPr>
            <a:xfrm rot="-5400000">
              <a:off x="3142443" y="3482168"/>
              <a:ext cx="957263" cy="400050"/>
            </a:xfrm>
            <a:prstGeom prst="rect">
              <a:avLst/>
            </a:prstGeom>
            <a:noFill/>
            <a:ln w="9525">
              <a:noFill/>
            </a:ln>
          </p:spPr>
          <p:txBody>
            <a:bodyPr wrap="none" lIns="91435" tIns="45718" rIns="91435" bIns="45718" anchor="ctr">
              <a:spAutoFit/>
            </a:bodyPr>
            <a:lstStyle/>
            <a:p>
              <a:pPr algn="ctr" eaLnBrk="0" hangingPunct="0">
                <a:spcBef>
                  <a:spcPct val="50000"/>
                </a:spcBef>
              </a:pPr>
              <a:r>
                <a:rPr lang="en-US" altLang="en-US" sz="2000" dirty="0">
                  <a:solidFill>
                    <a:schemeClr val="tx1"/>
                  </a:solidFill>
                  <a:latin typeface="Helvetica" charset="0"/>
                  <a:sym typeface="MT Extra" panose="05050102010205020202" pitchFamily="18" charset="2"/>
                </a:rPr>
                <a:t></a:t>
              </a:r>
              <a:endParaRPr lang="en-US" altLang="en-US" sz="5400" dirty="0">
                <a:solidFill>
                  <a:schemeClr val="tx1"/>
                </a:solidFill>
                <a:latin typeface="Helvetica" charset="0"/>
                <a:sym typeface="Monotype Sorts" pitchFamily="-84" charset="2"/>
              </a:endParaRPr>
            </a:p>
          </p:txBody>
        </p:sp>
        <p:sp>
          <p:nvSpPr>
            <p:cNvPr id="77842" name="Text Box 18"/>
            <p:cNvSpPr txBox="1"/>
            <p:nvPr/>
          </p:nvSpPr>
          <p:spPr>
            <a:xfrm>
              <a:off x="3879850" y="2899499"/>
              <a:ext cx="4124656" cy="1547952"/>
            </a:xfrm>
            <a:prstGeom prst="rect">
              <a:avLst/>
            </a:prstGeom>
            <a:noFill/>
            <a:ln w="9525">
              <a:noFill/>
            </a:ln>
          </p:spPr>
          <p:txBody>
            <a:bodyPr wrap="none" lIns="91435" tIns="45718" rIns="91435" bIns="45718" anchor="ctr">
              <a:spAutoFit/>
            </a:bodyPr>
            <a:lstStyle/>
            <a:p>
              <a:pPr eaLnBrk="0" hangingPunct="0">
                <a:spcBef>
                  <a:spcPct val="50000"/>
                </a:spcBef>
              </a:pPr>
              <a:r>
                <a:rPr lang="en-US" altLang="en-US" dirty="0">
                  <a:solidFill>
                    <a:schemeClr val="tx1"/>
                  </a:solidFill>
                  <a:latin typeface="Helvetica" charset="0"/>
                </a:rPr>
                <a:t>1 </a:t>
              </a:r>
              <a:r>
                <a:rPr lang="en-US" altLang="en-US" dirty="0">
                  <a:solidFill>
                    <a:schemeClr val="tx1"/>
                  </a:solidFill>
                  <a:latin typeface="Helvetica" charset="0"/>
                  <a:sym typeface="Symbol" panose="05050102010706020507" pitchFamily="18" charset="2"/>
                </a:rPr>
                <a:t> block[</a:t>
              </a:r>
              <a:r>
                <a:rPr lang="en-US" altLang="en-US" b="1" i="1" dirty="0">
                  <a:solidFill>
                    <a:schemeClr val="tx1"/>
                  </a:solidFill>
                  <a:latin typeface="Helvetica" charset="0"/>
                  <a:sym typeface="Symbol" panose="05050102010706020507" pitchFamily="18" charset="2"/>
                </a:rPr>
                <a:t>i</a:t>
              </a:r>
              <a:r>
                <a:rPr lang="en-US" altLang="en-US" dirty="0">
                  <a:solidFill>
                    <a:schemeClr val="tx1"/>
                  </a:solidFill>
                  <a:latin typeface="Helvetica" charset="0"/>
                  <a:sym typeface="Symbol" panose="05050102010706020507" pitchFamily="18" charset="2"/>
                </a:rPr>
                <a:t>] free</a:t>
              </a:r>
            </a:p>
            <a:p>
              <a:pPr eaLnBrk="0" hangingPunct="0">
                <a:spcBef>
                  <a:spcPct val="50000"/>
                </a:spcBef>
              </a:pPr>
              <a:r>
                <a:rPr lang="en-US" altLang="en-US" dirty="0">
                  <a:solidFill>
                    <a:schemeClr val="tx1"/>
                  </a:solidFill>
                  <a:latin typeface="Helvetica" charset="0"/>
                  <a:sym typeface="Symbol" panose="05050102010706020507" pitchFamily="18" charset="2"/>
                </a:rPr>
                <a:t>0 </a:t>
              </a:r>
              <a:r>
                <a:rPr lang="en-US" altLang="en-US" dirty="0">
                  <a:solidFill>
                    <a:schemeClr val="tx1"/>
                  </a:solidFill>
                  <a:latin typeface="Helvetica" charset="0"/>
                </a:rPr>
                <a:t> </a:t>
              </a:r>
              <a:r>
                <a:rPr lang="en-US" altLang="en-US" dirty="0">
                  <a:solidFill>
                    <a:schemeClr val="tx1"/>
                  </a:solidFill>
                  <a:latin typeface="Helvetica" charset="0"/>
                  <a:sym typeface="Symbol" panose="05050102010706020507" pitchFamily="18" charset="2"/>
                </a:rPr>
                <a:t> block[</a:t>
              </a:r>
              <a:r>
                <a:rPr lang="en-US" altLang="en-US" b="1" i="1" dirty="0">
                  <a:solidFill>
                    <a:schemeClr val="tx1"/>
                  </a:solidFill>
                  <a:latin typeface="Helvetica" charset="0"/>
                  <a:sym typeface="Symbol" panose="05050102010706020507" pitchFamily="18" charset="2"/>
                </a:rPr>
                <a:t>i</a:t>
              </a:r>
              <a:r>
                <a:rPr lang="en-US" altLang="en-US" dirty="0">
                  <a:solidFill>
                    <a:schemeClr val="tx1"/>
                  </a:solidFill>
                  <a:latin typeface="Helvetica" charset="0"/>
                  <a:sym typeface="Symbol" panose="05050102010706020507" pitchFamily="18" charset="2"/>
                </a:rPr>
                <a:t>] occupied</a:t>
              </a:r>
            </a:p>
          </p:txBody>
        </p:sp>
      </p:grpSp>
      <p:sp>
        <p:nvSpPr>
          <p:cNvPr id="77843" name="Rectangle 19"/>
          <p:cNvSpPr/>
          <p:nvPr/>
        </p:nvSpPr>
        <p:spPr>
          <a:xfrm>
            <a:off x="498475" y="4159250"/>
            <a:ext cx="7864475" cy="447675"/>
          </a:xfrm>
          <a:prstGeom prst="rect">
            <a:avLst/>
          </a:prstGeom>
          <a:noFill/>
          <a:ln w="9525">
            <a:noFill/>
          </a:ln>
        </p:spPr>
        <p:txBody>
          <a:bodyPr lIns="91435" tIns="45718" rIns="91435" bIns="45718" anchor="t"/>
          <a:lstStyle/>
          <a:p>
            <a:pPr eaLnBrk="0" hangingPunct="0">
              <a:spcBef>
                <a:spcPct val="20000"/>
              </a:spcBef>
              <a:buClr>
                <a:schemeClr val="folHlink"/>
              </a:buClr>
            </a:pPr>
            <a:r>
              <a:rPr lang="en-US" altLang="en-US" sz="2000" dirty="0">
                <a:solidFill>
                  <a:schemeClr val="tx1"/>
                </a:solidFill>
                <a:latin typeface="Helvetica" charset="0"/>
              </a:rPr>
              <a:t>Block number calculation (first free block)</a:t>
            </a:r>
          </a:p>
        </p:txBody>
      </p:sp>
      <p:sp>
        <p:nvSpPr>
          <p:cNvPr id="77844" name="Text Box 20"/>
          <p:cNvSpPr txBox="1"/>
          <p:nvPr/>
        </p:nvSpPr>
        <p:spPr>
          <a:xfrm>
            <a:off x="1047750" y="4576763"/>
            <a:ext cx="3797300" cy="1016000"/>
          </a:xfrm>
          <a:prstGeom prst="rect">
            <a:avLst/>
          </a:prstGeom>
          <a:noFill/>
          <a:ln w="9525">
            <a:noFill/>
          </a:ln>
        </p:spPr>
        <p:txBody>
          <a:bodyPr lIns="91435" tIns="45718" rIns="91435" bIns="45718" anchor="ctr">
            <a:spAutoFit/>
          </a:bodyPr>
          <a:lstStyle/>
          <a:p>
            <a:pPr eaLnBrk="0" hangingPunct="0"/>
            <a:r>
              <a:rPr lang="en-US" altLang="en-US" sz="2000" dirty="0">
                <a:solidFill>
                  <a:schemeClr val="tx1"/>
                </a:solidFill>
                <a:latin typeface="Helvetica" charset="0"/>
              </a:rPr>
              <a:t>(number of bits per word) *</a:t>
            </a:r>
          </a:p>
          <a:p>
            <a:pPr eaLnBrk="0" hangingPunct="0"/>
            <a:r>
              <a:rPr lang="en-US" altLang="en-US" sz="2000" dirty="0">
                <a:solidFill>
                  <a:schemeClr val="tx1"/>
                </a:solidFill>
                <a:latin typeface="Helvetica" charset="0"/>
              </a:rPr>
              <a:t>(number of 0-value words) +</a:t>
            </a:r>
          </a:p>
          <a:p>
            <a:pPr eaLnBrk="0" hangingPunct="0"/>
            <a:r>
              <a:rPr lang="en-US" altLang="en-US" sz="2000" dirty="0">
                <a:solidFill>
                  <a:schemeClr val="tx1"/>
                </a:solidFill>
                <a:latin typeface="Helvetica" charset="0"/>
              </a:rPr>
              <a:t>offset of first 1 bit</a:t>
            </a:r>
          </a:p>
        </p:txBody>
      </p:sp>
      <p:sp>
        <p:nvSpPr>
          <p:cNvPr id="77845" name="Rectangle 19"/>
          <p:cNvSpPr/>
          <p:nvPr/>
        </p:nvSpPr>
        <p:spPr>
          <a:xfrm>
            <a:off x="520700" y="5546725"/>
            <a:ext cx="7864475" cy="449263"/>
          </a:xfrm>
          <a:prstGeom prst="rect">
            <a:avLst/>
          </a:prstGeom>
          <a:noFill/>
          <a:ln w="9525">
            <a:noFill/>
          </a:ln>
        </p:spPr>
        <p:txBody>
          <a:bodyPr lIns="91435" tIns="45718" rIns="91435" bIns="45718" anchor="t"/>
          <a:lstStyle/>
          <a:p>
            <a:pPr eaLnBrk="0" hangingPunct="0">
              <a:spcBef>
                <a:spcPct val="20000"/>
              </a:spcBef>
              <a:buClr>
                <a:schemeClr val="folHlink"/>
              </a:buClr>
            </a:pPr>
            <a:r>
              <a:rPr lang="en-US" altLang="en-US" sz="2000" dirty="0">
                <a:solidFill>
                  <a:schemeClr val="tx1"/>
                </a:solidFill>
                <a:latin typeface="Helvetica" charset="0"/>
              </a:rPr>
              <a:t>CPUs have instructions to return offset within word of first </a:t>
            </a:r>
            <a:r>
              <a:rPr lang="ja-JP" altLang="en-US" sz="2000" dirty="0">
                <a:solidFill>
                  <a:schemeClr val="tx1"/>
                </a:solidFill>
                <a:latin typeface="Helvetica" charset="0"/>
              </a:rPr>
              <a:t>“</a:t>
            </a:r>
            <a:r>
              <a:rPr lang="en-US" altLang="ja-JP" sz="2000" dirty="0">
                <a:solidFill>
                  <a:schemeClr val="tx1"/>
                </a:solidFill>
                <a:latin typeface="Helvetica" charset="0"/>
              </a:rPr>
              <a:t>1</a:t>
            </a:r>
            <a:r>
              <a:rPr lang="ja-JP" altLang="en-US" sz="2000" dirty="0">
                <a:solidFill>
                  <a:schemeClr val="tx1"/>
                </a:solidFill>
                <a:latin typeface="Helvetica" charset="0"/>
              </a:rPr>
              <a:t>”</a:t>
            </a:r>
            <a:r>
              <a:rPr lang="en-US" altLang="ja-JP" sz="2000" dirty="0">
                <a:solidFill>
                  <a:schemeClr val="tx1"/>
                </a:solidFill>
                <a:latin typeface="Helvetica" charset="0"/>
              </a:rPr>
              <a:t> bit</a:t>
            </a:r>
            <a:endParaRPr lang="en-US" altLang="en-US" sz="2000" dirty="0">
              <a:solidFill>
                <a:schemeClr val="tx1"/>
              </a:solidFill>
              <a:latin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a:xfrm>
            <a:off x="550863" y="304800"/>
            <a:ext cx="8440737" cy="576263"/>
          </a:xfrm>
        </p:spPr>
        <p:txBody>
          <a:bodyPr wrap="square" lIns="90000" tIns="46800" rIns="90000" bIns="46800" anchor="ctr"/>
          <a:lstStyle/>
          <a:p>
            <a:pPr eaLnBrk="1" hangingPunct="1"/>
            <a:r>
              <a:rPr lang="en-US" altLang="en-US" dirty="0"/>
              <a:t>Free-Space Management (2)</a:t>
            </a:r>
          </a:p>
        </p:txBody>
      </p:sp>
      <p:sp>
        <p:nvSpPr>
          <p:cNvPr id="38915" name="Rectangle 3"/>
          <p:cNvSpPr>
            <a:spLocks noGrp="1" noChangeArrowheads="1"/>
          </p:cNvSpPr>
          <p:nvPr>
            <p:ph idx="1"/>
          </p:nvPr>
        </p:nvSpPr>
        <p:spPr>
          <a:xfrm>
            <a:off x="550863" y="1169988"/>
            <a:ext cx="8440738" cy="4530725"/>
          </a:xfrm>
        </p:spPr>
        <p:txBody>
          <a:bodyPr vert="horz" wrap="square" lIns="90000" tIns="46800" rIns="90000" bIns="46800" numCol="1" anchor="t" anchorCtr="0" compatLnSpc="1"/>
          <a:lstStyle/>
          <a:p>
            <a:pPr marL="457200" marR="0" lvl="0" indent="-457200" algn="l" defTabSz="457200" rtl="0" eaLnBrk="0" fontAlgn="base" latinLnBrk="0" hangingPunct="0">
              <a:lnSpc>
                <a:spcPct val="90000"/>
              </a:lnSpc>
              <a:spcBef>
                <a:spcPts val="800"/>
              </a:spcBef>
              <a:spcAft>
                <a:spcPct val="0"/>
              </a:spcAft>
              <a:buClr>
                <a:srgbClr val="000000"/>
              </a:buClr>
              <a:buSzTx/>
              <a:buFont typeface="Wingdings" panose="05000000000000000000" pitchFamily="2" charset="2"/>
              <a:buChar char="q"/>
              <a:tabLst>
                <a:tab pos="1311275" algn="l"/>
              </a:tabLst>
              <a:defRPr/>
            </a:pP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Bit map requires extra space</a:t>
            </a:r>
          </a:p>
          <a:p>
            <a:pPr marL="914400" marR="0" lvl="1" indent="-457200" algn="l" defTabSz="457200" rtl="0" eaLnBrk="0" fontAlgn="base" latinLnBrk="0" hangingPunct="0">
              <a:lnSpc>
                <a:spcPct val="90000"/>
              </a:lnSpc>
              <a:spcBef>
                <a:spcPts val="700"/>
              </a:spcBef>
              <a:spcAft>
                <a:spcPct val="0"/>
              </a:spcAft>
              <a:buClr>
                <a:srgbClr val="000000"/>
              </a:buClr>
              <a:buSzTx/>
              <a:buFont typeface="Wingdings" panose="05000000000000000000" pitchFamily="2" charset="2"/>
              <a:buChar char="q"/>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Example:</a:t>
            </a:r>
          </a:p>
          <a:p>
            <a:pPr marL="0" marR="0" lvl="0" indent="0" algn="l" defTabSz="457200" rtl="0" eaLnBrk="0" fontAlgn="base" latinLnBrk="0" hangingPunct="0">
              <a:lnSpc>
                <a:spcPct val="90000"/>
              </a:lnSpc>
              <a:spcBef>
                <a:spcPts val="800"/>
              </a:spcBef>
              <a:spcAft>
                <a:spcPct val="0"/>
              </a:spcAft>
              <a:buClr>
                <a:srgbClr val="000000"/>
              </a:buClr>
              <a:buSzTx/>
              <a:buFont typeface="Times New Roman" panose="02020603050405020304" pitchFamily="18" charset="0"/>
              <a:buNone/>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block size = 4KB =  2</a:t>
            </a:r>
            <a:r>
              <a:rPr kumimoji="0" lang="en-US" altLang="en-US" sz="2800" b="0" i="0" u="none" strike="noStrike" kern="0" cap="none" spc="0" normalizeH="0" baseline="30000" noProof="0" dirty="0">
                <a:ln>
                  <a:noFill/>
                </a:ln>
                <a:solidFill>
                  <a:srgbClr val="000000"/>
                </a:solidFill>
                <a:effectLst/>
                <a:uLnTx/>
                <a:uFillTx/>
                <a:latin typeface="+mn-lt"/>
                <a:ea typeface="MS PGothic" panose="020B0600070205080204" pitchFamily="34" charset="-128"/>
                <a:cs typeface="+mn-cs"/>
              </a:rPr>
              <a:t>12</a:t>
            </a: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bytes	</a:t>
            </a:r>
          </a:p>
          <a:p>
            <a:pPr marL="0" marR="0" lvl="0" indent="0" algn="l" defTabSz="457200" rtl="0" eaLnBrk="0" fontAlgn="base" latinLnBrk="0" hangingPunct="0">
              <a:lnSpc>
                <a:spcPct val="90000"/>
              </a:lnSpc>
              <a:spcBef>
                <a:spcPts val="800"/>
              </a:spcBef>
              <a:spcAft>
                <a:spcPct val="0"/>
              </a:spcAft>
              <a:buClr>
                <a:srgbClr val="000000"/>
              </a:buClr>
              <a:buSzTx/>
              <a:buFont typeface="Times New Roman" panose="02020603050405020304" pitchFamily="18" charset="0"/>
              <a:buNone/>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disk size = 2</a:t>
            </a:r>
            <a:r>
              <a:rPr kumimoji="0" lang="en-US" altLang="en-US" sz="2800" b="0" i="0" u="none" strike="noStrike" kern="0" cap="none" spc="0" normalizeH="0" baseline="30000" noProof="0" dirty="0">
                <a:ln>
                  <a:noFill/>
                </a:ln>
                <a:solidFill>
                  <a:srgbClr val="000000"/>
                </a:solidFill>
                <a:effectLst/>
                <a:uLnTx/>
                <a:uFillTx/>
                <a:latin typeface="+mn-lt"/>
                <a:ea typeface="MS PGothic" panose="020B0600070205080204" pitchFamily="34" charset="-128"/>
                <a:cs typeface="+mn-cs"/>
              </a:rPr>
              <a:t>40</a:t>
            </a: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bytes (1 terabyte)</a:t>
            </a:r>
          </a:p>
          <a:p>
            <a:pPr marL="0" marR="0" lvl="0" indent="0" algn="l" defTabSz="457200" rtl="0" eaLnBrk="0" fontAlgn="base" latinLnBrk="0" hangingPunct="0">
              <a:lnSpc>
                <a:spcPct val="90000"/>
              </a:lnSpc>
              <a:spcBef>
                <a:spcPts val="800"/>
              </a:spcBef>
              <a:spcAft>
                <a:spcPct val="0"/>
              </a:spcAft>
              <a:buClr>
                <a:srgbClr val="000000"/>
              </a:buClr>
              <a:buSzTx/>
              <a:buFont typeface="Times New Roman" panose="02020603050405020304" pitchFamily="18" charset="0"/>
              <a:buNone/>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a:t>
            </a:r>
            <a:r>
              <a:rPr kumimoji="0" lang="en-US" altLang="en-US" sz="2800" b="1" i="1"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n</a:t>
            </a: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 2</a:t>
            </a:r>
            <a:r>
              <a:rPr kumimoji="0" lang="en-US" altLang="en-US" sz="2800" b="0" i="0" u="none" strike="noStrike" kern="0" cap="none" spc="0" normalizeH="0" baseline="30000" noProof="0" dirty="0">
                <a:ln>
                  <a:noFill/>
                </a:ln>
                <a:solidFill>
                  <a:srgbClr val="000000"/>
                </a:solidFill>
                <a:effectLst/>
                <a:uLnTx/>
                <a:uFillTx/>
                <a:latin typeface="+mn-lt"/>
                <a:ea typeface="MS PGothic" panose="020B0600070205080204" pitchFamily="34" charset="-128"/>
                <a:cs typeface="+mn-cs"/>
              </a:rPr>
              <a:t>40</a:t>
            </a: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/2</a:t>
            </a:r>
            <a:r>
              <a:rPr kumimoji="0" lang="en-US" altLang="en-US" sz="2800" b="0" i="0" u="none" strike="noStrike" kern="0" cap="none" spc="0" normalizeH="0" baseline="30000" noProof="0" dirty="0">
                <a:ln>
                  <a:noFill/>
                </a:ln>
                <a:solidFill>
                  <a:srgbClr val="000000"/>
                </a:solidFill>
                <a:effectLst/>
                <a:uLnTx/>
                <a:uFillTx/>
                <a:latin typeface="+mn-lt"/>
                <a:ea typeface="MS PGothic" panose="020B0600070205080204" pitchFamily="34" charset="-128"/>
                <a:cs typeface="+mn-cs"/>
              </a:rPr>
              <a:t>12</a:t>
            </a: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 2</a:t>
            </a:r>
            <a:r>
              <a:rPr kumimoji="0" lang="en-US" altLang="en-US" sz="2800" b="0" i="0" u="none" strike="noStrike" kern="0" cap="none" spc="0" normalizeH="0" baseline="30000" noProof="0" dirty="0">
                <a:ln>
                  <a:noFill/>
                </a:ln>
                <a:solidFill>
                  <a:srgbClr val="000000"/>
                </a:solidFill>
                <a:effectLst/>
                <a:uLnTx/>
                <a:uFillTx/>
                <a:latin typeface="+mn-lt"/>
                <a:ea typeface="MS PGothic" panose="020B0600070205080204" pitchFamily="34" charset="-128"/>
                <a:cs typeface="+mn-cs"/>
              </a:rPr>
              <a:t>28</a:t>
            </a: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bits (or 256MB)</a:t>
            </a:r>
          </a:p>
          <a:p>
            <a:pPr marL="0" marR="0" lvl="0" indent="0" algn="l" defTabSz="457200" rtl="0" eaLnBrk="0" fontAlgn="base" latinLnBrk="0" hangingPunct="0">
              <a:lnSpc>
                <a:spcPct val="90000"/>
              </a:lnSpc>
              <a:spcBef>
                <a:spcPts val="800"/>
              </a:spcBef>
              <a:spcAft>
                <a:spcPct val="0"/>
              </a:spcAft>
              <a:buClr>
                <a:srgbClr val="000000"/>
              </a:buClr>
              <a:buSzTx/>
              <a:buFont typeface="Times New Roman" panose="02020603050405020304" pitchFamily="18" charset="0"/>
              <a:buNone/>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if clusters of 4 blocks -&gt; 32MB of memory</a:t>
            </a:r>
          </a:p>
          <a:p>
            <a:pPr marL="342900" marR="0" lvl="0" indent="-342900" algn="l" defTabSz="457200" rtl="0" eaLnBrk="0" fontAlgn="base" latinLnBrk="0" hangingPunct="0">
              <a:lnSpc>
                <a:spcPct val="90000"/>
              </a:lnSpc>
              <a:spcBef>
                <a:spcPts val="800"/>
              </a:spcBef>
              <a:spcAft>
                <a:spcPct val="0"/>
              </a:spcAft>
              <a:buClr>
                <a:srgbClr val="000000"/>
              </a:buClr>
              <a:buSzTx/>
              <a:buFont typeface="Wingdings" panose="05000000000000000000" pitchFamily="2" charset="2"/>
              <a:buChar char="q"/>
              <a:tabLst>
                <a:tab pos="1311275" algn="l"/>
              </a:tabLst>
              <a:defRPr/>
            </a:pPr>
            <a:endParaRPr kumimoji="0" lang="en-US" altLang="en-US" sz="9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endParaRPr>
          </a:p>
          <a:p>
            <a:pPr marL="457200" marR="0" lvl="0" indent="-457200" algn="l" defTabSz="457200" rtl="0" eaLnBrk="0" fontAlgn="base" latinLnBrk="0" hangingPunct="0">
              <a:lnSpc>
                <a:spcPct val="90000"/>
              </a:lnSpc>
              <a:spcBef>
                <a:spcPts val="800"/>
              </a:spcBef>
              <a:spcAft>
                <a:spcPct val="0"/>
              </a:spcAft>
              <a:buClr>
                <a:srgbClr val="000000"/>
              </a:buClr>
              <a:buSzTx/>
              <a:buFont typeface="Wingdings" panose="05000000000000000000" pitchFamily="2" charset="2"/>
              <a:buChar char="q"/>
              <a:tabLst>
                <a:tab pos="1311275" algn="l"/>
              </a:tabLst>
              <a:defRPr/>
            </a:pP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Easy to get contiguous files</a:t>
            </a:r>
          </a:p>
          <a:p>
            <a:pPr marL="342900" marR="0" lvl="0" indent="-342900" algn="l" defTabSz="457200" rtl="0" eaLnBrk="0" fontAlgn="base" latinLnBrk="0" hangingPunct="0">
              <a:lnSpc>
                <a:spcPct val="90000"/>
              </a:lnSpc>
              <a:spcBef>
                <a:spcPts val="800"/>
              </a:spcBef>
              <a:spcAft>
                <a:spcPct val="0"/>
              </a:spcAft>
              <a:buClr>
                <a:srgbClr val="000000"/>
              </a:buClr>
              <a:buSzTx/>
              <a:buFont typeface="Monotype Sorts" pitchFamily="-84" charset="2"/>
              <a:buNone/>
              <a:tabLst>
                <a:tab pos="1311275" algn="l"/>
              </a:tabLst>
              <a:defRPr/>
            </a:pPr>
            <a:r>
              <a:rPr kumimoji="0" lang="en-US" altLang="en-US" sz="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a:xfrm>
            <a:off x="304800" y="533400"/>
            <a:ext cx="8382000" cy="576263"/>
          </a:xfrm>
        </p:spPr>
        <p:txBody>
          <a:bodyPr wrap="square" lIns="90000" tIns="46800" rIns="90000" bIns="46800" anchor="ctr"/>
          <a:lstStyle/>
          <a:p>
            <a:pPr eaLnBrk="1" hangingPunct="1"/>
            <a:r>
              <a:rPr lang="en-US" altLang="en-US" dirty="0"/>
              <a:t>Linked Free Space List on Disk</a:t>
            </a:r>
            <a:endParaRPr lang="en-US" altLang="en-US" sz="2400" dirty="0"/>
          </a:p>
        </p:txBody>
      </p:sp>
      <p:pic>
        <p:nvPicPr>
          <p:cNvPr id="81922" name="Picture 4" descr="11"/>
          <p:cNvPicPr>
            <a:picLocks noChangeAspect="1"/>
          </p:cNvPicPr>
          <p:nvPr/>
        </p:nvPicPr>
        <p:blipFill>
          <a:blip r:embed="rId3"/>
          <a:stretch>
            <a:fillRect/>
          </a:stretch>
        </p:blipFill>
        <p:spPr>
          <a:xfrm>
            <a:off x="4876800" y="1676400"/>
            <a:ext cx="3586163" cy="4203700"/>
          </a:xfrm>
          <a:prstGeom prst="rect">
            <a:avLst/>
          </a:prstGeom>
          <a:noFill/>
          <a:ln w="9525">
            <a:noFill/>
          </a:ln>
        </p:spPr>
      </p:pic>
      <p:sp>
        <p:nvSpPr>
          <p:cNvPr id="39940" name="Rectangle 3"/>
          <p:cNvSpPr txBox="1">
            <a:spLocks noChangeArrowheads="1"/>
          </p:cNvSpPr>
          <p:nvPr/>
        </p:nvSpPr>
        <p:spPr bwMode="auto">
          <a:xfrm>
            <a:off x="533400" y="2057400"/>
            <a:ext cx="4572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tabLst>
                <a:tab pos="1874520" algn="l"/>
              </a:tabLst>
              <a:defRPr>
                <a:solidFill>
                  <a:schemeClr val="tx1"/>
                </a:solidFill>
                <a:latin typeface="Verdana" panose="020B0604030504040204" pitchFamily="34" charset="0"/>
                <a:ea typeface="MS PGothic" panose="020B0600070205080204" pitchFamily="34" charset="-128"/>
              </a:defRPr>
            </a:lvl1pPr>
            <a:lvl2pPr marL="1060450" indent="-408305">
              <a:tabLst>
                <a:tab pos="1874520" algn="l"/>
              </a:tabLst>
              <a:defRPr>
                <a:solidFill>
                  <a:schemeClr val="tx1"/>
                </a:solidFill>
                <a:latin typeface="Verdana" panose="020B0604030504040204" pitchFamily="34" charset="0"/>
                <a:ea typeface="MS PGothic" panose="020B0600070205080204" pitchFamily="34" charset="-128"/>
              </a:defRPr>
            </a:lvl2pPr>
            <a:lvl3pPr marL="1143000" indent="-228600">
              <a:tabLst>
                <a:tab pos="1874520" algn="l"/>
              </a:tabLst>
              <a:defRPr>
                <a:solidFill>
                  <a:schemeClr val="tx1"/>
                </a:solidFill>
                <a:latin typeface="Verdana" panose="020B0604030504040204" pitchFamily="34" charset="0"/>
                <a:ea typeface="MS PGothic" panose="020B0600070205080204" pitchFamily="34" charset="-128"/>
              </a:defRPr>
            </a:lvl3pPr>
            <a:lvl4pPr marL="1600200" indent="-228600">
              <a:tabLst>
                <a:tab pos="1874520" algn="l"/>
              </a:tabLst>
              <a:defRPr>
                <a:solidFill>
                  <a:schemeClr val="tx1"/>
                </a:solidFill>
                <a:latin typeface="Verdana" panose="020B0604030504040204" pitchFamily="34" charset="0"/>
                <a:ea typeface="MS PGothic" panose="020B0600070205080204" pitchFamily="34" charset="-128"/>
              </a:defRPr>
            </a:lvl4pPr>
            <a:lvl5pPr marL="2057400" indent="-228600">
              <a:tabLst>
                <a:tab pos="1874520" algn="l"/>
              </a:tabLst>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1874520" algn="l"/>
              </a:tabLs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1874520" algn="l"/>
              </a:tabLs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1874520" algn="l"/>
              </a:tabLs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1874520" algn="l"/>
              </a:tabLst>
              <a:defRPr>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0" fontAlgn="base" latinLnBrk="0" hangingPunct="0">
              <a:lnSpc>
                <a:spcPct val="90000"/>
              </a:lnSpc>
              <a:spcBef>
                <a:spcPct val="35000"/>
              </a:spcBef>
              <a:spcAft>
                <a:spcPct val="0"/>
              </a:spcAft>
              <a:buClr>
                <a:srgbClr val="993300"/>
              </a:buClr>
              <a:buSzPct val="90000"/>
              <a:buFontTx/>
              <a:buNone/>
              <a:tabLst>
                <a:tab pos="1874520" algn="l"/>
              </a:tabLst>
              <a:defRPr/>
            </a:pPr>
            <a:r>
              <a:rPr kumimoji="1" lang="en-US" altLang="en-US" sz="28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Linked list (free list)</a:t>
            </a:r>
          </a:p>
          <a:p>
            <a:pPr marL="1060450" marR="0" lvl="1" indent="-408305" algn="l" defTabSz="457200" rtl="0" eaLnBrk="0" fontAlgn="base" latinLnBrk="0" hangingPunct="0">
              <a:lnSpc>
                <a:spcPct val="90000"/>
              </a:lnSpc>
              <a:spcBef>
                <a:spcPct val="35000"/>
              </a:spcBef>
              <a:spcAft>
                <a:spcPct val="0"/>
              </a:spcAft>
              <a:buClr>
                <a:srgbClr val="CC6600"/>
              </a:buClr>
              <a:buSzPct val="80000"/>
              <a:buFont typeface="Wingdings" panose="05000000000000000000" pitchFamily="2" charset="2"/>
              <a:buChar char="q"/>
              <a:tabLst>
                <a:tab pos="1874520" algn="l"/>
              </a:tabLst>
              <a:defRPr/>
            </a:pPr>
            <a:r>
              <a:rPr kumimoji="1" lang="en-US" alt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Cannot get contiguous space easily</a:t>
            </a:r>
          </a:p>
          <a:p>
            <a:pPr marL="1060450" marR="0" lvl="1" indent="-408305" algn="l" defTabSz="457200" rtl="0" eaLnBrk="0" fontAlgn="base" latinLnBrk="0" hangingPunct="0">
              <a:lnSpc>
                <a:spcPct val="90000"/>
              </a:lnSpc>
              <a:spcBef>
                <a:spcPct val="35000"/>
              </a:spcBef>
              <a:spcAft>
                <a:spcPct val="0"/>
              </a:spcAft>
              <a:buClr>
                <a:srgbClr val="CC6600"/>
              </a:buClr>
              <a:buSzPct val="80000"/>
              <a:buFont typeface="Wingdings" panose="05000000000000000000" pitchFamily="2" charset="2"/>
              <a:buChar char="q"/>
              <a:tabLst>
                <a:tab pos="1874520" algn="l"/>
              </a:tabLst>
              <a:defRPr/>
            </a:pPr>
            <a:r>
              <a:rPr kumimoji="1" lang="en-US" alt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No waste of space</a:t>
            </a:r>
          </a:p>
          <a:p>
            <a:pPr marL="1060450" marR="0" lvl="1" indent="-408305" algn="l" defTabSz="457200" rtl="0" eaLnBrk="0" fontAlgn="base" latinLnBrk="0" hangingPunct="0">
              <a:lnSpc>
                <a:spcPct val="90000"/>
              </a:lnSpc>
              <a:spcBef>
                <a:spcPct val="35000"/>
              </a:spcBef>
              <a:spcAft>
                <a:spcPct val="0"/>
              </a:spcAft>
              <a:buClr>
                <a:srgbClr val="CC6600"/>
              </a:buClr>
              <a:buSzPct val="80000"/>
              <a:buFont typeface="Wingdings" panose="05000000000000000000" pitchFamily="2" charset="2"/>
              <a:buChar char="q"/>
              <a:tabLst>
                <a:tab pos="1874520" algn="l"/>
              </a:tabLst>
              <a:defRPr/>
            </a:pPr>
            <a:r>
              <a:rPr kumimoji="1" lang="en-US" alt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No need to traverse the entire list (if # free blocks recorded)</a:t>
            </a:r>
          </a:p>
          <a:p>
            <a:pPr marL="1060450" marR="0" lvl="1" indent="-408305" algn="l" defTabSz="457200" rtl="0" eaLnBrk="0" fontAlgn="base" latinLnBrk="0" hangingPunct="0">
              <a:lnSpc>
                <a:spcPct val="90000"/>
              </a:lnSpc>
              <a:spcBef>
                <a:spcPct val="35000"/>
              </a:spcBef>
              <a:spcAft>
                <a:spcPct val="0"/>
              </a:spcAft>
              <a:buClr>
                <a:srgbClr val="CC6600"/>
              </a:buClr>
              <a:buSzPct val="80000"/>
              <a:buFont typeface="Monotype Sorts" pitchFamily="-84" charset="2"/>
              <a:buChar char="l"/>
              <a:tabLst>
                <a:tab pos="1874520" algn="l"/>
              </a:tabLst>
              <a:defRPr/>
            </a:pPr>
            <a:endParaRPr kumimoji="1" lang="en-US" altLang="en-US" sz="80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566150" cy="609600"/>
          </a:xfrm>
        </p:spPr>
        <p:txBody>
          <a:bodyPr wrap="square" lIns="90000" tIns="46800" rIns="90000" bIns="46800" anchor="ctr"/>
          <a:lstStyle/>
          <a:p>
            <a:r>
              <a:rPr lang="en-US" altLang="en-US" dirty="0"/>
              <a:t>Free-Space Management (3)</a:t>
            </a:r>
          </a:p>
        </p:txBody>
      </p:sp>
      <p:sp>
        <p:nvSpPr>
          <p:cNvPr id="40963" name="Content Placeholder 2"/>
          <p:cNvSpPr>
            <a:spLocks noGrp="1"/>
          </p:cNvSpPr>
          <p:nvPr>
            <p:ph idx="1"/>
          </p:nvPr>
        </p:nvSpPr>
        <p:spPr>
          <a:xfrm>
            <a:off x="381000" y="762000"/>
            <a:ext cx="8458200" cy="5867400"/>
          </a:xfrm>
        </p:spPr>
        <p:txBody>
          <a:bodyPr vert="horz" wrap="square" lIns="90000" tIns="46800" rIns="90000" bIns="46800" numCol="1" anchor="t" anchorCtr="0" compatLnSpc="1"/>
          <a:lstStyle/>
          <a:p>
            <a:pPr marL="457200" marR="0" lvl="0" indent="-457200" algn="l" defTabSz="457200" rtl="0" eaLnBrk="0" fontAlgn="base" latinLnBrk="0" hangingPunct="0">
              <a:lnSpc>
                <a:spcPct val="90000"/>
              </a:lnSpc>
              <a:spcBef>
                <a:spcPts val="800"/>
              </a:spcBef>
              <a:spcAft>
                <a:spcPct val="0"/>
              </a:spcAft>
              <a:buClr>
                <a:srgbClr val="000000"/>
              </a:buClr>
              <a:buSzTx/>
              <a:buFont typeface="Wingdings" panose="05000000000000000000" pitchFamily="2" charset="2"/>
              <a:buChar char="q"/>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Grouping </a:t>
            </a:r>
          </a:p>
          <a:p>
            <a:pPr marL="914400" marR="0" lvl="1" indent="-457200" algn="l" defTabSz="457200" rtl="0" eaLnBrk="0" fontAlgn="base" latinLnBrk="0" hangingPunct="0">
              <a:lnSpc>
                <a:spcPct val="90000"/>
              </a:lnSpc>
              <a:spcBef>
                <a:spcPts val="700"/>
              </a:spcBef>
              <a:spcAft>
                <a:spcPct val="0"/>
              </a:spcAft>
              <a:buClr>
                <a:srgbClr val="000000"/>
              </a:buClr>
              <a:buSzTx/>
              <a:buFont typeface="Wingdings" panose="05000000000000000000" pitchFamily="2" charset="2"/>
              <a:buChar char="q"/>
              <a:tabLst>
                <a:tab pos="1311275" algn="l"/>
              </a:tabLst>
              <a:defRPr/>
            </a:pPr>
            <a:r>
              <a:rPr kumimoji="0" lang="en-US" altLang="en-US" sz="24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Modify linked list to store address of next </a:t>
            </a:r>
            <a:r>
              <a:rPr kumimoji="0" lang="en-US" altLang="en-US" sz="2400" b="0" i="1"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n-1</a:t>
            </a:r>
            <a:r>
              <a:rPr kumimoji="0" lang="en-US" altLang="en-US" sz="24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 free blocks in first free block, plus a pointer to next block that contains free-block-pointers (like this one)</a:t>
            </a:r>
          </a:p>
          <a:p>
            <a:pPr marL="914400" marR="0" lvl="1" indent="-457200" algn="l" defTabSz="457200" rtl="0" eaLnBrk="0" fontAlgn="base" latinLnBrk="0" hangingPunct="0">
              <a:lnSpc>
                <a:spcPct val="90000"/>
              </a:lnSpc>
              <a:spcBef>
                <a:spcPts val="700"/>
              </a:spcBef>
              <a:spcAft>
                <a:spcPct val="0"/>
              </a:spcAft>
              <a:buClr>
                <a:srgbClr val="000000"/>
              </a:buClr>
              <a:buSzTx/>
              <a:buFont typeface="Wingdings" panose="05000000000000000000" pitchFamily="2" charset="2"/>
              <a:buChar char="q"/>
              <a:tabLst>
                <a:tab pos="1311275" algn="l"/>
              </a:tabLst>
              <a:defRPr/>
            </a:pPr>
            <a:r>
              <a:rPr kumimoji="0" lang="en-US" altLang="en-US" sz="24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Find the addresses of a large number of free blocks quickly</a:t>
            </a:r>
          </a:p>
          <a:p>
            <a:pPr marL="457200" marR="0" lvl="0" indent="-457200" algn="l" defTabSz="457200" rtl="0" eaLnBrk="0" fontAlgn="base" latinLnBrk="0" hangingPunct="0">
              <a:lnSpc>
                <a:spcPct val="90000"/>
              </a:lnSpc>
              <a:spcBef>
                <a:spcPts val="800"/>
              </a:spcBef>
              <a:spcAft>
                <a:spcPct val="0"/>
              </a:spcAft>
              <a:buClr>
                <a:srgbClr val="000000"/>
              </a:buClr>
              <a:buSzTx/>
              <a:buFont typeface="Wingdings" panose="05000000000000000000" pitchFamily="2" charset="2"/>
              <a:buChar char="q"/>
              <a:tabLst>
                <a:tab pos="1311275" algn="l"/>
              </a:tabLst>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Counting</a:t>
            </a:r>
          </a:p>
          <a:p>
            <a:pPr marL="914400" marR="0" lvl="1" indent="-457200" algn="l" defTabSz="457200" rtl="0" eaLnBrk="0" fontAlgn="base" latinLnBrk="0" hangingPunct="0">
              <a:lnSpc>
                <a:spcPct val="90000"/>
              </a:lnSpc>
              <a:spcBef>
                <a:spcPts val="700"/>
              </a:spcBef>
              <a:spcAft>
                <a:spcPct val="0"/>
              </a:spcAft>
              <a:buClr>
                <a:srgbClr val="000000"/>
              </a:buClr>
              <a:buSzTx/>
              <a:buFont typeface="Wingdings" panose="05000000000000000000" pitchFamily="2" charset="2"/>
              <a:buChar char="q"/>
              <a:tabLst>
                <a:tab pos="1311275" algn="l"/>
              </a:tabLst>
              <a:defRPr/>
            </a:pPr>
            <a:r>
              <a:rPr kumimoji="0" lang="en-US" altLang="en-US" sz="24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Because space is frequently contiguously used and freed,  with contiguous-allocation algorithm, extents, or clustering</a:t>
            </a:r>
          </a:p>
          <a:p>
            <a:pPr marL="1257300" marR="0" lvl="2" indent="-342900" algn="l" defTabSz="457200" rtl="0" eaLnBrk="0" fontAlgn="base" latinLnBrk="0" hangingPunct="0">
              <a:lnSpc>
                <a:spcPct val="90000"/>
              </a:lnSpc>
              <a:spcBef>
                <a:spcPts val="600"/>
              </a:spcBef>
              <a:spcAft>
                <a:spcPct val="0"/>
              </a:spcAft>
              <a:buClr>
                <a:srgbClr val="000000"/>
              </a:buClr>
              <a:buSzTx/>
              <a:buFont typeface="Wingdings" panose="05000000000000000000" pitchFamily="2" charset="2"/>
              <a:buChar char="q"/>
              <a:tabLst>
                <a:tab pos="1311275" algn="l"/>
              </a:tabLst>
              <a:defRPr/>
            </a:pPr>
            <a:r>
              <a:rPr kumimoji="0"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Keep address of first free block and count of following free continguous blocks</a:t>
            </a:r>
          </a:p>
          <a:p>
            <a:pPr marL="1257300" marR="0" lvl="2" indent="-342900" algn="l" defTabSz="457200" rtl="0" eaLnBrk="0" fontAlgn="base" latinLnBrk="0" hangingPunct="0">
              <a:lnSpc>
                <a:spcPct val="90000"/>
              </a:lnSpc>
              <a:spcBef>
                <a:spcPts val="600"/>
              </a:spcBef>
              <a:spcAft>
                <a:spcPct val="0"/>
              </a:spcAft>
              <a:buClr>
                <a:srgbClr val="000000"/>
              </a:buClr>
              <a:buSzTx/>
              <a:buFont typeface="Wingdings" panose="05000000000000000000" pitchFamily="2" charset="2"/>
              <a:buChar char="q"/>
              <a:tabLst>
                <a:tab pos="1311275" algn="l"/>
              </a:tabLst>
              <a:defRPr/>
            </a:pPr>
            <a:r>
              <a:rPr kumimoji="0"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Free space list then has entries containing addresses and counts</a:t>
            </a:r>
          </a:p>
          <a:p>
            <a:pPr marL="1257300" marR="0" lvl="2" indent="-342900" algn="l" defTabSz="457200" rtl="0" eaLnBrk="0" fontAlgn="base" latinLnBrk="0" hangingPunct="0">
              <a:lnSpc>
                <a:spcPct val="90000"/>
              </a:lnSpc>
              <a:spcBef>
                <a:spcPts val="600"/>
              </a:spcBef>
              <a:spcAft>
                <a:spcPct val="0"/>
              </a:spcAft>
              <a:buClr>
                <a:srgbClr val="000000"/>
              </a:buClr>
              <a:buSzTx/>
              <a:buFont typeface="Wingdings" panose="05000000000000000000" pitchFamily="2" charset="2"/>
              <a:buChar char="q"/>
              <a:tabLst>
                <a:tab pos="1311275" algn="l"/>
              </a:tabLst>
              <a:defRPr/>
            </a:pPr>
            <a:r>
              <a:rPr kumimoji="0"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The entries can be stored in a balanced tree for efficient lookup, insertion, and deletion.</a:t>
            </a:r>
          </a:p>
          <a:p>
            <a:pPr marL="342900" marR="0" lvl="0" indent="-342900" algn="l" defTabSz="457200" rtl="0" eaLnBrk="0" fontAlgn="base" latinLnBrk="0" hangingPunct="0">
              <a:lnSpc>
                <a:spcPct val="100000"/>
              </a:lnSpc>
              <a:spcBef>
                <a:spcPts val="800"/>
              </a:spcBef>
              <a:spcAft>
                <a:spcPct val="0"/>
              </a:spcAft>
              <a:buClr>
                <a:srgbClr val="000000"/>
              </a:buClr>
              <a:buSzTx/>
              <a:buFont typeface="Times New Roman" panose="02020603050405020304" pitchFamily="18" charset="0"/>
              <a:buNone/>
              <a:tabLst>
                <a:tab pos="1311275" algn="l"/>
              </a:tabLst>
              <a:defRPr/>
            </a:pPr>
            <a:endPar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lIns="90000" tIns="46800" rIns="90000" bIns="46800" anchor="ctr"/>
          <a:lstStyle/>
          <a:p>
            <a:r>
              <a:rPr lang="en-US" altLang="zh-CN"/>
              <a:t>Layers of xv6 File System</a:t>
            </a:r>
          </a:p>
        </p:txBody>
      </p:sp>
      <p:pic>
        <p:nvPicPr>
          <p:cNvPr id="86018" name="Content Placeholder 3"/>
          <p:cNvPicPr>
            <a:picLocks noGrp="1" noChangeAspect="1"/>
          </p:cNvPicPr>
          <p:nvPr>
            <p:ph idx="1"/>
          </p:nvPr>
        </p:nvPicPr>
        <p:blipFill>
          <a:blip r:embed="rId2"/>
          <a:stretch>
            <a:fillRect/>
          </a:stretch>
        </p:blipFill>
        <p:spPr>
          <a:xfrm>
            <a:off x="2898775" y="1574800"/>
            <a:ext cx="3876675" cy="4264025"/>
          </a:xfrm>
        </p:spPr>
      </p:pic>
      <p:sp>
        <p:nvSpPr>
          <p:cNvPr id="86019" name="Text Box 2"/>
          <p:cNvSpPr txBox="1"/>
          <p:nvPr/>
        </p:nvSpPr>
        <p:spPr>
          <a:xfrm>
            <a:off x="3375025" y="6145213"/>
            <a:ext cx="2924175" cy="460375"/>
          </a:xfrm>
          <a:prstGeom prst="rect">
            <a:avLst/>
          </a:prstGeom>
          <a:noFill/>
          <a:ln w="9525">
            <a:noFill/>
          </a:ln>
        </p:spPr>
        <p:txBody>
          <a:bodyPr wrap="none" anchor="t">
            <a:spAutoFit/>
          </a:bodyPr>
          <a:lstStyle/>
          <a:p>
            <a:r>
              <a:rPr lang="en-US" altLang="zh-CN">
                <a:solidFill>
                  <a:schemeClr val="tx1"/>
                </a:solidFill>
                <a:latin typeface="Times New Roman" panose="02020603050405020304" pitchFamily="18" charset="0"/>
              </a:rPr>
              <a:t>Chapter 6 of xv6 book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762000" y="6350"/>
            <a:ext cx="8150225" cy="925513"/>
          </a:xfrm>
        </p:spPr>
        <p:txBody>
          <a:bodyPr lIns="90000" tIns="46800" rIns="90000" bIns="46800" anchor="ctr"/>
          <a:lstStyle/>
          <a:p>
            <a:r>
              <a:rPr lang="en-US" altLang="zh-CN"/>
              <a:t>xv6 File System Structure</a:t>
            </a:r>
          </a:p>
        </p:txBody>
      </p:sp>
      <p:pic>
        <p:nvPicPr>
          <p:cNvPr id="87042" name="Content Placeholder 3"/>
          <p:cNvPicPr>
            <a:picLocks noGrp="1" noChangeAspect="1"/>
          </p:cNvPicPr>
          <p:nvPr>
            <p:ph idx="1"/>
          </p:nvPr>
        </p:nvPicPr>
        <p:blipFill>
          <a:blip r:embed="rId2"/>
          <a:stretch>
            <a:fillRect/>
          </a:stretch>
        </p:blipFill>
        <p:spPr>
          <a:xfrm>
            <a:off x="458788" y="911225"/>
            <a:ext cx="8226425" cy="1169988"/>
          </a:xfrm>
        </p:spPr>
      </p:pic>
      <p:sp>
        <p:nvSpPr>
          <p:cNvPr id="87043" name="Text Box 4"/>
          <p:cNvSpPr txBox="1"/>
          <p:nvPr/>
        </p:nvSpPr>
        <p:spPr>
          <a:xfrm>
            <a:off x="168275" y="2362200"/>
            <a:ext cx="8743950" cy="3660775"/>
          </a:xfrm>
          <a:prstGeom prst="rect">
            <a:avLst/>
          </a:prstGeom>
          <a:noFill/>
          <a:ln w="9525">
            <a:noFill/>
          </a:ln>
        </p:spPr>
        <p:txBody>
          <a:bodyPr wrap="square" anchor="t">
            <a:spAutoFit/>
          </a:bodyPr>
          <a:lstStyle/>
          <a:p>
            <a:r>
              <a:rPr lang="en-US" altLang="zh-CN" sz="3200" b="1">
                <a:solidFill>
                  <a:srgbClr val="FF0000"/>
                </a:solidFill>
                <a:latin typeface="Consolas" panose="020B0609020204030204" charset="0"/>
              </a:rPr>
              <a:t>fs.h, fs.c, mkfs.c</a:t>
            </a:r>
            <a:endParaRPr lang="en-US" altLang="zh-CN" sz="3200">
              <a:solidFill>
                <a:schemeClr val="tx1"/>
              </a:solidFill>
              <a:latin typeface="Georgia" panose="02040502050405020303" pitchFamily="18" charset="0"/>
            </a:endParaRPr>
          </a:p>
          <a:p>
            <a:endParaRPr lang="en-US" altLang="zh-CN" sz="2000" b="1">
              <a:solidFill>
                <a:srgbClr val="00B050"/>
              </a:solidFill>
              <a:latin typeface="Consolas" panose="020B0609020204030204" charset="0"/>
            </a:endParaRPr>
          </a:p>
          <a:p>
            <a:r>
              <a:rPr lang="en-US" altLang="zh-CN" sz="2000" b="1">
                <a:solidFill>
                  <a:schemeClr val="accent2"/>
                </a:solidFill>
                <a:latin typeface="Consolas" panose="020B0609020204030204" charset="0"/>
              </a:rPr>
              <a:t>struct superblock {</a:t>
            </a:r>
          </a:p>
          <a:p>
            <a:r>
              <a:rPr lang="en-US" altLang="zh-CN" sz="2000" b="1">
                <a:solidFill>
                  <a:schemeClr val="accent2"/>
                </a:solidFill>
                <a:latin typeface="Consolas" panose="020B0609020204030204" charset="0"/>
              </a:rPr>
              <a:t>  uint size;         // Size of file system image (blocks)</a:t>
            </a:r>
          </a:p>
          <a:p>
            <a:r>
              <a:rPr lang="en-US" altLang="zh-CN" sz="2000" b="1">
                <a:solidFill>
                  <a:schemeClr val="accent2"/>
                </a:solidFill>
                <a:latin typeface="Consolas" panose="020B0609020204030204" charset="0"/>
              </a:rPr>
              <a:t>  uint nblocks;      // Number of data blocks</a:t>
            </a:r>
          </a:p>
          <a:p>
            <a:r>
              <a:rPr lang="en-US" altLang="zh-CN" sz="2000" b="1">
                <a:solidFill>
                  <a:schemeClr val="accent2"/>
                </a:solidFill>
                <a:latin typeface="Consolas" panose="020B0609020204030204" charset="0"/>
              </a:rPr>
              <a:t>  uint ninodes;      // Number of inodes.</a:t>
            </a:r>
          </a:p>
          <a:p>
            <a:r>
              <a:rPr lang="en-US" altLang="zh-CN" sz="2000" b="1">
                <a:solidFill>
                  <a:schemeClr val="accent2"/>
                </a:solidFill>
                <a:latin typeface="Consolas" panose="020B0609020204030204" charset="0"/>
              </a:rPr>
              <a:t>  uint nlog;         // Number of log blocks</a:t>
            </a:r>
          </a:p>
          <a:p>
            <a:r>
              <a:rPr lang="en-US" altLang="zh-CN" sz="2000" b="1">
                <a:solidFill>
                  <a:schemeClr val="accent2"/>
                </a:solidFill>
                <a:latin typeface="Consolas" panose="020B0609020204030204" charset="0"/>
              </a:rPr>
              <a:t>  uint logstart;     // Block number of first log block</a:t>
            </a:r>
          </a:p>
          <a:p>
            <a:r>
              <a:rPr lang="en-US" altLang="zh-CN" sz="2000" b="1">
                <a:solidFill>
                  <a:schemeClr val="accent2"/>
                </a:solidFill>
                <a:latin typeface="Consolas" panose="020B0609020204030204" charset="0"/>
              </a:rPr>
              <a:t>  uint inodestart;   // Block number of first inode block</a:t>
            </a:r>
          </a:p>
          <a:p>
            <a:r>
              <a:rPr lang="en-US" altLang="zh-CN" sz="2000" b="1">
                <a:solidFill>
                  <a:schemeClr val="accent2"/>
                </a:solidFill>
                <a:latin typeface="Consolas" panose="020B0609020204030204" charset="0"/>
              </a:rPr>
              <a:t>  uint bmapstart;    // Block number of first free map block</a:t>
            </a:r>
          </a:p>
          <a:p>
            <a:r>
              <a:rPr lang="en-US" altLang="zh-CN" sz="2000" b="1">
                <a:solidFill>
                  <a:schemeClr val="accent2"/>
                </a:solidFill>
                <a:latin typeface="Consolas" panose="020B060902020403020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942975" y="198438"/>
            <a:ext cx="7743825" cy="576262"/>
          </a:xfrm>
        </p:spPr>
        <p:txBody>
          <a:bodyPr wrap="square" lIns="90000" tIns="46800" rIns="90000" bIns="46800" anchor="ctr"/>
          <a:lstStyle/>
          <a:p>
            <a:pPr eaLnBrk="1" hangingPunct="1"/>
            <a:r>
              <a:rPr lang="en-US" altLang="en-US" dirty="0"/>
              <a:t>Extent-Based Systems</a:t>
            </a:r>
          </a:p>
        </p:txBody>
      </p:sp>
      <p:sp>
        <p:nvSpPr>
          <p:cNvPr id="22531" name="Rectangle 3"/>
          <p:cNvSpPr>
            <a:spLocks noGrp="1"/>
          </p:cNvSpPr>
          <p:nvPr>
            <p:ph idx="1"/>
          </p:nvPr>
        </p:nvSpPr>
        <p:spPr>
          <a:xfrm>
            <a:off x="304800" y="1233488"/>
            <a:ext cx="8686800" cy="4530725"/>
          </a:xfrm>
        </p:spPr>
        <p:txBody>
          <a:bodyPr wrap="square" lIns="90000" tIns="46800" rIns="90000" bIns="46800" anchor="t"/>
          <a:lstStyle/>
          <a:p>
            <a:pPr marL="457200" indent="-457200">
              <a:buClrTx/>
              <a:buSzPct val="100000"/>
              <a:buFont typeface="Wingdings" panose="05000000000000000000" pitchFamily="2" charset="2"/>
              <a:buChar char="q"/>
            </a:pPr>
            <a:r>
              <a:rPr lang="en-US" altLang="en-US" dirty="0"/>
              <a:t>Many file systems (i.e., Veritas File System) use a </a:t>
            </a:r>
            <a:r>
              <a:rPr lang="en-US" altLang="en-US" i="1" dirty="0"/>
              <a:t>modified contiguous</a:t>
            </a:r>
            <a:r>
              <a:rPr lang="en-US" altLang="en-US" dirty="0"/>
              <a:t> allocation scheme</a:t>
            </a:r>
          </a:p>
          <a:p>
            <a:pPr marL="457200" indent="-457200">
              <a:buClrTx/>
              <a:buSzPct val="100000"/>
              <a:buFont typeface="Wingdings" panose="05000000000000000000" pitchFamily="2" charset="2"/>
              <a:buChar char="q"/>
            </a:pPr>
            <a:r>
              <a:rPr lang="en-US" altLang="en-US" dirty="0"/>
              <a:t>Extent-based file systems allocate disk blocks in extents</a:t>
            </a:r>
          </a:p>
          <a:p>
            <a:pPr marL="457200" indent="-457200">
              <a:buClrTx/>
              <a:buSzPct val="100000"/>
              <a:buFont typeface="Wingdings" panose="05000000000000000000" pitchFamily="2" charset="2"/>
              <a:buChar char="q"/>
            </a:pPr>
            <a:r>
              <a:rPr lang="en-US" altLang="en-US" dirty="0"/>
              <a:t>An </a:t>
            </a:r>
            <a:r>
              <a:rPr lang="en-US" altLang="en-US" b="1" dirty="0">
                <a:solidFill>
                  <a:srgbClr val="3366FF"/>
                </a:solidFill>
              </a:rPr>
              <a:t>extent</a:t>
            </a:r>
            <a:r>
              <a:rPr lang="en-US" altLang="en-US" dirty="0">
                <a:solidFill>
                  <a:srgbClr val="3366FF"/>
                </a:solidFill>
              </a:rPr>
              <a:t> </a:t>
            </a:r>
            <a:r>
              <a:rPr lang="en-US" altLang="en-US" dirty="0"/>
              <a:t>is a contiguous area on a disk (a range of blocks)</a:t>
            </a:r>
          </a:p>
          <a:p>
            <a:pPr marL="914400" lvl="1" indent="-457200">
              <a:buClrTx/>
              <a:buSzPct val="100000"/>
              <a:buFont typeface="Wingdings" panose="05000000000000000000" pitchFamily="2" charset="2"/>
              <a:buChar char="q"/>
            </a:pPr>
            <a:r>
              <a:rPr lang="en-US" altLang="en-US" dirty="0"/>
              <a:t>Extents are allocated for file allocation</a:t>
            </a:r>
          </a:p>
          <a:p>
            <a:pPr marL="914400" lvl="1" indent="-457200">
              <a:buClrTx/>
              <a:buSzPct val="100000"/>
              <a:buFont typeface="Wingdings" panose="05000000000000000000" pitchFamily="2" charset="2"/>
              <a:buChar char="q"/>
            </a:pPr>
            <a:r>
              <a:rPr lang="en-US" altLang="en-US" dirty="0"/>
              <a:t>A file consists of one or more extents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762000" y="6350"/>
            <a:ext cx="8150225" cy="974725"/>
          </a:xfrm>
        </p:spPr>
        <p:txBody>
          <a:bodyPr lIns="90000" tIns="46800" rIns="90000" bIns="46800" anchor="ctr"/>
          <a:lstStyle/>
          <a:p>
            <a:r>
              <a:rPr lang="en-US" altLang="zh-CN"/>
              <a:t>On-disk inode structure</a:t>
            </a:r>
          </a:p>
        </p:txBody>
      </p:sp>
      <p:sp>
        <p:nvSpPr>
          <p:cNvPr id="88066" name="Content Placeholder 2"/>
          <p:cNvSpPr>
            <a:spLocks noGrp="1"/>
          </p:cNvSpPr>
          <p:nvPr>
            <p:ph sz="half" idx="1"/>
          </p:nvPr>
        </p:nvSpPr>
        <p:spPr>
          <a:xfrm>
            <a:off x="282575" y="981075"/>
            <a:ext cx="8629650" cy="4264025"/>
          </a:xfrm>
        </p:spPr>
        <p:txBody>
          <a:bodyPr lIns="90000" tIns="46800" rIns="90000" bIns="46800" anchor="t"/>
          <a:lstStyle/>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struct dinode {</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  short type;           // File type</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  short major;          // Major device number (T_DEV only)</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  short minor;          // Minor device number (T_DEV only)</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  short nlink;          // Number of links to inode in file system</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  uint size;            // Size of file (bytes)</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  uint addrs[NDIRECT+1];   // Data block addresses</a:t>
            </a:r>
          </a:p>
          <a:p>
            <a:pPr defTabSz="457200">
              <a:buClrTx/>
              <a:buSzPct val="100000"/>
            </a:pPr>
            <a:r>
              <a:rPr lang="en-US" altLang="zh-CN" sz="1800" b="1">
                <a:solidFill>
                  <a:schemeClr val="accent2"/>
                </a:solidFill>
                <a:latin typeface="Consolas" panose="020B0609020204030204" charset="0"/>
                <a:ea typeface="MS PGothic" panose="020B0600070205080204" pitchFamily="34" charset="-128"/>
                <a:cs typeface="+mn-cs"/>
              </a:rPr>
              <a:t>};</a:t>
            </a:r>
          </a:p>
        </p:txBody>
      </p:sp>
      <p:pic>
        <p:nvPicPr>
          <p:cNvPr id="88067" name="Content Placeholder 3"/>
          <p:cNvPicPr>
            <a:picLocks noGrp="1" noChangeAspect="1"/>
          </p:cNvPicPr>
          <p:nvPr>
            <p:ph sz="half" idx="2"/>
          </p:nvPr>
        </p:nvPicPr>
        <p:blipFill>
          <a:blip r:embed="rId2"/>
          <a:stretch>
            <a:fillRect/>
          </a:stretch>
        </p:blipFill>
        <p:spPr>
          <a:xfrm>
            <a:off x="3730625" y="3821113"/>
            <a:ext cx="3211513" cy="2860675"/>
          </a:xfrm>
        </p:spPr>
      </p:pic>
      <p:sp>
        <p:nvSpPr>
          <p:cNvPr id="88068" name="Text Box 4"/>
          <p:cNvSpPr txBox="1"/>
          <p:nvPr/>
        </p:nvSpPr>
        <p:spPr>
          <a:xfrm>
            <a:off x="282575" y="4651375"/>
            <a:ext cx="3298825" cy="1292225"/>
          </a:xfrm>
          <a:prstGeom prst="rect">
            <a:avLst/>
          </a:prstGeom>
          <a:noFill/>
          <a:ln w="9525">
            <a:noFill/>
          </a:ln>
        </p:spPr>
        <p:txBody>
          <a:bodyPr wrap="square" anchor="t">
            <a:spAutoFit/>
          </a:bodyPr>
          <a:lstStyle/>
          <a:p>
            <a:r>
              <a:rPr lang="en-US" altLang="zh-CN" sz="1800" b="1">
                <a:solidFill>
                  <a:schemeClr val="tx1"/>
                </a:solidFill>
                <a:latin typeface="Times New Roman" panose="02020603050405020304" pitchFamily="18" charset="0"/>
              </a:rPr>
              <a:t>NDIRECT = 12</a:t>
            </a:r>
          </a:p>
          <a:p>
            <a:endParaRPr lang="en-US" altLang="zh-CN" sz="1800" b="1">
              <a:solidFill>
                <a:schemeClr val="tx1"/>
              </a:solidFill>
              <a:latin typeface="Times New Roman" panose="02020603050405020304" pitchFamily="18" charset="0"/>
            </a:endParaRPr>
          </a:p>
          <a:p>
            <a:r>
              <a:rPr lang="en-US" altLang="zh-CN" sz="1800" b="1">
                <a:solidFill>
                  <a:schemeClr val="tx1"/>
                </a:solidFill>
                <a:latin typeface="Times New Roman" panose="02020603050405020304" pitchFamily="18" charset="0"/>
              </a:rPr>
              <a:t>NINDIRECT = BSIZE/4 = 512/4 = 128</a:t>
            </a:r>
            <a:r>
              <a:rPr lang="en-US" altLang="zh-CN">
                <a:latin typeface="Times New Roman" panose="02020603050405020304" pitchFamily="18" charset="0"/>
              </a:rPr>
              <a:t>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182563"/>
            <a:ext cx="8229600" cy="576262"/>
          </a:xfrm>
        </p:spPr>
        <p:txBody>
          <a:bodyPr wrap="square" lIns="90000" tIns="46800" rIns="90000" bIns="46800" anchor="ctr"/>
          <a:lstStyle/>
          <a:p>
            <a:r>
              <a:rPr lang="en-US" altLang="en-US" dirty="0"/>
              <a:t>Linked Allocation</a:t>
            </a:r>
          </a:p>
        </p:txBody>
      </p:sp>
      <p:sp>
        <p:nvSpPr>
          <p:cNvPr id="23555" name="Content Placeholder 2"/>
          <p:cNvSpPr>
            <a:spLocks noGrp="1"/>
          </p:cNvSpPr>
          <p:nvPr>
            <p:ph idx="1"/>
          </p:nvPr>
        </p:nvSpPr>
        <p:spPr>
          <a:xfrm>
            <a:off x="457200" y="1060450"/>
            <a:ext cx="7646988" cy="1835150"/>
          </a:xfrm>
        </p:spPr>
        <p:txBody>
          <a:bodyPr vert="horz" wrap="square" lIns="90000" tIns="46800" rIns="90000" bIns="46800" numCol="1" anchor="t" anchorCtr="0" compatLnSpc="1"/>
          <a:lstStyle/>
          <a:p>
            <a:pPr marL="457200" marR="0" lvl="0" indent="-457200" algn="l" defTabSz="457200" rtl="0" eaLnBrk="0" fontAlgn="base" latinLnBrk="0" hangingPunct="0">
              <a:lnSpc>
                <a:spcPct val="100000"/>
              </a:lnSpc>
              <a:spcBef>
                <a:spcPts val="800"/>
              </a:spcBef>
              <a:spcAft>
                <a:spcPct val="0"/>
              </a:spcAft>
              <a:buClr>
                <a:srgbClr val="000000"/>
              </a:buClr>
              <a:buSzTx/>
              <a:buFont typeface="Wingdings" panose="05000000000000000000" pitchFamily="2" charset="2"/>
              <a:buChar char="q"/>
              <a:defRPr/>
            </a:pP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Each file is a linked list of disk blocks</a:t>
            </a:r>
          </a:p>
          <a:p>
            <a:pPr marL="857250" marR="0" lvl="1" indent="-457200" algn="l" defTabSz="457200" rtl="0" eaLnBrk="0" fontAlgn="base" latinLnBrk="0" hangingPunct="0">
              <a:lnSpc>
                <a:spcPct val="100000"/>
              </a:lnSpc>
              <a:spcBef>
                <a:spcPts val="700"/>
              </a:spcBef>
              <a:spcAft>
                <a:spcPct val="0"/>
              </a:spcAft>
              <a:buClr>
                <a:srgbClr val="000000"/>
              </a:buClr>
              <a:buSzTx/>
              <a:buFont typeface="Wingdings" panose="05000000000000000000" pitchFamily="2" charset="2"/>
              <a:buChar char="q"/>
              <a:defRPr/>
            </a:pPr>
            <a:r>
              <a:rPr kumimoji="0" lang="en-US" alt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Blocks may be scattered anywhere on the disk</a:t>
            </a:r>
          </a:p>
          <a:p>
            <a:pPr marL="514350" marR="0" lvl="0" indent="-457200" algn="l" defTabSz="457200" rtl="0" eaLnBrk="0" fontAlgn="base" latinLnBrk="0" hangingPunct="0">
              <a:lnSpc>
                <a:spcPct val="100000"/>
              </a:lnSpc>
              <a:spcBef>
                <a:spcPts val="800"/>
              </a:spcBef>
              <a:spcAft>
                <a:spcPct val="0"/>
              </a:spcAft>
              <a:buClr>
                <a:srgbClr val="000000"/>
              </a:buClr>
              <a:buSzTx/>
              <a:buFont typeface="Wingdings" panose="05000000000000000000" pitchFamily="2" charset="2"/>
              <a:buChar char="q"/>
              <a:defRPr/>
            </a:pP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Each block contains pointer to next block</a:t>
            </a:r>
          </a:p>
          <a:p>
            <a:pPr marL="457200" marR="0" lvl="0" indent="-457200" algn="l" defTabSz="457200" rtl="0" eaLnBrk="0" fontAlgn="base" latinLnBrk="0" hangingPunct="0">
              <a:lnSpc>
                <a:spcPct val="100000"/>
              </a:lnSpc>
              <a:spcBef>
                <a:spcPts val="800"/>
              </a:spcBef>
              <a:spcAft>
                <a:spcPct val="0"/>
              </a:spcAft>
              <a:buClr>
                <a:srgbClr val="000000"/>
              </a:buClr>
              <a:buSzTx/>
              <a:buFont typeface="Wingdings" panose="05000000000000000000" pitchFamily="2" charset="2"/>
              <a:buChar char="q"/>
              <a:defRPr/>
            </a:pPr>
            <a:endPar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endParaRPr>
          </a:p>
          <a:p>
            <a:pPr marL="457200" marR="0" lvl="0" indent="-457200" algn="l" defTabSz="457200" rtl="0" eaLnBrk="0" fontAlgn="base" latinLnBrk="0" hangingPunct="0">
              <a:lnSpc>
                <a:spcPct val="100000"/>
              </a:lnSpc>
              <a:spcBef>
                <a:spcPts val="800"/>
              </a:spcBef>
              <a:spcAft>
                <a:spcPct val="0"/>
              </a:spcAft>
              <a:buClr>
                <a:srgbClr val="000000"/>
              </a:buClr>
              <a:buSzTx/>
              <a:buFont typeface="Wingdings" panose="05000000000000000000" pitchFamily="2" charset="2"/>
              <a:buChar char="q"/>
              <a:defRPr/>
            </a:pPr>
            <a:endPar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endParaRPr>
          </a:p>
        </p:txBody>
      </p:sp>
      <p:grpSp>
        <p:nvGrpSpPr>
          <p:cNvPr id="24580" name="Group 4"/>
          <p:cNvGrpSpPr/>
          <p:nvPr/>
        </p:nvGrpSpPr>
        <p:grpSpPr>
          <a:xfrm>
            <a:off x="2514600" y="4038600"/>
            <a:ext cx="2727325" cy="1514475"/>
            <a:chOff x="1708" y="1567"/>
            <a:chExt cx="1718" cy="954"/>
          </a:xfrm>
        </p:grpSpPr>
        <p:sp>
          <p:nvSpPr>
            <p:cNvPr id="59396" name="Rectangle 5"/>
            <p:cNvSpPr/>
            <p:nvPr/>
          </p:nvSpPr>
          <p:spPr>
            <a:xfrm>
              <a:off x="2481" y="1576"/>
              <a:ext cx="945" cy="27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pPr algn="ctr" eaLnBrk="0" hangingPunct="0"/>
              <a:r>
                <a:rPr lang="en-US" altLang="en-US" dirty="0">
                  <a:solidFill>
                    <a:schemeClr val="tx1"/>
                  </a:solidFill>
                  <a:latin typeface="Helvetica" charset="0"/>
                </a:rPr>
                <a:t>pointer</a:t>
              </a:r>
            </a:p>
          </p:txBody>
        </p:sp>
        <p:sp>
          <p:nvSpPr>
            <p:cNvPr id="59397" name="Rectangle 6"/>
            <p:cNvSpPr/>
            <p:nvPr/>
          </p:nvSpPr>
          <p:spPr>
            <a:xfrm>
              <a:off x="2481" y="1848"/>
              <a:ext cx="945" cy="67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pPr eaLnBrk="0" hangingPunct="0">
                <a:buFont typeface="Times New Roman" panose="02020603050405020304" pitchFamily="18" charset="0"/>
                <a:buChar char="•"/>
              </a:pPr>
              <a:endParaRPr lang="en-US" altLang="en-US" dirty="0">
                <a:solidFill>
                  <a:schemeClr val="tx1"/>
                </a:solidFill>
                <a:latin typeface="Verdana" panose="020B0604030504040204" pitchFamily="34" charset="0"/>
              </a:endParaRPr>
            </a:p>
          </p:txBody>
        </p:sp>
        <p:sp>
          <p:nvSpPr>
            <p:cNvPr id="59398" name="Text Box 7"/>
            <p:cNvSpPr txBox="1"/>
            <p:nvPr/>
          </p:nvSpPr>
          <p:spPr>
            <a:xfrm>
              <a:off x="1708" y="1567"/>
              <a:ext cx="736" cy="291"/>
            </a:xfrm>
            <a:prstGeom prst="rect">
              <a:avLst/>
            </a:prstGeom>
            <a:noFill/>
            <a:ln w="9525">
              <a:noFill/>
            </a:ln>
          </p:spPr>
          <p:txBody>
            <a:bodyPr wrap="none" anchor="ctr">
              <a:spAutoFit/>
            </a:bodyPr>
            <a:lstStyle/>
            <a:p>
              <a:pPr algn="ctr" eaLnBrk="0" hangingPunct="0">
                <a:spcBef>
                  <a:spcPct val="50000"/>
                </a:spcBef>
              </a:pPr>
              <a:r>
                <a:rPr lang="en-US" altLang="en-US" dirty="0">
                  <a:solidFill>
                    <a:schemeClr val="tx1"/>
                  </a:solidFill>
                  <a:latin typeface="Helvetica" charset="0"/>
                </a:rPr>
                <a:t>block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1041400" y="214313"/>
            <a:ext cx="7645400" cy="576262"/>
          </a:xfrm>
        </p:spPr>
        <p:txBody>
          <a:bodyPr wrap="square" lIns="90000" tIns="46800" rIns="90000" bIns="46800" anchor="ctr"/>
          <a:lstStyle/>
          <a:p>
            <a:pPr eaLnBrk="1" hangingPunct="1"/>
            <a:r>
              <a:rPr lang="en-US" altLang="en-US" dirty="0"/>
              <a:t>Linked Allocation</a:t>
            </a:r>
            <a:endParaRPr lang="en-US" altLang="en-US" sz="2400" dirty="0"/>
          </a:p>
        </p:txBody>
      </p:sp>
      <p:pic>
        <p:nvPicPr>
          <p:cNvPr id="60418" name="Picture 5"/>
          <p:cNvPicPr>
            <a:picLocks noChangeAspect="1"/>
          </p:cNvPicPr>
          <p:nvPr/>
        </p:nvPicPr>
        <p:blipFill>
          <a:blip r:embed="rId3"/>
          <a:stretch>
            <a:fillRect/>
          </a:stretch>
        </p:blipFill>
        <p:spPr>
          <a:xfrm>
            <a:off x="609600" y="1447800"/>
            <a:ext cx="4543425" cy="4259263"/>
          </a:xfrm>
          <a:prstGeom prst="rect">
            <a:avLst/>
          </a:prstGeom>
          <a:noFill/>
          <a:ln w="9525">
            <a:noFill/>
          </a:ln>
        </p:spPr>
      </p:pic>
      <p:sp>
        <p:nvSpPr>
          <p:cNvPr id="2" name="TextBox 1"/>
          <p:cNvSpPr txBox="1"/>
          <p:nvPr/>
        </p:nvSpPr>
        <p:spPr>
          <a:xfrm>
            <a:off x="5410200" y="1419225"/>
            <a:ext cx="3581400" cy="4524375"/>
          </a:xfrm>
          <a:prstGeom prst="rect">
            <a:avLst/>
          </a:prstGeom>
          <a:noFill/>
        </p:spPr>
        <p:txBody>
          <a:bodyPr>
            <a:spAutoFit/>
          </a:bodyPr>
          <a:lstStyle/>
          <a:p>
            <a:pPr marR="0" defTabSz="457200" eaLnBrk="0" hangingPunct="0">
              <a:buClrTx/>
              <a:buSzTx/>
              <a:buFontTx/>
              <a:defRPr/>
            </a:pPr>
            <a:r>
              <a:rPr kumimoji="0" lang="en-US" kern="1200" cap="none" spc="0" normalizeH="0" baseline="0" noProof="0" dirty="0">
                <a:solidFill>
                  <a:srgbClr val="FF0000"/>
                </a:solidFill>
                <a:latin typeface="Times New Roman" panose="02020603050405020304" pitchFamily="18" charset="0"/>
                <a:ea typeface="MS PGothic" panose="020B0600070205080204" pitchFamily="34" charset="-128"/>
                <a:cs typeface="+mn-cs"/>
              </a:rPr>
              <a:t>Pros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Simple – need only starting address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No external fragmentation</a:t>
            </a:r>
          </a:p>
          <a:p>
            <a:pPr marR="0" defTabSz="457200" eaLnBrk="0" hangingPunct="0">
              <a:buClrTx/>
              <a:buSzTx/>
              <a:buFontTx/>
              <a:defRPr/>
            </a:pPr>
            <a:endParaRPr kumimoji="0" lang="en-US" kern="1200" cap="none" spc="0" normalizeH="0" baseline="0" noProof="0" dirty="0">
              <a:solidFill>
                <a:srgbClr val="FF0000"/>
              </a:solidFill>
              <a:latin typeface="Times New Roman" panose="02020603050405020304" pitchFamily="18" charset="0"/>
              <a:ea typeface="MS PGothic" panose="020B0600070205080204" pitchFamily="34" charset="-128"/>
              <a:cs typeface="+mn-cs"/>
            </a:endParaRPr>
          </a:p>
          <a:p>
            <a:pPr marR="0" defTabSz="457200" eaLnBrk="0" hangingPunct="0">
              <a:buClrTx/>
              <a:buSzTx/>
              <a:buFontTx/>
              <a:defRPr/>
            </a:pPr>
            <a:r>
              <a:rPr kumimoji="0" lang="en-US" kern="1200" cap="none" spc="0" normalizeH="0" baseline="0" noProof="0" dirty="0">
                <a:solidFill>
                  <a:srgbClr val="FF0000"/>
                </a:solidFill>
                <a:latin typeface="Times New Roman" panose="02020603050405020304" pitchFamily="18" charset="0"/>
                <a:ea typeface="MS PGothic" panose="020B0600070205080204" pitchFamily="34" charset="-128"/>
                <a:cs typeface="+mn-cs"/>
              </a:rPr>
              <a:t>Cons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No random access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Seeks can be slow</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Space required for pointers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a:solidFill>
                  <a:schemeClr val="tx1"/>
                </a:solidFill>
                <a:latin typeface="Times New Roman" panose="02020603050405020304" pitchFamily="18" charset="0"/>
                <a:ea typeface="MS PGothic" panose="020B0600070205080204" pitchFamily="34" charset="-128"/>
                <a:cs typeface="+mn-cs"/>
              </a:rPr>
              <a:t>(un)Reliability</a:t>
            </a:r>
            <a:endPar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457200" y="214313"/>
            <a:ext cx="8229600" cy="576262"/>
          </a:xfrm>
        </p:spPr>
        <p:txBody>
          <a:bodyPr wrap="square" lIns="90000" tIns="46800" rIns="90000" bIns="46800" anchor="ctr"/>
          <a:lstStyle/>
          <a:p>
            <a:pPr eaLnBrk="1" hangingPunct="1"/>
            <a:r>
              <a:rPr lang="en-US" altLang="en-US" dirty="0"/>
              <a:t>File-Allocation Table (FAT)</a:t>
            </a:r>
            <a:endParaRPr lang="en-US" altLang="en-US" sz="2400" dirty="0"/>
          </a:p>
        </p:txBody>
      </p:sp>
      <p:pic>
        <p:nvPicPr>
          <p:cNvPr id="62466" name="Picture 5"/>
          <p:cNvPicPr>
            <a:picLocks noChangeAspect="1"/>
          </p:cNvPicPr>
          <p:nvPr/>
        </p:nvPicPr>
        <p:blipFill>
          <a:blip r:embed="rId3"/>
          <a:stretch>
            <a:fillRect/>
          </a:stretch>
        </p:blipFill>
        <p:spPr>
          <a:xfrm>
            <a:off x="1870075" y="1233488"/>
            <a:ext cx="5481638" cy="4462462"/>
          </a:xfrm>
          <a:prstGeom prst="rect">
            <a:avLst/>
          </a:prstGeom>
          <a:noFill/>
          <a:ln w="9525">
            <a:noFill/>
          </a:ln>
        </p:spPr>
      </p:pic>
      <p:sp>
        <p:nvSpPr>
          <p:cNvPr id="62467" name="Text Box 1"/>
          <p:cNvSpPr txBox="1"/>
          <p:nvPr/>
        </p:nvSpPr>
        <p:spPr>
          <a:xfrm>
            <a:off x="3976688" y="5969000"/>
            <a:ext cx="1600200" cy="457200"/>
          </a:xfrm>
          <a:prstGeom prst="rect">
            <a:avLst/>
          </a:prstGeom>
          <a:noFill/>
          <a:ln w="9525">
            <a:noFill/>
          </a:ln>
        </p:spPr>
        <p:txBody>
          <a:bodyPr wrap="square" anchor="t">
            <a:spAutoFit/>
          </a:bodyPr>
          <a:lstStyle/>
          <a:p>
            <a:r>
              <a:rPr lang="en-US" altLang="en-US">
                <a:solidFill>
                  <a:srgbClr val="FF0000"/>
                </a:solidFill>
                <a:latin typeface="Times New Roman" panose="02020603050405020304" pitchFamily="18" charset="0"/>
              </a:rPr>
              <a:t>MS-DOS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182563"/>
            <a:ext cx="8229600" cy="576262"/>
          </a:xfrm>
        </p:spPr>
        <p:txBody>
          <a:bodyPr wrap="square" lIns="90000" tIns="46800" rIns="90000" bIns="46800" anchor="ctr"/>
          <a:lstStyle/>
          <a:p>
            <a:r>
              <a:rPr lang="en-US" altLang="en-US" dirty="0"/>
              <a:t>Indexed Allocation</a:t>
            </a:r>
          </a:p>
        </p:txBody>
      </p:sp>
      <p:sp>
        <p:nvSpPr>
          <p:cNvPr id="28675" name="Content Placeholder 2"/>
          <p:cNvSpPr>
            <a:spLocks noGrp="1"/>
          </p:cNvSpPr>
          <p:nvPr>
            <p:ph idx="1"/>
          </p:nvPr>
        </p:nvSpPr>
        <p:spPr>
          <a:xfrm>
            <a:off x="525463" y="1114425"/>
            <a:ext cx="8226425" cy="4264025"/>
          </a:xfrm>
        </p:spPr>
        <p:txBody>
          <a:bodyPr vert="horz" wrap="square" lIns="90000" tIns="46800" rIns="90000" bIns="46800" numCol="1" anchor="t" anchorCtr="0" compatLnSpc="1"/>
          <a:lstStyle/>
          <a:p>
            <a:pPr marL="514350" marR="0" lvl="0" indent="-457200" algn="l" defTabSz="457200" rtl="0" eaLnBrk="0" fontAlgn="base" latinLnBrk="0" hangingPunct="0">
              <a:lnSpc>
                <a:spcPct val="100000"/>
              </a:lnSpc>
              <a:spcBef>
                <a:spcPts val="800"/>
              </a:spcBef>
              <a:spcAft>
                <a:spcPct val="0"/>
              </a:spcAft>
              <a:buClr>
                <a:srgbClr val="000000"/>
              </a:buClr>
              <a:buSzTx/>
              <a:buFont typeface="Wingdings" panose="05000000000000000000" pitchFamily="2" charset="2"/>
              <a:buChar char="q"/>
              <a:defRPr/>
            </a:pP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Each file has its own </a:t>
            </a:r>
            <a:r>
              <a:rPr kumimoji="0" lang="en-US" altLang="en-US" sz="3200" b="1" i="0" u="none" strike="noStrike" kern="0" cap="none" spc="0" normalizeH="0" baseline="0" noProof="0" dirty="0">
                <a:ln>
                  <a:noFill/>
                </a:ln>
                <a:solidFill>
                  <a:srgbClr val="3366FF"/>
                </a:solidFill>
                <a:effectLst/>
                <a:uLnTx/>
                <a:uFillTx/>
                <a:latin typeface="+mn-lt"/>
                <a:ea typeface="MS PGothic" panose="020B0600070205080204" pitchFamily="34" charset="-128"/>
                <a:cs typeface="+mn-cs"/>
              </a:rPr>
              <a:t>index block</a:t>
            </a: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(s) of pointers to its data blocks</a:t>
            </a:r>
          </a:p>
          <a:p>
            <a:pPr marL="457200" marR="0" lvl="0" indent="-457200" algn="l" defTabSz="457200" rtl="0" eaLnBrk="0" fontAlgn="base" latinLnBrk="0" hangingPunct="0">
              <a:lnSpc>
                <a:spcPct val="100000"/>
              </a:lnSpc>
              <a:spcBef>
                <a:spcPts val="800"/>
              </a:spcBef>
              <a:spcAft>
                <a:spcPct val="0"/>
              </a:spcAft>
              <a:buClr>
                <a:srgbClr val="000000"/>
              </a:buClr>
              <a:buSzTx/>
              <a:buFont typeface="Wingdings" panose="05000000000000000000" pitchFamily="2" charset="2"/>
              <a:buChar char="q"/>
              <a:defRPr/>
            </a:pPr>
            <a:r>
              <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rPr>
              <a:t>Logical view</a:t>
            </a:r>
          </a:p>
          <a:p>
            <a:pPr marL="342900" marR="0" lvl="0" indent="-342900" algn="l" defTabSz="457200" rtl="0" eaLnBrk="0" fontAlgn="base" latinLnBrk="0" hangingPunct="0">
              <a:lnSpc>
                <a:spcPct val="100000"/>
              </a:lnSpc>
              <a:spcBef>
                <a:spcPts val="800"/>
              </a:spcBef>
              <a:spcAft>
                <a:spcPct val="0"/>
              </a:spcAft>
              <a:buClr>
                <a:srgbClr val="000000"/>
              </a:buClr>
              <a:buSzTx/>
              <a:buFont typeface="Times New Roman" panose="02020603050405020304" pitchFamily="18" charset="0"/>
              <a:buNone/>
              <a:defRPr/>
            </a:pPr>
            <a:endParaRPr kumimoji="0" lang="en-US" altLang="en-US" sz="3200" b="0" i="0" u="none" strike="noStrike" kern="0" cap="none" spc="0" normalizeH="0" baseline="0" noProof="0" dirty="0">
              <a:ln>
                <a:noFill/>
              </a:ln>
              <a:solidFill>
                <a:srgbClr val="000000"/>
              </a:solidFill>
              <a:effectLst/>
              <a:uLnTx/>
              <a:uFillTx/>
              <a:latin typeface="+mn-lt"/>
              <a:ea typeface="MS PGothic" panose="020B0600070205080204" pitchFamily="34" charset="-128"/>
              <a:cs typeface="+mn-cs"/>
            </a:endParaRPr>
          </a:p>
        </p:txBody>
      </p:sp>
      <p:pic>
        <p:nvPicPr>
          <p:cNvPr id="29700" name="Picture 2"/>
          <p:cNvPicPr>
            <a:picLocks noChangeAspect="1"/>
          </p:cNvPicPr>
          <p:nvPr/>
        </p:nvPicPr>
        <p:blipFill>
          <a:blip r:embed="rId3"/>
          <a:stretch>
            <a:fillRect/>
          </a:stretch>
        </p:blipFill>
        <p:spPr>
          <a:xfrm>
            <a:off x="3124200" y="3048000"/>
            <a:ext cx="2286000" cy="2489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a:xfrm>
            <a:off x="122238" y="228600"/>
            <a:ext cx="8991600" cy="576263"/>
          </a:xfrm>
        </p:spPr>
        <p:txBody>
          <a:bodyPr wrap="square" lIns="90000" tIns="46800" rIns="90000" bIns="46800" anchor="ctr"/>
          <a:lstStyle/>
          <a:p>
            <a:pPr eaLnBrk="1" hangingPunct="1"/>
            <a:r>
              <a:rPr lang="en-US" altLang="en-US" dirty="0"/>
              <a:t>Example of Indexed Allocation</a:t>
            </a:r>
            <a:endParaRPr lang="en-US" altLang="en-US" sz="2400" dirty="0"/>
          </a:p>
        </p:txBody>
      </p:sp>
      <p:pic>
        <p:nvPicPr>
          <p:cNvPr id="66562" name="Picture 4" descr="11"/>
          <p:cNvPicPr>
            <a:picLocks noChangeAspect="1"/>
          </p:cNvPicPr>
          <p:nvPr/>
        </p:nvPicPr>
        <p:blipFill>
          <a:blip r:embed="rId3"/>
          <a:stretch>
            <a:fillRect/>
          </a:stretch>
        </p:blipFill>
        <p:spPr>
          <a:xfrm>
            <a:off x="228600" y="1295400"/>
            <a:ext cx="4967288" cy="4359275"/>
          </a:xfrm>
          <a:prstGeom prst="rect">
            <a:avLst/>
          </a:prstGeom>
          <a:noFill/>
          <a:ln w="9525">
            <a:noFill/>
          </a:ln>
        </p:spPr>
      </p:pic>
      <p:sp>
        <p:nvSpPr>
          <p:cNvPr id="4" name="TextBox 3"/>
          <p:cNvSpPr txBox="1"/>
          <p:nvPr/>
        </p:nvSpPr>
        <p:spPr>
          <a:xfrm>
            <a:off x="5410200" y="1419225"/>
            <a:ext cx="3581400" cy="4154488"/>
          </a:xfrm>
          <a:prstGeom prst="rect">
            <a:avLst/>
          </a:prstGeom>
          <a:noFill/>
        </p:spPr>
        <p:txBody>
          <a:bodyPr>
            <a:spAutoFit/>
          </a:bodyPr>
          <a:lstStyle/>
          <a:p>
            <a:pPr marR="0" defTabSz="457200" eaLnBrk="0" hangingPunct="0">
              <a:buClrTx/>
              <a:buSzTx/>
              <a:buFontTx/>
              <a:defRPr/>
            </a:pPr>
            <a:r>
              <a:rPr kumimoji="0" lang="en-US" kern="1200" cap="none" spc="0" normalizeH="0" baseline="0" noProof="0" dirty="0">
                <a:solidFill>
                  <a:srgbClr val="FF0000"/>
                </a:solidFill>
                <a:latin typeface="Times New Roman" panose="02020603050405020304" pitchFamily="18" charset="0"/>
                <a:ea typeface="MS PGothic" panose="020B0600070205080204" pitchFamily="34" charset="-128"/>
                <a:cs typeface="+mn-cs"/>
              </a:rPr>
              <a:t>Pros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Simplify seeks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Random access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Dynamic access without external fragmentation</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May link several index blocks together (for large files)</a:t>
            </a:r>
          </a:p>
          <a:p>
            <a:pPr marR="0" defTabSz="457200" eaLnBrk="0" hangingPunct="0">
              <a:buClrTx/>
              <a:buSzTx/>
              <a:buFontTx/>
              <a:defRPr/>
            </a:pPr>
            <a:endParaRPr kumimoji="0" lang="en-US" kern="1200" cap="none" spc="0" normalizeH="0" baseline="0" noProof="0" dirty="0">
              <a:solidFill>
                <a:srgbClr val="FF0000"/>
              </a:solidFill>
              <a:latin typeface="Times New Roman" panose="02020603050405020304" pitchFamily="18" charset="0"/>
              <a:ea typeface="MS PGothic" panose="020B0600070205080204" pitchFamily="34" charset="-128"/>
              <a:cs typeface="+mn-cs"/>
            </a:endParaRPr>
          </a:p>
          <a:p>
            <a:pPr marR="0" defTabSz="457200" eaLnBrk="0" hangingPunct="0">
              <a:buClrTx/>
              <a:buSzTx/>
              <a:buFontTx/>
              <a:defRPr/>
            </a:pPr>
            <a:r>
              <a:rPr kumimoji="0" lang="en-US" kern="1200" cap="none" spc="0" normalizeH="0" baseline="0" noProof="0" dirty="0">
                <a:solidFill>
                  <a:srgbClr val="FF0000"/>
                </a:solidFill>
                <a:latin typeface="Times New Roman" panose="02020603050405020304" pitchFamily="18" charset="0"/>
                <a:ea typeface="MS PGothic" panose="020B0600070205080204" pitchFamily="34" charset="-128"/>
                <a:cs typeface="+mn-cs"/>
              </a:rPr>
              <a:t>Cons</a:t>
            </a:r>
          </a:p>
          <a:p>
            <a:pPr marL="342900" marR="0" indent="-342900" defTabSz="457200" eaLnBrk="0" hangingPunct="0">
              <a:buClrTx/>
              <a:buSzTx/>
              <a:buFont typeface="Wingdings" panose="05000000000000000000" pitchFamily="2" charset="2"/>
              <a:buChar char="q"/>
              <a:defRPr/>
            </a:pPr>
            <a:r>
              <a:rPr kumimoji="0" lang="en-US" kern="1200" cap="none" spc="0" normalizeH="0" baseline="0" noProof="0" dirty="0">
                <a:solidFill>
                  <a:schemeClr val="tx1"/>
                </a:solidFill>
                <a:latin typeface="Times New Roman" panose="02020603050405020304" pitchFamily="18" charset="0"/>
                <a:ea typeface="MS PGothic" panose="020B0600070205080204" pitchFamily="34" charset="-128"/>
                <a:cs typeface="+mn-cs"/>
              </a:rPr>
              <a:t>Overhead of index block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a:xfrm>
            <a:off x="376238" y="457200"/>
            <a:ext cx="8763000" cy="576263"/>
          </a:xfrm>
        </p:spPr>
        <p:txBody>
          <a:bodyPr wrap="square" lIns="90000" tIns="46800" rIns="90000" bIns="46800" anchor="ctr"/>
          <a:lstStyle/>
          <a:p>
            <a:pPr eaLnBrk="1" hangingPunct="1"/>
            <a:r>
              <a:rPr lang="en-US" altLang="en-US" dirty="0"/>
              <a:t>Indexed Allocation – Mapping</a:t>
            </a:r>
          </a:p>
        </p:txBody>
      </p:sp>
      <p:pic>
        <p:nvPicPr>
          <p:cNvPr id="68610" name="Picture 3"/>
          <p:cNvPicPr>
            <a:picLocks noChangeAspect="1"/>
          </p:cNvPicPr>
          <p:nvPr/>
        </p:nvPicPr>
        <p:blipFill>
          <a:blip r:embed="rId3"/>
          <a:stretch>
            <a:fillRect/>
          </a:stretch>
        </p:blipFill>
        <p:spPr>
          <a:xfrm>
            <a:off x="762000" y="1600200"/>
            <a:ext cx="6980238" cy="43846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304800" y="312738"/>
            <a:ext cx="8377238" cy="1050925"/>
          </a:xfrm>
        </p:spPr>
        <p:txBody>
          <a:bodyPr wrap="square" lIns="90000" tIns="46800" rIns="90000" bIns="46800" anchor="ctr"/>
          <a:lstStyle/>
          <a:p>
            <a:pPr eaLnBrk="1" hangingPunct="1"/>
            <a:r>
              <a:rPr lang="en-US" altLang="en-US" dirty="0"/>
              <a:t>Combined Scheme:  UNIX UFS </a:t>
            </a:r>
            <a:br>
              <a:rPr lang="en-US" altLang="en-US" sz="2800" dirty="0"/>
            </a:br>
            <a:endParaRPr lang="en-US" altLang="en-US" sz="2800" dirty="0"/>
          </a:p>
        </p:txBody>
      </p:sp>
      <p:pic>
        <p:nvPicPr>
          <p:cNvPr id="70658" name="Picture 5"/>
          <p:cNvPicPr>
            <a:picLocks noChangeAspect="1"/>
          </p:cNvPicPr>
          <p:nvPr/>
        </p:nvPicPr>
        <p:blipFill>
          <a:blip r:embed="rId3"/>
          <a:stretch>
            <a:fillRect/>
          </a:stretch>
        </p:blipFill>
        <p:spPr>
          <a:xfrm>
            <a:off x="1979613" y="2057400"/>
            <a:ext cx="5175250" cy="3887788"/>
          </a:xfrm>
          <a:prstGeom prst="rect">
            <a:avLst/>
          </a:prstGeom>
          <a:noFill/>
          <a:ln w="9525">
            <a:noFill/>
          </a:ln>
        </p:spPr>
      </p:pic>
      <p:sp>
        <p:nvSpPr>
          <p:cNvPr id="70659" name="TextBox 1"/>
          <p:cNvSpPr txBox="1"/>
          <p:nvPr/>
        </p:nvSpPr>
        <p:spPr>
          <a:xfrm>
            <a:off x="990600" y="1341438"/>
            <a:ext cx="7512050" cy="460375"/>
          </a:xfrm>
          <a:prstGeom prst="rect">
            <a:avLst/>
          </a:prstGeom>
          <a:noFill/>
          <a:ln w="9525">
            <a:noFill/>
          </a:ln>
        </p:spPr>
        <p:txBody>
          <a:bodyPr anchor="t">
            <a:spAutoFit/>
          </a:bodyPr>
          <a:lstStyle/>
          <a:p>
            <a:pPr marL="342900" indent="-342900" eaLnBrk="0" hangingPunct="0">
              <a:buFont typeface="Wingdings" panose="05000000000000000000" charset="0"/>
              <a:buChar char="q"/>
            </a:pPr>
            <a:r>
              <a:rPr lang="en-US" altLang="en-US" dirty="0">
                <a:solidFill>
                  <a:schemeClr val="tx1"/>
                </a:solidFill>
                <a:latin typeface="Verdana" panose="020B0604030504040204" pitchFamily="34" charset="0"/>
              </a:rPr>
              <a:t>4K bytes per block, 32-bit addresses</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orgia"/>
        <a:ea typeface="ＭＳ Ｐゴシック"/>
        <a:cs typeface="Arial Unicode MS"/>
      </a:majorFont>
      <a:minorFont>
        <a:latin typeface="Georgi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kumimoji="0" lang="en-GB" sz="2400" b="0" i="0" u="none" strike="noStrike" cap="none" normalizeH="0" baseline="0">
            <a:ln>
              <a:noFill/>
            </a:ln>
            <a:solidFill>
              <a:schemeClr val="bg1"/>
            </a:solidFill>
            <a:effectLst/>
            <a:latin typeface="Times New Roman"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kumimoji="0" lang="en-GB" sz="2400" b="0" i="0" u="none" strike="noStrike" cap="none" normalizeH="0" baseline="0">
            <a:ln>
              <a:noFill/>
            </a:ln>
            <a:solidFill>
              <a:schemeClr val="bg1"/>
            </a:solidFill>
            <a:effectLst/>
            <a:latin typeface="Times New Roman"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orgia"/>
        <a:ea typeface="ＭＳ Ｐゴシック"/>
        <a:cs typeface="Arial Unicode MS"/>
      </a:majorFont>
      <a:minorFont>
        <a:latin typeface="Georgi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kumimoji="0" lang="en-GB" sz="2400" b="0" i="0" u="none" strike="noStrike" cap="none" normalizeH="0" baseline="0">
            <a:ln>
              <a:noFill/>
            </a:ln>
            <a:solidFill>
              <a:schemeClr val="bg1"/>
            </a:solidFill>
            <a:effectLst/>
            <a:latin typeface="Times New Roman"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kumimoji="0" lang="en-GB" sz="2400" b="0" i="0" u="none" strike="noStrike" cap="none" normalizeH="0" baseline="0">
            <a:ln>
              <a:noFill/>
            </a:ln>
            <a:solidFill>
              <a:schemeClr val="bg1"/>
            </a:solidFill>
            <a:effectLst/>
            <a:latin typeface="Times New Roman"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1357</Words>
  <Application>Microsoft Office PowerPoint</Application>
  <PresentationFormat>On-screen Show (4:3)</PresentationFormat>
  <Paragraphs>159</Paragraphs>
  <Slides>20</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Consolas</vt:lpstr>
      <vt:lpstr>Georgia</vt:lpstr>
      <vt:lpstr>Helvetica</vt:lpstr>
      <vt:lpstr>Monotype Sorts</vt:lpstr>
      <vt:lpstr>Times New Roman</vt:lpstr>
      <vt:lpstr>Verdana</vt:lpstr>
      <vt:lpstr>Wingdings</vt:lpstr>
      <vt:lpstr>Office Theme</vt:lpstr>
      <vt:lpstr>1_Office Theme</vt:lpstr>
      <vt:lpstr>PowerPoint Presentation</vt:lpstr>
      <vt:lpstr>Extent-Based Systems</vt:lpstr>
      <vt:lpstr>Linked Allocation</vt:lpstr>
      <vt:lpstr>Linked Allocation</vt:lpstr>
      <vt:lpstr>File-Allocation Table (FAT)</vt:lpstr>
      <vt:lpstr>Indexed Allocation</vt:lpstr>
      <vt:lpstr>Example of Indexed Allocation</vt:lpstr>
      <vt:lpstr>Indexed Allocation – Mapping</vt:lpstr>
      <vt:lpstr>Combined Scheme:  UNIX UFS  </vt:lpstr>
      <vt:lpstr>Question</vt:lpstr>
      <vt:lpstr>Answer</vt:lpstr>
      <vt:lpstr>In-Class Work 8</vt:lpstr>
      <vt:lpstr>Answer</vt:lpstr>
      <vt:lpstr>Free-Space Management (1)</vt:lpstr>
      <vt:lpstr>Free-Space Management (2)</vt:lpstr>
      <vt:lpstr>Linked Free Space List on Disk</vt:lpstr>
      <vt:lpstr>Free-Space Management (3)</vt:lpstr>
      <vt:lpstr>Layers of xv6 File System</vt:lpstr>
      <vt:lpstr>xv6 File System Structure</vt:lpstr>
      <vt:lpstr>On-disk inode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J Zheng</dc:creator>
  <cp:lastModifiedBy>Jeffery, Clinton (jefferyc@uidaho.edu)</cp:lastModifiedBy>
  <cp:revision>1150</cp:revision>
  <cp:lastPrinted>2013-08-20T02:42:00Z</cp:lastPrinted>
  <dcterms:created xsi:type="dcterms:W3CDTF">2008-08-03T20:58:00Z</dcterms:created>
  <dcterms:modified xsi:type="dcterms:W3CDTF">2022-11-16T05:43:33Z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