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9"/>
  </p:notesMasterIdLst>
  <p:sldIdLst>
    <p:sldId id="256" r:id="rId3"/>
    <p:sldId id="700" r:id="rId4"/>
    <p:sldId id="701" r:id="rId5"/>
    <p:sldId id="702" r:id="rId6"/>
    <p:sldId id="703" r:id="rId7"/>
    <p:sldId id="704" r:id="rId8"/>
    <p:sldId id="706" r:id="rId9"/>
    <p:sldId id="707" r:id="rId10"/>
    <p:sldId id="708" r:id="rId11"/>
    <p:sldId id="709" r:id="rId12"/>
    <p:sldId id="710" r:id="rId13"/>
    <p:sldId id="711" r:id="rId14"/>
    <p:sldId id="712" r:id="rId15"/>
    <p:sldId id="713" r:id="rId16"/>
    <p:sldId id="714" r:id="rId17"/>
    <p:sldId id="715" r:id="rId18"/>
    <p:sldId id="717" r:id="rId19"/>
    <p:sldId id="718" r:id="rId20"/>
    <p:sldId id="719" r:id="rId21"/>
    <p:sldId id="720" r:id="rId22"/>
    <p:sldId id="721" r:id="rId23"/>
    <p:sldId id="722" r:id="rId24"/>
    <p:sldId id="723" r:id="rId25"/>
    <p:sldId id="724" r:id="rId26"/>
    <p:sldId id="725" r:id="rId27"/>
    <p:sldId id="726" r:id="rId28"/>
  </p:sldIdLst>
  <p:sldSz cx="9144000" cy="6858000" type="screen4x3"/>
  <p:notesSz cx="7102475" cy="10233025"/>
  <p:defaultTextStyle>
    <a:defPPr>
      <a:defRPr lang="en-GB"/>
    </a:defPPr>
    <a:lvl1pPr marL="0" lvl="0" indent="0" algn="l" defTabSz="457200" rtl="0" eaLnBrk="1" fontAlgn="base" latinLnBrk="0" hangingPunct="1">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1pPr>
    <a:lvl2pPr marL="742950" lvl="1" indent="-28575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2pPr>
    <a:lvl3pPr marL="1143000" lvl="2"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3pPr>
    <a:lvl4pPr marL="1600200" lvl="3" indent="-228600" algn="l" defTabSz="457200" rtl="0" eaLnBrk="1" fontAlgn="base" latinLnBrk="0" hangingPunct="1">
      <a:lnSpc>
        <a:spcPct val="100000"/>
      </a:lnSpc>
      <a:spcBef>
        <a:spcPct val="0"/>
      </a:spcBef>
      <a:spcAft>
        <a:spcPct val="0"/>
      </a:spcAft>
      <a:buFont typeface="Arial" panose="020B0604020202020204" pitchFamily="34" charset="0"/>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4pPr>
    <a:lvl5pPr marL="2057400" lvl="4"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5pPr>
    <a:lvl6pPr marL="2286000" lvl="5"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6pPr>
    <a:lvl7pPr marL="2743200" lvl="6"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7pPr>
    <a:lvl8pPr marL="3200400" lvl="7"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8pPr>
    <a:lvl9pPr marL="3657600" lvl="8" indent="-228600" algn="l" defTabSz="457200" rtl="0" eaLnBrk="1" fontAlgn="base" latinLnBrk="0" hangingPunct="1">
      <a:lnSpc>
        <a:spcPct val="100000"/>
      </a:lnSpc>
      <a:spcBef>
        <a:spcPct val="0"/>
      </a:spcBef>
      <a:spcAft>
        <a:spcPct val="0"/>
      </a:spcAft>
      <a:buFontTx/>
      <a:buNone/>
      <a:defRPr sz="2400" b="0" i="0" u="none" kern="1200" baseline="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82" autoAdjust="0"/>
    <p:restoredTop sz="94660"/>
  </p:normalViewPr>
  <p:slideViewPr>
    <p:cSldViewPr showGuides="1">
      <p:cViewPr varScale="1">
        <p:scale>
          <a:sx n="58" d="100"/>
          <a:sy n="58" d="100"/>
        </p:scale>
        <p:origin x="1668" y="4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102475" cy="10233025"/>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5" name="AutoShape 2"/>
          <p:cNvSpPr/>
          <p:nvPr/>
        </p:nvSpPr>
        <p:spPr>
          <a:xfrm>
            <a:off x="0" y="0"/>
            <a:ext cx="7102475" cy="10233025"/>
          </a:xfrm>
          <a:prstGeom prst="roundRect">
            <a:avLst>
              <a:gd name="adj" fmla="val 23"/>
            </a:avLst>
          </a:prstGeom>
          <a:solidFill>
            <a:srgbClr val="FFFFFF"/>
          </a:solid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6" name="Text Box 3"/>
          <p:cNvSpPr txBox="1"/>
          <p:nvPr/>
        </p:nvSpPr>
        <p:spPr>
          <a:xfrm>
            <a:off x="0" y="0"/>
            <a:ext cx="3078163" cy="51117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7" name="Text Box 4"/>
          <p:cNvSpPr txBox="1"/>
          <p:nvPr/>
        </p:nvSpPr>
        <p:spPr>
          <a:xfrm>
            <a:off x="4022725" y="0"/>
            <a:ext cx="3078163" cy="51117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993775" y="768350"/>
            <a:ext cx="5111750" cy="3833813"/>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11200" y="4860925"/>
            <a:ext cx="5676900" cy="4600575"/>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720263"/>
            <a:ext cx="3078163" cy="511175"/>
          </a:xfrm>
          <a:prstGeom prst="rect">
            <a:avLst/>
          </a:prstGeom>
          <a:noFill/>
          <a:ln w="9525">
            <a:noFill/>
          </a:ln>
        </p:spPr>
        <p:txBody>
          <a:bodyPr wrap="none" lIns="96661" tIns="48331" rIns="96661" bIns="48331" anchor="ctr"/>
          <a:lstStyle/>
          <a:p>
            <a:pPr lvl="0">
              <a:buSzPct val="100000"/>
            </a:pPr>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022725" y="9720263"/>
            <a:ext cx="3074988" cy="50800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990A92A4-19EB-4620-81AA-B73DDC57201D}" type="slidenum">
              <a:rPr kumimoji="0" lang="en-US" altLang="en-US" sz="13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5123" name="Text Box 1"/>
          <p:cNvSpPr>
            <a:spLocks noGrp="1" noRot="1" noChangeAspect="1" noTextEdit="1"/>
          </p:cNvSpPr>
          <p:nvPr>
            <p:ph type="sldImg"/>
          </p:nvPr>
        </p:nvSpPr>
        <p:spPr>
          <a:xfrm>
            <a:off x="993775" y="768350"/>
            <a:ext cx="5114925" cy="3836988"/>
          </a:xfrm>
          <a:solidFill>
            <a:srgbClr val="FFFFFF"/>
          </a:solidFill>
        </p:spPr>
      </p:sp>
      <p:sp>
        <p:nvSpPr>
          <p:cNvPr id="33794" name="Text Box 2"/>
          <p:cNvSpPr>
            <a:spLocks noGrp="1" noChangeArrowheads="1"/>
          </p:cNvSpPr>
          <p:nvPr>
            <p:ph type="body" idx="1"/>
          </p:nvPr>
        </p:nvSpPr>
        <p:spPr>
          <a:xfrm>
            <a:off x="711200" y="4860925"/>
            <a:ext cx="5680075" cy="46037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17</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59394"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59395"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17</a:t>
            </a:fld>
            <a:endParaRPr lang="en-US" altLang="en-US" sz="1000" i="1" dirty="0">
              <a:solidFill>
                <a:schemeClr val="tx1"/>
              </a:solidFill>
              <a:ea typeface="Arial" panose="020B0604020202020204" pitchFamily="34" charset="0"/>
            </a:endParaRPr>
          </a:p>
        </p:txBody>
      </p:sp>
      <p:sp>
        <p:nvSpPr>
          <p:cNvPr id="59396" name="Rectangle 2"/>
          <p:cNvSpPr>
            <a:spLocks noGrp="1" noRot="1" noChangeAspect="1" noTextEdit="1"/>
          </p:cNvSpPr>
          <p:nvPr>
            <p:ph type="sldImg"/>
          </p:nvPr>
        </p:nvSpPr>
        <p:spPr>
          <a:xfrm>
            <a:off x="1281113" y="982663"/>
            <a:ext cx="4541837" cy="3408362"/>
          </a:xfrm>
        </p:spPr>
      </p:sp>
      <p:sp>
        <p:nvSpPr>
          <p:cNvPr id="59397"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18</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61442"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61443"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18</a:t>
            </a:fld>
            <a:endParaRPr lang="en-US" altLang="en-US" sz="1000" i="1" dirty="0">
              <a:solidFill>
                <a:schemeClr val="tx1"/>
              </a:solidFill>
              <a:ea typeface="Arial" panose="020B0604020202020204" pitchFamily="34" charset="0"/>
            </a:endParaRPr>
          </a:p>
        </p:txBody>
      </p:sp>
      <p:sp>
        <p:nvSpPr>
          <p:cNvPr id="61444" name="Rectangle 2"/>
          <p:cNvSpPr>
            <a:spLocks noGrp="1" noRot="1" noChangeAspect="1" noTextEdit="1"/>
          </p:cNvSpPr>
          <p:nvPr>
            <p:ph type="sldImg"/>
          </p:nvPr>
        </p:nvSpPr>
        <p:spPr>
          <a:xfrm>
            <a:off x="1281113" y="982663"/>
            <a:ext cx="4541837" cy="3408362"/>
          </a:xfrm>
        </p:spPr>
      </p:sp>
      <p:sp>
        <p:nvSpPr>
          <p:cNvPr id="61445"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20</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64514"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64515"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20</a:t>
            </a:fld>
            <a:endParaRPr lang="en-US" altLang="en-US" sz="1000" i="1" dirty="0">
              <a:solidFill>
                <a:schemeClr val="tx1"/>
              </a:solidFill>
              <a:ea typeface="Arial" panose="020B0604020202020204" pitchFamily="34" charset="0"/>
            </a:endParaRPr>
          </a:p>
        </p:txBody>
      </p:sp>
      <p:sp>
        <p:nvSpPr>
          <p:cNvPr id="64516" name="Rectangle 2"/>
          <p:cNvSpPr>
            <a:spLocks noGrp="1" noRot="1" noChangeAspect="1" noTextEdit="1"/>
          </p:cNvSpPr>
          <p:nvPr>
            <p:ph type="sldImg"/>
          </p:nvPr>
        </p:nvSpPr>
        <p:spPr>
          <a:xfrm>
            <a:off x="1281113" y="982663"/>
            <a:ext cx="4541837" cy="3408362"/>
          </a:xfrm>
        </p:spPr>
      </p:sp>
      <p:sp>
        <p:nvSpPr>
          <p:cNvPr id="64517"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21</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66562"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66563"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21</a:t>
            </a:fld>
            <a:endParaRPr lang="en-US" altLang="en-US" sz="1000" i="1" dirty="0">
              <a:solidFill>
                <a:schemeClr val="tx1"/>
              </a:solidFill>
              <a:ea typeface="Arial" panose="020B0604020202020204" pitchFamily="34" charset="0"/>
            </a:endParaRPr>
          </a:p>
        </p:txBody>
      </p:sp>
      <p:sp>
        <p:nvSpPr>
          <p:cNvPr id="66564" name="Rectangle 2"/>
          <p:cNvSpPr>
            <a:spLocks noGrp="1" noRot="1" noChangeAspect="1" noTextEdit="1"/>
          </p:cNvSpPr>
          <p:nvPr>
            <p:ph type="sldImg"/>
          </p:nvPr>
        </p:nvSpPr>
        <p:spPr>
          <a:xfrm>
            <a:off x="1281113" y="982663"/>
            <a:ext cx="4541837" cy="3408362"/>
          </a:xfrm>
        </p:spPr>
      </p:sp>
      <p:sp>
        <p:nvSpPr>
          <p:cNvPr id="66565"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22</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68610"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68611"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22</a:t>
            </a:fld>
            <a:endParaRPr lang="en-US" altLang="en-US" sz="1000" i="1" dirty="0">
              <a:solidFill>
                <a:schemeClr val="tx1"/>
              </a:solidFill>
              <a:ea typeface="Arial" panose="020B0604020202020204" pitchFamily="34" charset="0"/>
            </a:endParaRPr>
          </a:p>
        </p:txBody>
      </p:sp>
      <p:sp>
        <p:nvSpPr>
          <p:cNvPr id="68612" name="Rectangle 2"/>
          <p:cNvSpPr>
            <a:spLocks noGrp="1" noRot="1" noChangeAspect="1" noTextEdit="1"/>
          </p:cNvSpPr>
          <p:nvPr>
            <p:ph type="sldImg"/>
          </p:nvPr>
        </p:nvSpPr>
        <p:spPr>
          <a:xfrm>
            <a:off x="1281113" y="982663"/>
            <a:ext cx="4541837" cy="3408362"/>
          </a:xfrm>
        </p:spPr>
      </p:sp>
      <p:sp>
        <p:nvSpPr>
          <p:cNvPr id="68613" name="Rectangle 3"/>
          <p:cNvSpPr>
            <a:spLocks noGrp="1"/>
          </p:cNvSpPr>
          <p:nvPr>
            <p:ph type="body"/>
          </p:nvPr>
        </p:nvSpPr>
        <p:spPr>
          <a:xfrm>
            <a:off x="946150" y="4860925"/>
            <a:ext cx="5210175" cy="4603750"/>
          </a:xfrm>
        </p:spPr>
        <p:txBody>
          <a:bodyPr wrap="square" lIns="97508" tIns="48004" rIns="97508" bIns="48004" anchor="t"/>
          <a:lstStyle/>
          <a:p>
            <a:pPr lvl="0"/>
            <a:r>
              <a:rPr lang="en-US" altLang="en-US" dirty="0"/>
              <a:t>Disks 1 and 3 fail</a:t>
            </a:r>
          </a:p>
          <a:p>
            <a:pPr lvl="0"/>
            <a:r>
              <a:rPr lang="en-US" altLang="en-US" dirty="0"/>
              <a:t>Use diagonal 0 and 2 to recover blocks 2(0) of 3 and 1(2) of disk 1, then row  1 and 2 to recover blocks 1(4) of 3 and 2(3) in disk 1</a:t>
            </a:r>
          </a:p>
          <a:p>
            <a:pPr lvl="0"/>
            <a:r>
              <a:rPr lang="en-US" altLang="en-US" dirty="0"/>
              <a:t>Then use diagonal 3 and 4 to recover blocks 0(3) of 3 and 3(4) in disk 1, row 0 and 3 to recover blocks 0(1) of 1 and 1(3) in disk 3</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noTextEdit="1"/>
          </p:cNvSpPr>
          <p:nvPr>
            <p:ph type="sldImg"/>
          </p:nvPr>
        </p:nvSpPr>
        <p:spPr/>
      </p:sp>
      <p:sp>
        <p:nvSpPr>
          <p:cNvPr id="73730" name="Notes Placeholder 2"/>
          <p:cNvSpPr>
            <a:spLocks noGrp="1"/>
          </p:cNvSpPr>
          <p:nvPr>
            <p:ph type="body"/>
          </p:nvPr>
        </p:nvSpPr>
        <p:spPr/>
        <p:txBody>
          <a:bodyPr wrap="square" lIns="95139" tIns="49472" rIns="95139" bIns="49472" anchor="t"/>
          <a:lstStyle/>
          <a:p>
            <a:pPr lvl="0"/>
            <a:r>
              <a:rPr lang="en-US" altLang="en-US" dirty="0"/>
              <a:t>RAID 0: 800 GB</a:t>
            </a:r>
          </a:p>
          <a:p>
            <a:pPr lvl="0"/>
            <a:r>
              <a:rPr lang="en-US" altLang="en-US" dirty="0"/>
              <a:t>RAID 1+0: 400 GB</a:t>
            </a:r>
          </a:p>
          <a:p>
            <a:pPr lvl="0"/>
            <a:r>
              <a:rPr lang="en-US" altLang="en-US" dirty="0"/>
              <a:t>RAID 3: 600 GB</a:t>
            </a:r>
          </a:p>
          <a:p>
            <a:pPr lvl="0"/>
            <a:r>
              <a:rPr lang="en-US" altLang="en-US" dirty="0"/>
              <a:t>RAID 4: 600 GB</a:t>
            </a:r>
          </a:p>
          <a:p>
            <a:pPr lvl="0"/>
            <a:r>
              <a:rPr lang="en-US" altLang="en-US" dirty="0"/>
              <a:t>RAID 5: 600 GB</a:t>
            </a:r>
          </a:p>
          <a:p>
            <a:pPr lvl="0"/>
            <a:r>
              <a:rPr lang="en-US" altLang="en-US" dirty="0"/>
              <a:t>RAID 6: 400 GB</a:t>
            </a:r>
          </a:p>
          <a:p>
            <a:pPr lvl="0"/>
            <a:endParaRPr lang="en-US" altLang="en-US" dirty="0"/>
          </a:p>
        </p:txBody>
      </p:sp>
      <p:sp>
        <p:nvSpPr>
          <p:cNvPr id="73731" name="Slide Number Placeholder 3"/>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26</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930275">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2</a:t>
            </a:fld>
            <a:endParaRPr lang="en-US" altLang="en-US" sz="1300" dirty="0">
              <a:solidFill>
                <a:schemeClr val="tx1"/>
              </a:solidFill>
              <a:latin typeface="Arial" panose="020B0604020202020204" pitchFamily="34" charset="0"/>
            </a:endParaRPr>
          </a:p>
        </p:txBody>
      </p:sp>
      <p:sp>
        <p:nvSpPr>
          <p:cNvPr id="32770" name="Rectangle 2"/>
          <p:cNvSpPr>
            <a:spLocks noGrp="1" noRot="1" noChangeAspect="1" noTextEdit="1"/>
          </p:cNvSpPr>
          <p:nvPr>
            <p:ph type="sldImg"/>
          </p:nvPr>
        </p:nvSpPr>
        <p:spPr/>
      </p:sp>
      <p:sp>
        <p:nvSpPr>
          <p:cNvPr id="32771" name="Rectangle 3"/>
          <p:cNvSpPr>
            <a:spLocks noGrp="1"/>
          </p:cNvSpPr>
          <p:nvPr>
            <p:ph type="body"/>
          </p:nvPr>
        </p:nvSpPr>
        <p:spPr/>
        <p:txBody>
          <a:bodyPr wrap="square" lIns="95139" tIns="49472" rIns="95139" bIns="49472" anchor="t"/>
          <a:lstStyle/>
          <a:p>
            <a:pPr lvl="0" eaLnBrk="1" hangingPunct="1"/>
            <a:r>
              <a:rPr lang="en-US" altLang="en-US" dirty="0"/>
              <a:t>For example, only one request, al algorithms are the same</a:t>
            </a:r>
          </a:p>
          <a:p>
            <a:pPr lvl="0" eaLnBrk="1" hangingPunct="1"/>
            <a:endParaRPr lang="en-US" altLang="en-US" dirty="0"/>
          </a:p>
          <a:p>
            <a:pPr lvl="0" eaLnBrk="1" hangingPunct="1"/>
            <a:r>
              <a:rPr lang="en-US" altLang="en-US" dirty="0"/>
              <a:t>Contiguous allocation vs. linked allocation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p:sp>
      <p:sp>
        <p:nvSpPr>
          <p:cNvPr id="34818" name="Notes Placeholder 2"/>
          <p:cNvSpPr>
            <a:spLocks noGrp="1"/>
          </p:cNvSpPr>
          <p:nvPr>
            <p:ph type="body"/>
          </p:nvPr>
        </p:nvSpPr>
        <p:spPr/>
        <p:txBody>
          <a:bodyPr wrap="square" lIns="95139" tIns="49472" rIns="95139" bIns="49472" anchor="t"/>
          <a:lstStyle/>
          <a:p>
            <a:pPr lvl="0"/>
            <a:r>
              <a:rPr lang="en-US" altLang="en-US" dirty="0"/>
              <a:t>FCFS: 45, 3, 40, 72, 70, 122 = 352</a:t>
            </a:r>
          </a:p>
          <a:p>
            <a:pPr lvl="0"/>
            <a:r>
              <a:rPr lang="en-US" altLang="en-US" dirty="0"/>
              <a:t>SSTF: 10, 32, 3, 17, 20, 142 = 224</a:t>
            </a:r>
          </a:p>
          <a:p>
            <a:pPr lvl="0"/>
            <a:r>
              <a:rPr lang="en-US" altLang="en-US" dirty="0"/>
              <a:t>SCAN: 60, 39, 109, 32, 3, 17, 20 = 280</a:t>
            </a:r>
          </a:p>
          <a:p>
            <a:pPr lvl="0"/>
            <a:r>
              <a:rPr lang="en-US" altLang="en-US" dirty="0"/>
              <a:t>LOOK: 60, 70, 32, 3, 17, 20 = 202 </a:t>
            </a:r>
          </a:p>
          <a:p>
            <a:pPr lvl="0"/>
            <a:r>
              <a:rPr lang="en-US" altLang="en-US" dirty="0"/>
              <a:t>C-SCAN: 60, 39, 199, 18, 20, 17, 3, 32 = 99 + 199 + 90 = 388</a:t>
            </a:r>
          </a:p>
          <a:p>
            <a:pPr lvl="0"/>
            <a:r>
              <a:rPr lang="en-US" altLang="en-US" dirty="0"/>
              <a:t>C-LOOK: 60, 142, 20, 17, 3, 32 = 274</a:t>
            </a:r>
          </a:p>
        </p:txBody>
      </p:sp>
      <p:sp>
        <p:nvSpPr>
          <p:cNvPr id="34819" name="Slide Number Placeholder 3"/>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3</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p:cNvSpPr>
          <p:nvPr/>
        </p:nvSpPr>
        <p:spPr>
          <a:xfrm>
            <a:off x="4022725" y="9718675"/>
            <a:ext cx="3078163" cy="512763"/>
          </a:xfrm>
          <a:prstGeom prst="rect">
            <a:avLst/>
          </a:prstGeom>
          <a:noFill/>
          <a:ln w="9525">
            <a:noFill/>
          </a:ln>
        </p:spPr>
        <p:txBody>
          <a:bodyPr lIns="98116" tIns="49058" rIns="98116" bIns="49058" anchor="b"/>
          <a:lstStyle/>
          <a:p>
            <a:pPr lvl="0" algn="r"/>
            <a:fld id="{9A0DB2DC-4C9A-4742-B13C-FB6460FD3503}" type="slidenum">
              <a:rPr lang="en-US" altLang="en-US" sz="1300" dirty="0">
                <a:latin typeface="Arial" panose="020B0604020202020204" pitchFamily="34" charset="0"/>
              </a:rPr>
              <a:t>6</a:t>
            </a:fld>
            <a:endParaRPr lang="en-US" altLang="en-US" sz="1300" dirty="0">
              <a:latin typeface="Arial" panose="020B0604020202020204" pitchFamily="34" charset="0"/>
            </a:endParaRPr>
          </a:p>
        </p:txBody>
      </p:sp>
      <p:sp>
        <p:nvSpPr>
          <p:cNvPr id="38914" name="Rectangle 2"/>
          <p:cNvSpPr>
            <a:spLocks noGrp="1" noRot="1" noChangeAspect="1" noTextEdit="1"/>
          </p:cNvSpPr>
          <p:nvPr>
            <p:ph type="sldImg"/>
          </p:nvPr>
        </p:nvSpPr>
        <p:spPr>
          <a:xfrm>
            <a:off x="1281113" y="982663"/>
            <a:ext cx="4541837" cy="3406775"/>
          </a:xfrm>
        </p:spPr>
      </p:sp>
      <p:sp>
        <p:nvSpPr>
          <p:cNvPr id="38915" name="Rectangle 3"/>
          <p:cNvSpPr>
            <a:spLocks noGrp="1"/>
          </p:cNvSpPr>
          <p:nvPr>
            <p:ph type="body"/>
          </p:nvPr>
        </p:nvSpPr>
        <p:spPr>
          <a:xfrm>
            <a:off x="947738" y="4857750"/>
            <a:ext cx="5207000" cy="4608513"/>
          </a:xfrm>
        </p:spPr>
        <p:txBody>
          <a:bodyPr wrap="square" lIns="98124" tIns="49062" rIns="98124" bIns="49062" anchor="t"/>
          <a:lstStyle/>
          <a:p>
            <a:pPr lvl="0"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p:sp>
      <p:sp>
        <p:nvSpPr>
          <p:cNvPr id="44034" name="Notes Placeholder 2"/>
          <p:cNvSpPr>
            <a:spLocks noGrp="1"/>
          </p:cNvSpPr>
          <p:nvPr>
            <p:ph type="body"/>
          </p:nvPr>
        </p:nvSpPr>
        <p:spPr/>
        <p:txBody>
          <a:bodyPr wrap="square" lIns="95139" tIns="49472" rIns="95139" bIns="49472" anchor="t"/>
          <a:lstStyle/>
          <a:p>
            <a:pPr lvl="0"/>
            <a:r>
              <a:rPr lang="en-US" altLang="en-US" dirty="0"/>
              <a:t>MTTR: mean time to repair</a:t>
            </a:r>
          </a:p>
        </p:txBody>
      </p:sp>
      <p:sp>
        <p:nvSpPr>
          <p:cNvPr id="44035" name="Slide Number Placeholder 3"/>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9</a:t>
            </a:fld>
            <a:endParaRPr lang="en-US" altLang="en-US" sz="1300" dirty="0">
              <a:solidFill>
                <a:schemeClr val="tx1"/>
              </a:solidFill>
              <a:latin typeface="Arial" panose="020B0604020202020204" pitchFamily="34" charset="0"/>
              <a:ea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11</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47106"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47107"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11</a:t>
            </a:fld>
            <a:endParaRPr lang="en-US" altLang="en-US" sz="1000" i="1" dirty="0">
              <a:solidFill>
                <a:schemeClr val="tx1"/>
              </a:solidFill>
              <a:ea typeface="Arial" panose="020B0604020202020204" pitchFamily="34" charset="0"/>
            </a:endParaRPr>
          </a:p>
        </p:txBody>
      </p:sp>
      <p:sp>
        <p:nvSpPr>
          <p:cNvPr id="47108" name="Rectangle 2"/>
          <p:cNvSpPr>
            <a:spLocks noGrp="1" noRot="1" noChangeAspect="1" noTextEdit="1"/>
          </p:cNvSpPr>
          <p:nvPr>
            <p:ph type="sldImg"/>
          </p:nvPr>
        </p:nvSpPr>
        <p:spPr>
          <a:xfrm>
            <a:off x="1281113" y="982663"/>
            <a:ext cx="4541837" cy="3408362"/>
          </a:xfrm>
        </p:spPr>
      </p:sp>
      <p:sp>
        <p:nvSpPr>
          <p:cNvPr id="47109"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p:sp>
      <p:sp>
        <p:nvSpPr>
          <p:cNvPr id="51202" name="Notes Placeholder 2"/>
          <p:cNvSpPr>
            <a:spLocks noGrp="1"/>
          </p:cNvSpPr>
          <p:nvPr>
            <p:ph type="body"/>
          </p:nvPr>
        </p:nvSpPr>
        <p:spPr/>
        <p:txBody>
          <a:bodyPr wrap="square" lIns="95139" tIns="49472" rIns="95139" bIns="49472" anchor="t"/>
          <a:lstStyle/>
          <a:p>
            <a:pPr lvl="0"/>
            <a:r>
              <a:rPr lang="en-US" altLang="en-US" dirty="0"/>
              <a:t>Even parity: even number of 1s</a:t>
            </a:r>
          </a:p>
        </p:txBody>
      </p:sp>
      <p:sp>
        <p:nvSpPr>
          <p:cNvPr id="51203" name="Slide Number Placeholder 3"/>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14</a:t>
            </a:fld>
            <a:endParaRPr lang="en-US" altLang="en-US" sz="1300" dirty="0">
              <a:solidFill>
                <a:schemeClr val="tx1"/>
              </a:solidFill>
              <a:latin typeface="Arial" panose="020B0604020202020204" pitchFamily="34" charset="0"/>
              <a:ea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p:sp>
      <p:sp>
        <p:nvSpPr>
          <p:cNvPr id="53250" name="Notes Placeholder 2"/>
          <p:cNvSpPr>
            <a:spLocks noGrp="1"/>
          </p:cNvSpPr>
          <p:nvPr>
            <p:ph type="body"/>
          </p:nvPr>
        </p:nvSpPr>
        <p:spPr/>
        <p:txBody>
          <a:bodyPr wrap="square" lIns="95139" tIns="49472" rIns="95139" bIns="49472" anchor="t"/>
          <a:lstStyle/>
          <a:p>
            <a:pPr lvl="0"/>
            <a:endParaRPr lang="en-US" altLang="en-US" dirty="0"/>
          </a:p>
        </p:txBody>
      </p:sp>
      <p:sp>
        <p:nvSpPr>
          <p:cNvPr id="53251" name="Slide Number Placeholder 3"/>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15</a:t>
            </a:fld>
            <a:endParaRPr lang="en-US" altLang="en-US" sz="1300" dirty="0">
              <a:solidFill>
                <a:schemeClr val="tx1"/>
              </a:solidFill>
              <a:latin typeface="Arial" panose="020B0604020202020204" pitchFamily="34" charset="0"/>
              <a:ea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txBox="1">
            <a:spLocks noGrp="1"/>
          </p:cNvSpPr>
          <p:nvPr>
            <p:ph type="sldNum" sz="quarter"/>
          </p:nvPr>
        </p:nvSpPr>
        <p:spPr>
          <a:xfrm>
            <a:off x="4022725" y="9720263"/>
            <a:ext cx="3074988" cy="508000"/>
          </a:xfrm>
          <a:prstGeom prst="rect">
            <a:avLst/>
          </a:prstGeom>
          <a:noFill/>
          <a:ln w="9525">
            <a:noFill/>
          </a:ln>
        </p:spPr>
        <p:txBody>
          <a:bodyPr vert="horz" wrap="square" lIns="95139" tIns="49472" rIns="95139" bIns="49472" anchor="b"/>
          <a:lstStyle/>
          <a:p>
            <a:pPr lvl="0" algn="r" defTabSz="0">
              <a:buSzPct val="100000"/>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Arial" panose="020B0604020202020204" pitchFamily="34" charset="0"/>
              </a:rPr>
              <a:t>16</a:t>
            </a:fld>
            <a:endParaRPr lang="en-US" altLang="en-US" sz="1300" dirty="0">
              <a:solidFill>
                <a:schemeClr val="tx1"/>
              </a:solidFill>
              <a:latin typeface="Arial" panose="020B0604020202020204" pitchFamily="34" charset="0"/>
              <a:ea typeface="Arial" panose="020B0604020202020204" pitchFamily="34" charset="0"/>
            </a:endParaRPr>
          </a:p>
        </p:txBody>
      </p:sp>
      <p:sp>
        <p:nvSpPr>
          <p:cNvPr id="55298" name="Rectangle 4"/>
          <p:cNvSpPr txBox="1">
            <a:spLocks noGrp="1"/>
          </p:cNvSpPr>
          <p:nvPr/>
        </p:nvSpPr>
        <p:spPr>
          <a:xfrm>
            <a:off x="-23812" y="9753600"/>
            <a:ext cx="3084512" cy="454025"/>
          </a:xfrm>
          <a:prstGeom prst="rect">
            <a:avLst/>
          </a:prstGeom>
          <a:noFill/>
          <a:ln w="9525">
            <a:noFill/>
          </a:ln>
        </p:spPr>
        <p:txBody>
          <a:bodyPr lIns="18001" tIns="0" rIns="18001" bIns="0" anchor="b"/>
          <a:lstStyle/>
          <a:p>
            <a:pPr lvl="0" defTabSz="863600"/>
            <a:r>
              <a:rPr lang="en-US" altLang="en-US" sz="1000" i="1" dirty="0">
                <a:solidFill>
                  <a:schemeClr val="tx1"/>
                </a:solidFill>
              </a:rPr>
              <a:t>CS252 S05</a:t>
            </a:r>
            <a:endParaRPr lang="en-US" altLang="en-US" sz="1000" i="1" dirty="0">
              <a:solidFill>
                <a:schemeClr val="tx1"/>
              </a:solidFill>
              <a:ea typeface="Arial" panose="020B0604020202020204" pitchFamily="34" charset="0"/>
            </a:endParaRPr>
          </a:p>
        </p:txBody>
      </p:sp>
      <p:sp>
        <p:nvSpPr>
          <p:cNvPr id="55299" name="Rectangle 5"/>
          <p:cNvSpPr txBox="1">
            <a:spLocks noGrp="1"/>
          </p:cNvSpPr>
          <p:nvPr/>
        </p:nvSpPr>
        <p:spPr>
          <a:xfrm>
            <a:off x="4041775" y="9753600"/>
            <a:ext cx="3084513" cy="454025"/>
          </a:xfrm>
          <a:prstGeom prst="rect">
            <a:avLst/>
          </a:prstGeom>
          <a:noFill/>
          <a:ln w="9525">
            <a:noFill/>
          </a:ln>
        </p:spPr>
        <p:txBody>
          <a:bodyPr lIns="18001" tIns="0" rIns="18001" bIns="0" anchor="b"/>
          <a:lstStyle/>
          <a:p>
            <a:pPr lvl="0" algn="r" defTabSz="863600"/>
            <a:fld id="{9A0DB2DC-4C9A-4742-B13C-FB6460FD3503}" type="slidenum">
              <a:rPr lang="en-US" altLang="en-US" sz="1000" i="1" dirty="0">
                <a:solidFill>
                  <a:schemeClr val="tx1"/>
                </a:solidFill>
              </a:rPr>
              <a:t>16</a:t>
            </a:fld>
            <a:endParaRPr lang="en-US" altLang="en-US" sz="1000" i="1" dirty="0">
              <a:solidFill>
                <a:schemeClr val="tx1"/>
              </a:solidFill>
              <a:ea typeface="Arial" panose="020B0604020202020204" pitchFamily="34" charset="0"/>
            </a:endParaRPr>
          </a:p>
        </p:txBody>
      </p:sp>
      <p:sp>
        <p:nvSpPr>
          <p:cNvPr id="55300" name="Rectangle 2"/>
          <p:cNvSpPr>
            <a:spLocks noGrp="1" noRot="1" noChangeAspect="1" noTextEdit="1"/>
          </p:cNvSpPr>
          <p:nvPr>
            <p:ph type="sldImg"/>
          </p:nvPr>
        </p:nvSpPr>
        <p:spPr>
          <a:xfrm>
            <a:off x="1281113" y="982663"/>
            <a:ext cx="4541837" cy="3408362"/>
          </a:xfrm>
        </p:spPr>
      </p:sp>
      <p:sp>
        <p:nvSpPr>
          <p:cNvPr id="55301" name="Rectangle 3"/>
          <p:cNvSpPr>
            <a:spLocks noGrp="1"/>
          </p:cNvSpPr>
          <p:nvPr>
            <p:ph type="body"/>
          </p:nvPr>
        </p:nvSpPr>
        <p:spPr>
          <a:xfrm>
            <a:off x="946150" y="4860925"/>
            <a:ext cx="5210175" cy="4603750"/>
          </a:xfrm>
        </p:spPr>
        <p:txBody>
          <a:bodyPr wrap="square" lIns="97508" tIns="48004" rIns="97508" bIns="48004" anchor="t"/>
          <a:lstStyle/>
          <a:p>
            <a:pPr lvl="0"/>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153400" cy="990600"/>
          </a:xfrm>
        </p:spPr>
        <p:txBody>
          <a:bodyPr/>
          <a:lstStyle/>
          <a:p>
            <a:pPr fontAlgn="base"/>
            <a:r>
              <a:rPr lang="en-US" strike="noStrike" noProof="1"/>
              <a:t>Click to edit Master title style</a:t>
            </a:r>
          </a:p>
        </p:txBody>
      </p:sp>
      <p:sp>
        <p:nvSpPr>
          <p:cNvPr id="3" name="Text Placeholder 2"/>
          <p:cNvSpPr>
            <a:spLocks noGrp="1"/>
          </p:cNvSpPr>
          <p:nvPr>
            <p:ph type="body" sz="half" idx="1"/>
          </p:nvPr>
        </p:nvSpPr>
        <p:spPr>
          <a:xfrm>
            <a:off x="762000" y="1447800"/>
            <a:ext cx="4038600" cy="4267200"/>
          </a:xfrm>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3000" y="1447800"/>
            <a:ext cx="4038600" cy="4267200"/>
          </a:xfrm>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pPr fontAlgn="base"/>
            <a:r>
              <a:rPr lang="en-US" strike="noStrike" noProof="1"/>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eaLnBrk="0" hangingPunct="0">
              <a:buSzPct val="100000"/>
            </a:pPr>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4"/>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p:nvPr>
        </p:nvSpPr>
        <p:spPr>
          <a:xfrm>
            <a:off x="762000" y="1447800"/>
            <a:ext cx="8226425" cy="4264025"/>
          </a:xfrm>
          <a:prstGeom prst="rect">
            <a:avLst/>
          </a:prstGeom>
          <a:noFill/>
          <a:ln w="9525">
            <a:noFill/>
          </a:ln>
        </p:spPr>
        <p:txBody>
          <a:bodyPr lIns="90000" tIns="46800" rIns="90000" bIns="46800" anchor="t"/>
          <a:lstStyle/>
          <a:p>
            <a:pPr lvl="0"/>
            <a:r>
              <a:rPr lang="en-GB" altLang="en-US" dirty="0"/>
              <a:t>Click to edit the outline text format</a:t>
            </a:r>
          </a:p>
          <a:p>
            <a:pPr lvl="1" indent="-285750"/>
            <a:r>
              <a:rPr lang="en-GB" altLang="en-US" dirty="0"/>
              <a:t>Second Outline Level</a:t>
            </a:r>
          </a:p>
          <a:p>
            <a:pPr lvl="2" indent="-228600"/>
            <a:r>
              <a:rPr lang="en-GB" altLang="en-US" dirty="0"/>
              <a:t>Third Outline Level</a:t>
            </a:r>
          </a:p>
          <a:p>
            <a:pPr lvl="3" indent="-228600"/>
            <a:r>
              <a:rPr lang="en-GB" altLang="en-US" dirty="0"/>
              <a:t>Fourth Outline Level</a:t>
            </a:r>
          </a:p>
          <a:p>
            <a:pPr lvl="4" indent="-228600"/>
            <a:r>
              <a:rPr lang="en-GB" altLang="en-US" dirty="0"/>
              <a:t>Fifth Outline Level</a:t>
            </a:r>
          </a:p>
          <a:p>
            <a:pPr lvl="4" indent="-228600"/>
            <a:r>
              <a:rPr lang="en-GB" altLang="en-US" dirty="0"/>
              <a:t>Sixth Outline Level</a:t>
            </a:r>
          </a:p>
          <a:p>
            <a:pPr lvl="4" indent="-228600"/>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28600" y="12319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Storage Systems (2)</a:t>
            </a:r>
          </a:p>
        </p:txBody>
      </p:sp>
      <p:sp>
        <p:nvSpPr>
          <p:cNvPr id="4098" name="Text Box 2"/>
          <p:cNvSpPr txBox="1">
            <a:spLocks noChangeArrowheads="1"/>
          </p:cNvSpPr>
          <p:nvPr/>
        </p:nvSpPr>
        <p:spPr bwMode="auto">
          <a:xfrm>
            <a:off x="1676400" y="3048000"/>
            <a:ext cx="586740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11/30/2022</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54013" y="0"/>
            <a:ext cx="8382000" cy="99060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0 – No Redundancy</a:t>
            </a:r>
          </a:p>
        </p:txBody>
      </p:sp>
      <p:sp>
        <p:nvSpPr>
          <p:cNvPr id="910339" name="Rectangle 3"/>
          <p:cNvSpPr>
            <a:spLocks noGrp="1" noChangeArrowheads="1"/>
          </p:cNvSpPr>
          <p:nvPr>
            <p:ph type="body" sz="half" idx="1"/>
          </p:nvPr>
        </p:nvSpPr>
        <p:spPr>
          <a:xfrm>
            <a:off x="354013" y="1001713"/>
            <a:ext cx="8229600" cy="518160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Data are striped but there is no redundancy to tolerate disk failure</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Data is divided into blocks and is spread in a fixed order among all the disks in the array.</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Improves the performance for large access because many disks operate in parallel</a:t>
            </a:r>
          </a:p>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No space overhead, no fault tolerance</a:t>
            </a:r>
          </a:p>
        </p:txBody>
      </p:sp>
      <p:pic>
        <p:nvPicPr>
          <p:cNvPr id="45059" name="Picture 13" descr="raid0"/>
          <p:cNvPicPr>
            <a:picLocks noGrp="1" noChangeAspect="1"/>
          </p:cNvPicPr>
          <p:nvPr>
            <p:ph sz="half" idx="2"/>
          </p:nvPr>
        </p:nvPicPr>
        <p:blipFill>
          <a:blip r:embed="rId2"/>
          <a:stretch>
            <a:fillRect/>
          </a:stretch>
        </p:blipFill>
        <p:spPr>
          <a:xfrm>
            <a:off x="1905000" y="4419600"/>
            <a:ext cx="5562600" cy="155733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0339">
                                            <p:txEl>
                                              <p:pRg st="0" end="0"/>
                                            </p:txEl>
                                          </p:spTgt>
                                        </p:tgtEl>
                                        <p:attrNameLst>
                                          <p:attrName>style.visibility</p:attrName>
                                        </p:attrNameLst>
                                      </p:cBhvr>
                                      <p:to>
                                        <p:strVal val="visible"/>
                                      </p:to>
                                    </p:set>
                                    <p:anim calcmode="lin" valueType="num">
                                      <p:cBhvr>
                                        <p:cTn id="7" dur="500" fill="hold"/>
                                        <p:tgtEl>
                                          <p:spTgt spid="910339">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1033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10339">
                                            <p:txEl>
                                              <p:pRg st="1" end="1"/>
                                            </p:txEl>
                                          </p:spTgt>
                                        </p:tgtEl>
                                        <p:attrNameLst>
                                          <p:attrName>style.visibility</p:attrName>
                                        </p:attrNameLst>
                                      </p:cBhvr>
                                      <p:to>
                                        <p:strVal val="visible"/>
                                      </p:to>
                                    </p:set>
                                    <p:anim calcmode="lin" valueType="num">
                                      <p:cBhvr>
                                        <p:cTn id="11" dur="500" fill="hold"/>
                                        <p:tgtEl>
                                          <p:spTgt spid="910339">
                                            <p:txEl>
                                              <p:pRg st="1" end="1"/>
                                            </p:txEl>
                                          </p:spTgt>
                                        </p:tgtEl>
                                        <p:attrNameLst>
                                          <p:attrName>ppt_x</p:attrName>
                                        </p:attrNameLst>
                                      </p:cBhvr>
                                      <p:tavLst>
                                        <p:tav tm="0">
                                          <p:val>
                                            <p:strVal val="#ppt_x"/>
                                          </p:val>
                                        </p:tav>
                                        <p:tav tm="100000">
                                          <p:val>
                                            <p:strVal val="#ppt_x"/>
                                          </p:val>
                                        </p:tav>
                                      </p:tavLst>
                                    </p:anim>
                                    <p:anim calcmode="lin" valueType="num">
                                      <p:cBhvr>
                                        <p:cTn id="12" dur="500" fill="hold"/>
                                        <p:tgtEl>
                                          <p:spTgt spid="9103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10339">
                                            <p:txEl>
                                              <p:pRg st="2" end="2"/>
                                            </p:txEl>
                                          </p:spTgt>
                                        </p:tgtEl>
                                        <p:attrNameLst>
                                          <p:attrName>style.visibility</p:attrName>
                                        </p:attrNameLst>
                                      </p:cBhvr>
                                      <p:to>
                                        <p:strVal val="visible"/>
                                      </p:to>
                                    </p:set>
                                    <p:anim calcmode="lin" valueType="num">
                                      <p:cBhvr>
                                        <p:cTn id="17" dur="500" fill="hold"/>
                                        <p:tgtEl>
                                          <p:spTgt spid="910339">
                                            <p:txEl>
                                              <p:pRg st="2" end="2"/>
                                            </p:txEl>
                                          </p:spTgt>
                                        </p:tgtEl>
                                        <p:attrNameLst>
                                          <p:attrName>ppt_x</p:attrName>
                                        </p:attrNameLst>
                                      </p:cBhvr>
                                      <p:tavLst>
                                        <p:tav tm="0">
                                          <p:val>
                                            <p:strVal val="#ppt_x"/>
                                          </p:val>
                                        </p:tav>
                                        <p:tav tm="100000">
                                          <p:val>
                                            <p:strVal val="#ppt_x"/>
                                          </p:val>
                                        </p:tav>
                                      </p:tavLst>
                                    </p:anim>
                                    <p:anim calcmode="lin" valueType="num">
                                      <p:cBhvr>
                                        <p:cTn id="18" dur="500" fill="hold"/>
                                        <p:tgtEl>
                                          <p:spTgt spid="9103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10339">
                                            <p:txEl>
                                              <p:pRg st="3" end="3"/>
                                            </p:txEl>
                                          </p:spTgt>
                                        </p:tgtEl>
                                        <p:attrNameLst>
                                          <p:attrName>style.visibility</p:attrName>
                                        </p:attrNameLst>
                                      </p:cBhvr>
                                      <p:to>
                                        <p:strVal val="visible"/>
                                      </p:to>
                                    </p:set>
                                    <p:anim calcmode="lin" valueType="num">
                                      <p:cBhvr>
                                        <p:cTn id="23" dur="500" fill="hold"/>
                                        <p:tgtEl>
                                          <p:spTgt spid="910339">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9103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033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5"/>
          <p:cNvSpPr txBox="1">
            <a:spLocks noGrp="1"/>
          </p:cNvSpPr>
          <p:nvPr/>
        </p:nvSpPr>
        <p:spPr>
          <a:xfrm>
            <a:off x="6553200" y="6413500"/>
            <a:ext cx="1905000" cy="292100"/>
          </a:xfrm>
          <a:prstGeom prst="rect">
            <a:avLst/>
          </a:prstGeom>
          <a:noFill/>
          <a:ln w="9525">
            <a:noFill/>
          </a:ln>
        </p:spPr>
        <p:txBody>
          <a:bodyPr wrap="none" lIns="92075" tIns="46038" rIns="92075" bIns="46038" anchor="ctr"/>
          <a:lstStyle/>
          <a:p>
            <a:pPr algn="r"/>
            <a:fld id="{9A0DB2DC-4C9A-4742-B13C-FB6460FD3503}" type="slidenum">
              <a:rPr lang="en-US" altLang="en-US" sz="1400" b="1" dirty="0">
                <a:solidFill>
                  <a:schemeClr val="accent2"/>
                </a:solidFill>
                <a:latin typeface="Times New Roman" panose="02020603050405020304" pitchFamily="18" charset="0"/>
              </a:rPr>
              <a:t>11</a:t>
            </a:fld>
            <a:endParaRPr lang="en-US" altLang="en-US" sz="1400" b="1" dirty="0">
              <a:solidFill>
                <a:schemeClr val="accent2"/>
              </a:solidFill>
              <a:latin typeface="Times New Roman" panose="02020603050405020304" pitchFamily="18" charset="0"/>
              <a:ea typeface="Arial" panose="020B0604020202020204" pitchFamily="34" charset="0"/>
            </a:endParaRPr>
          </a:p>
        </p:txBody>
      </p:sp>
      <p:sp>
        <p:nvSpPr>
          <p:cNvPr id="12291" name="Rectangle 2"/>
          <p:cNvSpPr>
            <a:spLocks noGrp="1" noChangeArrowheads="1"/>
          </p:cNvSpPr>
          <p:nvPr>
            <p:ph type="title"/>
          </p:nvPr>
        </p:nvSpPr>
        <p:spPr>
          <a:xfrm>
            <a:off x="450850" y="215900"/>
            <a:ext cx="8153400" cy="990600"/>
          </a:xfrm>
        </p:spPr>
        <p:txBody>
          <a:bodyPr vert="horz" wrap="square" lIns="90487" tIns="44450" rIns="90487" bIns="4445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0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1: Disk Mirroring/Shadowing</a:t>
            </a:r>
          </a:p>
        </p:txBody>
      </p:sp>
      <p:sp>
        <p:nvSpPr>
          <p:cNvPr id="917535" name="Rectangle 31"/>
          <p:cNvSpPr>
            <a:spLocks noGrp="1" noChangeArrowheads="1"/>
          </p:cNvSpPr>
          <p:nvPr>
            <p:ph idx="1"/>
          </p:nvPr>
        </p:nvSpPr>
        <p:spPr>
          <a:xfrm>
            <a:off x="304800" y="3429000"/>
            <a:ext cx="8610600" cy="3048000"/>
          </a:xfrm>
        </p:spPr>
        <p:txBody>
          <a:bodyPr vert="horz" wrap="square" lIns="90000" tIns="46800" rIns="90000" bIns="46800" numCol="1" anchor="t" anchorCtr="0" compatLnSpc="1"/>
          <a:lstStyle/>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The disk is fully duplicated onto its “</a:t>
            </a:r>
            <a:r>
              <a:rPr kumimoji="0" lang="en-US" altLang="ja-JP" sz="2800" b="0" i="0" u="sng"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mirror</a:t>
            </a: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 (or more) </a:t>
            </a:r>
            <a:endParaRPr kumimoji="0" lang="en-US" altLang="ja-JP"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endParaRP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Very high availability can be achieved</a:t>
            </a:r>
          </a:p>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Bandwidth sacrifice on write:</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Logical write = two physical writes</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Reads may be optimized</a:t>
            </a:r>
          </a:p>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Most expensive solution: 100% capacity overhead</a:t>
            </a:r>
          </a:p>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(RAID 2 no longer used, so skip)</a:t>
            </a:r>
          </a:p>
          <a:p>
            <a:pPr marL="457200" marR="0" lvl="0" indent="-457200" algn="l" defTabSz="457200" rtl="0" eaLnBrk="0" fontAlgn="base" latinLnBrk="0" hangingPunct="0">
              <a:lnSpc>
                <a:spcPct val="80000"/>
              </a:lnSpc>
              <a:spcBef>
                <a:spcPts val="800"/>
              </a:spcBef>
              <a:spcAft>
                <a:spcPct val="0"/>
              </a:spcAft>
              <a:buClr>
                <a:srgbClr val="000000"/>
              </a:buClr>
              <a:buSzTx/>
              <a:buFont typeface="Times New Roman" panose="02020603050405020304" pitchFamily="18" charset="0"/>
              <a:buNone/>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 useBgFill="1">
        <p:nvSpPr>
          <p:cNvPr id="46084" name="Oval 12"/>
          <p:cNvSpPr/>
          <p:nvPr/>
        </p:nvSpPr>
        <p:spPr>
          <a:xfrm>
            <a:off x="3400425" y="1833563"/>
            <a:ext cx="850900" cy="279400"/>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46085" name="Oval 13"/>
          <p:cNvSpPr/>
          <p:nvPr/>
        </p:nvSpPr>
        <p:spPr>
          <a:xfrm>
            <a:off x="3400425" y="2430463"/>
            <a:ext cx="850900" cy="279400"/>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46086" name="Line 14"/>
          <p:cNvSpPr/>
          <p:nvPr/>
        </p:nvSpPr>
        <p:spPr>
          <a:xfrm>
            <a:off x="3387725" y="2011363"/>
            <a:ext cx="0" cy="558800"/>
          </a:xfrm>
          <a:prstGeom prst="line">
            <a:avLst/>
          </a:prstGeom>
          <a:ln w="38100" cap="flat" cmpd="sng">
            <a:solidFill>
              <a:schemeClr val="tx1"/>
            </a:solidFill>
            <a:prstDash val="solid"/>
            <a:round/>
            <a:headEnd type="none" w="med" len="med"/>
            <a:tailEnd type="none" w="med" len="med"/>
          </a:ln>
        </p:spPr>
      </p:sp>
      <p:sp>
        <p:nvSpPr>
          <p:cNvPr id="46087" name="Line 15"/>
          <p:cNvSpPr/>
          <p:nvPr/>
        </p:nvSpPr>
        <p:spPr>
          <a:xfrm>
            <a:off x="4264025" y="1985963"/>
            <a:ext cx="0" cy="558800"/>
          </a:xfrm>
          <a:prstGeom prst="line">
            <a:avLst/>
          </a:prstGeom>
          <a:ln w="38100" cap="flat" cmpd="sng">
            <a:solidFill>
              <a:schemeClr val="tx1"/>
            </a:solidFill>
            <a:prstDash val="solid"/>
            <a:round/>
            <a:headEnd type="none" w="med" len="med"/>
            <a:tailEnd type="none" w="med" len="med"/>
          </a:ln>
        </p:spPr>
      </p:sp>
      <p:sp useBgFill="1">
        <p:nvSpPr>
          <p:cNvPr id="46088" name="Oval 16"/>
          <p:cNvSpPr/>
          <p:nvPr/>
        </p:nvSpPr>
        <p:spPr>
          <a:xfrm>
            <a:off x="4556125" y="1833563"/>
            <a:ext cx="850900" cy="279400"/>
          </a:xfrm>
          <a:prstGeom prst="ellipse">
            <a:avLst/>
          </a:prstGeom>
          <a:ln w="38100" cap="flat" cmpd="sng">
            <a:solidFill>
              <a:srgbClr val="00FF00"/>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46089" name="Oval 17"/>
          <p:cNvSpPr/>
          <p:nvPr/>
        </p:nvSpPr>
        <p:spPr>
          <a:xfrm>
            <a:off x="4556125" y="2430463"/>
            <a:ext cx="850900" cy="279400"/>
          </a:xfrm>
          <a:prstGeom prst="ellipse">
            <a:avLst/>
          </a:prstGeom>
          <a:ln w="38100" cap="flat" cmpd="sng">
            <a:solidFill>
              <a:srgbClr val="00FF00"/>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46090" name="Line 18"/>
          <p:cNvSpPr/>
          <p:nvPr/>
        </p:nvSpPr>
        <p:spPr>
          <a:xfrm>
            <a:off x="4543425" y="2011363"/>
            <a:ext cx="0" cy="558800"/>
          </a:xfrm>
          <a:prstGeom prst="line">
            <a:avLst/>
          </a:prstGeom>
          <a:ln w="38100" cap="flat" cmpd="sng">
            <a:solidFill>
              <a:srgbClr val="00FF00"/>
            </a:solidFill>
            <a:prstDash val="solid"/>
            <a:round/>
            <a:headEnd type="none" w="med" len="med"/>
            <a:tailEnd type="none" w="med" len="med"/>
          </a:ln>
        </p:spPr>
      </p:sp>
      <p:sp>
        <p:nvSpPr>
          <p:cNvPr id="46091" name="Line 19"/>
          <p:cNvSpPr/>
          <p:nvPr/>
        </p:nvSpPr>
        <p:spPr>
          <a:xfrm>
            <a:off x="5419725" y="1985963"/>
            <a:ext cx="0" cy="558800"/>
          </a:xfrm>
          <a:prstGeom prst="line">
            <a:avLst/>
          </a:prstGeom>
          <a:ln w="38100" cap="flat" cmpd="sng">
            <a:solidFill>
              <a:srgbClr val="00FF00"/>
            </a:solidFill>
            <a:prstDash val="solid"/>
            <a:round/>
            <a:headEnd type="none" w="med" len="med"/>
            <a:tailEnd type="none" w="med" len="med"/>
          </a:ln>
        </p:spPr>
      </p:sp>
      <p:sp>
        <p:nvSpPr>
          <p:cNvPr id="46092" name="Rectangle 20"/>
          <p:cNvSpPr/>
          <p:nvPr/>
        </p:nvSpPr>
        <p:spPr>
          <a:xfrm>
            <a:off x="3098800" y="1568450"/>
            <a:ext cx="2628900" cy="1511300"/>
          </a:xfrm>
          <a:prstGeom prst="rect">
            <a:avLst/>
          </a:prstGeom>
          <a:noFill/>
          <a:ln w="25400" cap="flat" cmpd="sng">
            <a:solidFill>
              <a:schemeClr val="tx1"/>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7535">
                                            <p:txEl>
                                              <p:pRg st="0" end="0"/>
                                            </p:txEl>
                                          </p:spTgt>
                                        </p:tgtEl>
                                        <p:attrNameLst>
                                          <p:attrName>style.visibility</p:attrName>
                                        </p:attrNameLst>
                                      </p:cBhvr>
                                      <p:to>
                                        <p:strVal val="visible"/>
                                      </p:to>
                                    </p:set>
                                    <p:anim calcmode="lin" valueType="num">
                                      <p:cBhvr>
                                        <p:cTn id="7" dur="500" fill="hold"/>
                                        <p:tgtEl>
                                          <p:spTgt spid="917535">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1753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17535">
                                            <p:txEl>
                                              <p:pRg st="1" end="1"/>
                                            </p:txEl>
                                          </p:spTgt>
                                        </p:tgtEl>
                                        <p:attrNameLst>
                                          <p:attrName>style.visibility</p:attrName>
                                        </p:attrNameLst>
                                      </p:cBhvr>
                                      <p:to>
                                        <p:strVal val="visible"/>
                                      </p:to>
                                    </p:set>
                                    <p:anim calcmode="lin" valueType="num">
                                      <p:cBhvr>
                                        <p:cTn id="11" dur="500" fill="hold"/>
                                        <p:tgtEl>
                                          <p:spTgt spid="917535">
                                            <p:txEl>
                                              <p:pRg st="1" end="1"/>
                                            </p:txEl>
                                          </p:spTgt>
                                        </p:tgtEl>
                                        <p:attrNameLst>
                                          <p:attrName>ppt_x</p:attrName>
                                        </p:attrNameLst>
                                      </p:cBhvr>
                                      <p:tavLst>
                                        <p:tav tm="0">
                                          <p:val>
                                            <p:strVal val="#ppt_x"/>
                                          </p:val>
                                        </p:tav>
                                        <p:tav tm="100000">
                                          <p:val>
                                            <p:strVal val="#ppt_x"/>
                                          </p:val>
                                        </p:tav>
                                      </p:tavLst>
                                    </p:anim>
                                    <p:anim calcmode="lin" valueType="num">
                                      <p:cBhvr>
                                        <p:cTn id="12" dur="500" fill="hold"/>
                                        <p:tgtEl>
                                          <p:spTgt spid="9175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17535">
                                            <p:txEl>
                                              <p:pRg st="2" end="2"/>
                                            </p:txEl>
                                          </p:spTgt>
                                        </p:tgtEl>
                                        <p:attrNameLst>
                                          <p:attrName>style.visibility</p:attrName>
                                        </p:attrNameLst>
                                      </p:cBhvr>
                                      <p:to>
                                        <p:strVal val="visible"/>
                                      </p:to>
                                    </p:set>
                                    <p:anim calcmode="lin" valueType="num">
                                      <p:cBhvr>
                                        <p:cTn id="17" dur="500" fill="hold"/>
                                        <p:tgtEl>
                                          <p:spTgt spid="917535">
                                            <p:txEl>
                                              <p:pRg st="2" end="2"/>
                                            </p:txEl>
                                          </p:spTgt>
                                        </p:tgtEl>
                                        <p:attrNameLst>
                                          <p:attrName>ppt_x</p:attrName>
                                        </p:attrNameLst>
                                      </p:cBhvr>
                                      <p:tavLst>
                                        <p:tav tm="0">
                                          <p:val>
                                            <p:strVal val="#ppt_x"/>
                                          </p:val>
                                        </p:tav>
                                        <p:tav tm="100000">
                                          <p:val>
                                            <p:strVal val="#ppt_x"/>
                                          </p:val>
                                        </p:tav>
                                      </p:tavLst>
                                    </p:anim>
                                    <p:anim calcmode="lin" valueType="num">
                                      <p:cBhvr>
                                        <p:cTn id="18" dur="500" fill="hold"/>
                                        <p:tgtEl>
                                          <p:spTgt spid="91753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917535">
                                            <p:txEl>
                                              <p:pRg st="3" end="3"/>
                                            </p:txEl>
                                          </p:spTgt>
                                        </p:tgtEl>
                                        <p:attrNameLst>
                                          <p:attrName>style.visibility</p:attrName>
                                        </p:attrNameLst>
                                      </p:cBhvr>
                                      <p:to>
                                        <p:strVal val="visible"/>
                                      </p:to>
                                    </p:set>
                                    <p:anim calcmode="lin" valueType="num">
                                      <p:cBhvr>
                                        <p:cTn id="21" dur="500" fill="hold"/>
                                        <p:tgtEl>
                                          <p:spTgt spid="917535">
                                            <p:txEl>
                                              <p:pRg st="3" end="3"/>
                                            </p:txEl>
                                          </p:spTgt>
                                        </p:tgtEl>
                                        <p:attrNameLst>
                                          <p:attrName>ppt_x</p:attrName>
                                        </p:attrNameLst>
                                      </p:cBhvr>
                                      <p:tavLst>
                                        <p:tav tm="0">
                                          <p:val>
                                            <p:strVal val="#ppt_x"/>
                                          </p:val>
                                        </p:tav>
                                        <p:tav tm="100000">
                                          <p:val>
                                            <p:strVal val="#ppt_x"/>
                                          </p:val>
                                        </p:tav>
                                      </p:tavLst>
                                    </p:anim>
                                    <p:anim calcmode="lin" valueType="num">
                                      <p:cBhvr>
                                        <p:cTn id="22" dur="500" fill="hold"/>
                                        <p:tgtEl>
                                          <p:spTgt spid="91753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17535">
                                            <p:txEl>
                                              <p:pRg st="4" end="4"/>
                                            </p:txEl>
                                          </p:spTgt>
                                        </p:tgtEl>
                                        <p:attrNameLst>
                                          <p:attrName>style.visibility</p:attrName>
                                        </p:attrNameLst>
                                      </p:cBhvr>
                                      <p:to>
                                        <p:strVal val="visible"/>
                                      </p:to>
                                    </p:set>
                                    <p:anim calcmode="lin" valueType="num">
                                      <p:cBhvr>
                                        <p:cTn id="25" dur="500" fill="hold"/>
                                        <p:tgtEl>
                                          <p:spTgt spid="917535">
                                            <p:txEl>
                                              <p:pRg st="4" end="4"/>
                                            </p:txEl>
                                          </p:spTgt>
                                        </p:tgtEl>
                                        <p:attrNameLst>
                                          <p:attrName>ppt_x</p:attrName>
                                        </p:attrNameLst>
                                      </p:cBhvr>
                                      <p:tavLst>
                                        <p:tav tm="0">
                                          <p:val>
                                            <p:strVal val="#ppt_x"/>
                                          </p:val>
                                        </p:tav>
                                        <p:tav tm="100000">
                                          <p:val>
                                            <p:strVal val="#ppt_x"/>
                                          </p:val>
                                        </p:tav>
                                      </p:tavLst>
                                    </p:anim>
                                    <p:anim calcmode="lin" valueType="num">
                                      <p:cBhvr>
                                        <p:cTn id="26" dur="500" fill="hold"/>
                                        <p:tgtEl>
                                          <p:spTgt spid="9175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17535">
                                            <p:txEl>
                                              <p:pRg st="5" end="5"/>
                                            </p:txEl>
                                          </p:spTgt>
                                        </p:tgtEl>
                                        <p:attrNameLst>
                                          <p:attrName>style.visibility</p:attrName>
                                        </p:attrNameLst>
                                      </p:cBhvr>
                                      <p:to>
                                        <p:strVal val="visible"/>
                                      </p:to>
                                    </p:set>
                                    <p:anim calcmode="lin" valueType="num">
                                      <p:cBhvr>
                                        <p:cTn id="31" dur="500" fill="hold"/>
                                        <p:tgtEl>
                                          <p:spTgt spid="917535">
                                            <p:txEl>
                                              <p:pRg st="5" end="5"/>
                                            </p:txEl>
                                          </p:spTgt>
                                        </p:tgtEl>
                                        <p:attrNameLst>
                                          <p:attrName>ppt_x</p:attrName>
                                        </p:attrNameLst>
                                      </p:cBhvr>
                                      <p:tavLst>
                                        <p:tav tm="0">
                                          <p:val>
                                            <p:strVal val="#ppt_x"/>
                                          </p:val>
                                        </p:tav>
                                        <p:tav tm="100000">
                                          <p:val>
                                            <p:strVal val="#ppt_x"/>
                                          </p:val>
                                        </p:tav>
                                      </p:tavLst>
                                    </p:anim>
                                    <p:anim calcmode="lin" valueType="num">
                                      <p:cBhvr>
                                        <p:cTn id="32" dur="500" fill="hold"/>
                                        <p:tgtEl>
                                          <p:spTgt spid="9175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17535">
                                            <p:txEl>
                                              <p:pRg st="6" end="6"/>
                                            </p:txEl>
                                          </p:spTgt>
                                        </p:tgtEl>
                                        <p:attrNameLst>
                                          <p:attrName>style.visibility</p:attrName>
                                        </p:attrNameLst>
                                      </p:cBhvr>
                                      <p:to>
                                        <p:strVal val="visible"/>
                                      </p:to>
                                    </p:set>
                                    <p:anim calcmode="lin" valueType="num">
                                      <p:cBhvr>
                                        <p:cTn id="37" dur="500" fill="hold"/>
                                        <p:tgtEl>
                                          <p:spTgt spid="917535">
                                            <p:txEl>
                                              <p:pRg st="6" end="6"/>
                                            </p:txEl>
                                          </p:spTgt>
                                        </p:tgtEl>
                                        <p:attrNameLst>
                                          <p:attrName>ppt_x</p:attrName>
                                        </p:attrNameLst>
                                      </p:cBhvr>
                                      <p:tavLst>
                                        <p:tav tm="0">
                                          <p:val>
                                            <p:strVal val="#ppt_x"/>
                                          </p:val>
                                        </p:tav>
                                        <p:tav tm="100000">
                                          <p:val>
                                            <p:strVal val="#ppt_x"/>
                                          </p:val>
                                        </p:tav>
                                      </p:tavLst>
                                    </p:anim>
                                    <p:anim calcmode="lin" valueType="num">
                                      <p:cBhvr>
                                        <p:cTn id="38" dur="500" fill="hold"/>
                                        <p:tgtEl>
                                          <p:spTgt spid="91753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75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lIns="90000" tIns="46800" rIns="90000" bIns="46800" anchor="ctr"/>
          <a:lstStyle/>
          <a:p>
            <a:r>
              <a:rPr lang="en-US" altLang="zh-CN"/>
              <a:t>RAID 0+1</a:t>
            </a:r>
          </a:p>
        </p:txBody>
      </p:sp>
      <p:pic>
        <p:nvPicPr>
          <p:cNvPr id="48130" name="Content Placeholder 3"/>
          <p:cNvPicPr>
            <a:picLocks noGrp="1" noChangeAspect="1"/>
          </p:cNvPicPr>
          <p:nvPr>
            <p:ph idx="1"/>
          </p:nvPr>
        </p:nvPicPr>
        <p:blipFill>
          <a:blip r:embed="rId2"/>
          <a:stretch>
            <a:fillRect/>
          </a:stretch>
        </p:blipFill>
        <p:spPr>
          <a:xfrm>
            <a:off x="1400175" y="1439863"/>
            <a:ext cx="6505575" cy="4257675"/>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lIns="90000" tIns="46800" rIns="90000" bIns="46800" anchor="ctr"/>
          <a:lstStyle/>
          <a:p>
            <a:r>
              <a:rPr lang="en-US" altLang="zh-CN"/>
              <a:t>RAID 1+0</a:t>
            </a:r>
          </a:p>
        </p:txBody>
      </p:sp>
      <p:pic>
        <p:nvPicPr>
          <p:cNvPr id="49154" name="Content Placeholder 9"/>
          <p:cNvPicPr>
            <a:picLocks noGrp="1" noChangeAspect="1"/>
          </p:cNvPicPr>
          <p:nvPr>
            <p:ph idx="1"/>
          </p:nvPr>
        </p:nvPicPr>
        <p:blipFill>
          <a:blip r:embed="rId2"/>
          <a:stretch>
            <a:fillRect/>
          </a:stretch>
        </p:blipFill>
        <p:spPr>
          <a:xfrm>
            <a:off x="1622425" y="1333500"/>
            <a:ext cx="5715000" cy="41910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76200"/>
            <a:ext cx="8686800" cy="99060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3 – Parity Disk (Bit-Interleaved)</a:t>
            </a:r>
          </a:p>
        </p:txBody>
      </p:sp>
      <p:grpSp>
        <p:nvGrpSpPr>
          <p:cNvPr id="2" name="Group 3"/>
          <p:cNvGrpSpPr/>
          <p:nvPr/>
        </p:nvGrpSpPr>
        <p:grpSpPr>
          <a:xfrm>
            <a:off x="3759200" y="1365250"/>
            <a:ext cx="4851400" cy="1219200"/>
            <a:chOff x="2296" y="780"/>
            <a:chExt cx="3056" cy="768"/>
          </a:xfrm>
        </p:grpSpPr>
        <p:sp useBgFill="1">
          <p:nvSpPr>
            <p:cNvPr id="50179" name="Oval 4"/>
            <p:cNvSpPr/>
            <p:nvPr/>
          </p:nvSpPr>
          <p:spPr>
            <a:xfrm>
              <a:off x="2472" y="876"/>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50180" name="Oval 5"/>
            <p:cNvSpPr/>
            <p:nvPr/>
          </p:nvSpPr>
          <p:spPr>
            <a:xfrm>
              <a:off x="2472" y="1252"/>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0181" name="Line 6"/>
            <p:cNvSpPr/>
            <p:nvPr/>
          </p:nvSpPr>
          <p:spPr>
            <a:xfrm>
              <a:off x="2464" y="988"/>
              <a:ext cx="0" cy="352"/>
            </a:xfrm>
            <a:prstGeom prst="line">
              <a:avLst/>
            </a:prstGeom>
            <a:ln w="38100" cap="flat" cmpd="sng">
              <a:solidFill>
                <a:schemeClr val="tx1"/>
              </a:solidFill>
              <a:prstDash val="solid"/>
              <a:round/>
              <a:headEnd type="none" w="med" len="med"/>
              <a:tailEnd type="none" w="med" len="med"/>
            </a:ln>
          </p:spPr>
        </p:sp>
        <p:sp>
          <p:nvSpPr>
            <p:cNvPr id="50182" name="Line 7"/>
            <p:cNvSpPr/>
            <p:nvPr/>
          </p:nvSpPr>
          <p:spPr>
            <a:xfrm>
              <a:off x="3016" y="972"/>
              <a:ext cx="0" cy="352"/>
            </a:xfrm>
            <a:prstGeom prst="line">
              <a:avLst/>
            </a:prstGeom>
            <a:ln w="38100" cap="flat" cmpd="sng">
              <a:solidFill>
                <a:schemeClr val="tx1"/>
              </a:solidFill>
              <a:prstDash val="solid"/>
              <a:round/>
              <a:headEnd type="none" w="med" len="med"/>
              <a:tailEnd type="none" w="med" len="med"/>
            </a:ln>
          </p:spPr>
        </p:sp>
        <p:sp useBgFill="1">
          <p:nvSpPr>
            <p:cNvPr id="50183" name="Oval 8"/>
            <p:cNvSpPr/>
            <p:nvPr/>
          </p:nvSpPr>
          <p:spPr>
            <a:xfrm>
              <a:off x="3200" y="876"/>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50184" name="Oval 9"/>
            <p:cNvSpPr/>
            <p:nvPr/>
          </p:nvSpPr>
          <p:spPr>
            <a:xfrm>
              <a:off x="3200" y="1252"/>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0185" name="Line 10"/>
            <p:cNvSpPr/>
            <p:nvPr/>
          </p:nvSpPr>
          <p:spPr>
            <a:xfrm>
              <a:off x="3192" y="988"/>
              <a:ext cx="0" cy="352"/>
            </a:xfrm>
            <a:prstGeom prst="line">
              <a:avLst/>
            </a:prstGeom>
            <a:ln w="38100" cap="flat" cmpd="sng">
              <a:solidFill>
                <a:schemeClr val="tx1"/>
              </a:solidFill>
              <a:prstDash val="solid"/>
              <a:round/>
              <a:headEnd type="none" w="med" len="med"/>
              <a:tailEnd type="none" w="med" len="med"/>
            </a:ln>
          </p:spPr>
        </p:sp>
        <p:sp>
          <p:nvSpPr>
            <p:cNvPr id="50186" name="Line 11"/>
            <p:cNvSpPr/>
            <p:nvPr/>
          </p:nvSpPr>
          <p:spPr>
            <a:xfrm>
              <a:off x="3744" y="972"/>
              <a:ext cx="0" cy="352"/>
            </a:xfrm>
            <a:prstGeom prst="line">
              <a:avLst/>
            </a:prstGeom>
            <a:ln w="38100" cap="flat" cmpd="sng">
              <a:solidFill>
                <a:schemeClr val="tx1"/>
              </a:solidFill>
              <a:prstDash val="solid"/>
              <a:round/>
              <a:headEnd type="none" w="med" len="med"/>
              <a:tailEnd type="none" w="med" len="med"/>
            </a:ln>
          </p:spPr>
        </p:sp>
        <p:sp useBgFill="1">
          <p:nvSpPr>
            <p:cNvPr id="50187" name="Oval 12"/>
            <p:cNvSpPr/>
            <p:nvPr/>
          </p:nvSpPr>
          <p:spPr>
            <a:xfrm>
              <a:off x="3912" y="876"/>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50188" name="Oval 13"/>
            <p:cNvSpPr/>
            <p:nvPr/>
          </p:nvSpPr>
          <p:spPr>
            <a:xfrm>
              <a:off x="3912" y="1252"/>
              <a:ext cx="536" cy="176"/>
            </a:xfrm>
            <a:prstGeom prst="ellipse">
              <a:avLst/>
            </a:prstGeom>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0189" name="Line 14"/>
            <p:cNvSpPr/>
            <p:nvPr/>
          </p:nvSpPr>
          <p:spPr>
            <a:xfrm>
              <a:off x="3904" y="988"/>
              <a:ext cx="0" cy="352"/>
            </a:xfrm>
            <a:prstGeom prst="line">
              <a:avLst/>
            </a:prstGeom>
            <a:ln w="38100" cap="flat" cmpd="sng">
              <a:solidFill>
                <a:schemeClr val="tx1"/>
              </a:solidFill>
              <a:prstDash val="solid"/>
              <a:round/>
              <a:headEnd type="none" w="med" len="med"/>
              <a:tailEnd type="none" w="med" len="med"/>
            </a:ln>
          </p:spPr>
        </p:sp>
        <p:sp>
          <p:nvSpPr>
            <p:cNvPr id="50190" name="Line 15"/>
            <p:cNvSpPr/>
            <p:nvPr/>
          </p:nvSpPr>
          <p:spPr>
            <a:xfrm>
              <a:off x="4456" y="972"/>
              <a:ext cx="0" cy="352"/>
            </a:xfrm>
            <a:prstGeom prst="line">
              <a:avLst/>
            </a:prstGeom>
            <a:ln w="38100" cap="flat" cmpd="sng">
              <a:solidFill>
                <a:schemeClr val="tx1"/>
              </a:solidFill>
              <a:prstDash val="solid"/>
              <a:round/>
              <a:headEnd type="none" w="med" len="med"/>
              <a:tailEnd type="none" w="med" len="med"/>
            </a:ln>
          </p:spPr>
        </p:sp>
        <p:sp useBgFill="1">
          <p:nvSpPr>
            <p:cNvPr id="50191" name="Oval 16"/>
            <p:cNvSpPr/>
            <p:nvPr/>
          </p:nvSpPr>
          <p:spPr>
            <a:xfrm>
              <a:off x="4640" y="876"/>
              <a:ext cx="536" cy="176"/>
            </a:xfrm>
            <a:prstGeom prst="ellipse">
              <a:avLst/>
            </a:prstGeom>
            <a:ln w="38100" cap="flat" cmpd="sng">
              <a:solidFill>
                <a:srgbClr val="00FF00"/>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useBgFill="1">
          <p:nvSpPr>
            <p:cNvPr id="50192" name="Oval 17"/>
            <p:cNvSpPr/>
            <p:nvPr/>
          </p:nvSpPr>
          <p:spPr>
            <a:xfrm>
              <a:off x="4640" y="1252"/>
              <a:ext cx="536" cy="176"/>
            </a:xfrm>
            <a:prstGeom prst="ellipse">
              <a:avLst/>
            </a:prstGeom>
            <a:ln w="38100" cap="flat" cmpd="sng">
              <a:solidFill>
                <a:srgbClr val="00FF00"/>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0193" name="Line 18"/>
            <p:cNvSpPr/>
            <p:nvPr/>
          </p:nvSpPr>
          <p:spPr>
            <a:xfrm>
              <a:off x="4632" y="988"/>
              <a:ext cx="0" cy="352"/>
            </a:xfrm>
            <a:prstGeom prst="line">
              <a:avLst/>
            </a:prstGeom>
            <a:ln w="38100" cap="flat" cmpd="sng">
              <a:solidFill>
                <a:srgbClr val="00FF00"/>
              </a:solidFill>
              <a:prstDash val="solid"/>
              <a:round/>
              <a:headEnd type="none" w="med" len="med"/>
              <a:tailEnd type="none" w="med" len="med"/>
            </a:ln>
          </p:spPr>
        </p:sp>
        <p:sp>
          <p:nvSpPr>
            <p:cNvPr id="50194" name="Line 19"/>
            <p:cNvSpPr/>
            <p:nvPr/>
          </p:nvSpPr>
          <p:spPr>
            <a:xfrm>
              <a:off x="5184" y="972"/>
              <a:ext cx="0" cy="352"/>
            </a:xfrm>
            <a:prstGeom prst="line">
              <a:avLst/>
            </a:prstGeom>
            <a:ln w="38100" cap="flat" cmpd="sng">
              <a:solidFill>
                <a:srgbClr val="00FF00"/>
              </a:solidFill>
              <a:prstDash val="solid"/>
              <a:round/>
              <a:headEnd type="none" w="med" len="med"/>
              <a:tailEnd type="none" w="med" len="med"/>
            </a:ln>
          </p:spPr>
        </p:sp>
        <p:sp>
          <p:nvSpPr>
            <p:cNvPr id="50195" name="Rectangle 20"/>
            <p:cNvSpPr/>
            <p:nvPr/>
          </p:nvSpPr>
          <p:spPr>
            <a:xfrm>
              <a:off x="2296" y="780"/>
              <a:ext cx="3056" cy="768"/>
            </a:xfrm>
            <a:prstGeom prst="rect">
              <a:avLst/>
            </a:prstGeom>
            <a:noFill/>
            <a:ln w="38100" cap="flat" cmpd="sng">
              <a:solidFill>
                <a:schemeClr val="tx1"/>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0196" name="Rectangle 21"/>
            <p:cNvSpPr/>
            <p:nvPr/>
          </p:nvSpPr>
          <p:spPr>
            <a:xfrm>
              <a:off x="4783" y="1080"/>
              <a:ext cx="263" cy="285"/>
            </a:xfrm>
            <a:prstGeom prst="rect">
              <a:avLst/>
            </a:prstGeom>
            <a:noFill/>
            <a:ln w="38100">
              <a:noFill/>
            </a:ln>
          </p:spPr>
          <p:txBody>
            <a:bodyPr wrap="none" lIns="90487" tIns="44450" rIns="90487" bIns="44450" anchor="t">
              <a:spAutoFit/>
            </a:bodyPr>
            <a:lstStyle/>
            <a:p>
              <a:pPr>
                <a:lnSpc>
                  <a:spcPct val="85000"/>
                </a:lnSpc>
              </a:pPr>
              <a:r>
                <a:rPr lang="en-US" altLang="en-US" sz="2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grpSp>
      <p:grpSp>
        <p:nvGrpSpPr>
          <p:cNvPr id="3" name="Group 22"/>
          <p:cNvGrpSpPr/>
          <p:nvPr/>
        </p:nvGrpSpPr>
        <p:grpSpPr>
          <a:xfrm>
            <a:off x="544513" y="1223963"/>
            <a:ext cx="2697162" cy="1993900"/>
            <a:chOff x="192" y="710"/>
            <a:chExt cx="1699" cy="1256"/>
          </a:xfrm>
        </p:grpSpPr>
        <p:sp useBgFill="1">
          <p:nvSpPr>
            <p:cNvPr id="50198" name="Rectangle 23"/>
            <p:cNvSpPr/>
            <p:nvPr/>
          </p:nvSpPr>
          <p:spPr>
            <a:xfrm>
              <a:off x="418" y="710"/>
              <a:ext cx="1130" cy="988"/>
            </a:xfrm>
            <a:prstGeom prst="rect">
              <a:avLst/>
            </a:prstGeom>
            <a:ln w="25400" cap="flat" cmpd="sng">
              <a:solidFill>
                <a:schemeClr val="tx1"/>
              </a:solidFill>
              <a:prstDash val="solid"/>
              <a:miter/>
              <a:headEnd type="none" w="med" len="med"/>
              <a:tailEnd type="none" w="med" len="med"/>
            </a:ln>
          </p:spPr>
          <p:txBody>
            <a:bodyPr wrap="none" lIns="90487" tIns="44450" rIns="90487" bIns="44450" anchor="ctr">
              <a:spAutoFit/>
            </a:bodyPr>
            <a:lstStyle/>
            <a:p>
              <a:pPr algn="ctr">
                <a:lnSpc>
                  <a:spcPct val="85000"/>
                </a:lnSpc>
              </a:pPr>
              <a:r>
                <a:rPr lang="en-US" altLang="en-US" sz="2800" b="1" dirty="0">
                  <a:solidFill>
                    <a:schemeClr val="tx1"/>
                  </a:solidFill>
                  <a:latin typeface="Helvetica" pitchFamily="1" charset="0"/>
                </a:rPr>
                <a:t>10010011</a:t>
              </a:r>
            </a:p>
            <a:p>
              <a:pPr algn="ctr">
                <a:lnSpc>
                  <a:spcPct val="85000"/>
                </a:lnSpc>
              </a:pPr>
              <a:r>
                <a:rPr lang="en-US" altLang="en-US" sz="2800" b="1" dirty="0">
                  <a:solidFill>
                    <a:schemeClr val="tx1"/>
                  </a:solidFill>
                  <a:latin typeface="Helvetica" pitchFamily="1" charset="0"/>
                </a:rPr>
                <a:t>11001101</a:t>
              </a:r>
            </a:p>
            <a:p>
              <a:pPr algn="ctr">
                <a:lnSpc>
                  <a:spcPct val="85000"/>
                </a:lnSpc>
              </a:pPr>
              <a:r>
                <a:rPr lang="en-US" altLang="en-US" sz="2800" b="1" dirty="0">
                  <a:solidFill>
                    <a:schemeClr val="tx1"/>
                  </a:solidFill>
                  <a:latin typeface="Helvetica" pitchFamily="1" charset="0"/>
                </a:rPr>
                <a:t>10010011</a:t>
              </a:r>
            </a:p>
            <a:p>
              <a:pPr algn="ctr">
                <a:lnSpc>
                  <a:spcPct val="85000"/>
                </a:lnSpc>
              </a:pPr>
              <a:r>
                <a:rPr lang="en-US" altLang="en-US" sz="2800" b="1" dirty="0">
                  <a:solidFill>
                    <a:schemeClr val="tx1"/>
                  </a:solidFill>
                  <a:latin typeface="Helvetica" pitchFamily="1" charset="0"/>
                </a:rPr>
                <a:t>. . .</a:t>
              </a:r>
              <a:endParaRPr lang="en-US" altLang="en-US" sz="2800" b="1" dirty="0">
                <a:solidFill>
                  <a:schemeClr val="tx1"/>
                </a:solidFill>
                <a:latin typeface="Helvetica" pitchFamily="1" charset="0"/>
                <a:ea typeface="Arial" panose="020B0604020202020204" pitchFamily="34" charset="0"/>
              </a:endParaRPr>
            </a:p>
          </p:txBody>
        </p:sp>
        <p:sp>
          <p:nvSpPr>
            <p:cNvPr id="50199" name="Rectangle 24"/>
            <p:cNvSpPr/>
            <p:nvPr/>
          </p:nvSpPr>
          <p:spPr>
            <a:xfrm>
              <a:off x="192" y="1680"/>
              <a:ext cx="1699" cy="286"/>
            </a:xfrm>
            <a:prstGeom prst="rect">
              <a:avLst/>
            </a:prstGeom>
            <a:noFill/>
            <a:ln w="12700">
              <a:noFill/>
            </a:ln>
          </p:spPr>
          <p:txBody>
            <a:bodyPr wrap="none" lIns="90487" tIns="44450" rIns="90487" bIns="44450" anchor="t">
              <a:spAutoFit/>
            </a:bodyPr>
            <a:lstStyle/>
            <a:p>
              <a:pPr>
                <a:lnSpc>
                  <a:spcPct val="85000"/>
                </a:lnSpc>
              </a:pPr>
              <a:r>
                <a:rPr lang="en-US" altLang="en-US" sz="2800" b="1" dirty="0">
                  <a:solidFill>
                    <a:schemeClr val="tx1"/>
                  </a:solidFill>
                  <a:latin typeface="Georgia" panose="02040502050405020303" pitchFamily="18" charset="0"/>
                </a:rPr>
                <a:t>logical record</a:t>
              </a:r>
              <a:endParaRPr lang="en-US" altLang="en-US" sz="2800" b="1" dirty="0">
                <a:solidFill>
                  <a:schemeClr val="tx1"/>
                </a:solidFill>
                <a:latin typeface="Georgia" panose="02040502050405020303" pitchFamily="18" charset="0"/>
                <a:ea typeface="Arial" panose="020B0604020202020204" pitchFamily="34" charset="0"/>
              </a:endParaRPr>
            </a:p>
          </p:txBody>
        </p:sp>
      </p:grpSp>
      <p:grpSp>
        <p:nvGrpSpPr>
          <p:cNvPr id="4" name="Group 25"/>
          <p:cNvGrpSpPr/>
          <p:nvPr/>
        </p:nvGrpSpPr>
        <p:grpSpPr>
          <a:xfrm>
            <a:off x="4303713" y="2730500"/>
            <a:ext cx="3859212" cy="3213100"/>
            <a:chOff x="2639" y="1640"/>
            <a:chExt cx="2431" cy="2024"/>
          </a:xfrm>
        </p:grpSpPr>
        <p:sp>
          <p:nvSpPr>
            <p:cNvPr id="50201" name="Rectangle 26"/>
            <p:cNvSpPr/>
            <p:nvPr/>
          </p:nvSpPr>
          <p:spPr>
            <a:xfrm>
              <a:off x="2639" y="1640"/>
              <a:ext cx="239" cy="1992"/>
            </a:xfrm>
            <a:prstGeom prst="rect">
              <a:avLst/>
            </a:prstGeom>
            <a:noFill/>
            <a:ln w="12700">
              <a:noFill/>
            </a:ln>
          </p:spPr>
          <p:txBody>
            <a:bodyPr wrap="none" lIns="90487" tIns="44450" rIns="90487" bIns="44450" anchor="t">
              <a:spAutoFit/>
            </a:bodyPr>
            <a:lstStyle/>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1</a:t>
              </a:r>
              <a:endParaRPr lang="en-US" altLang="en-US" sz="2800" b="1" dirty="0">
                <a:solidFill>
                  <a:schemeClr val="tx1"/>
                </a:solidFill>
                <a:latin typeface="Helvetica" pitchFamily="1" charset="0"/>
                <a:ea typeface="Arial" panose="020B0604020202020204" pitchFamily="34" charset="0"/>
              </a:endParaRPr>
            </a:p>
          </p:txBody>
        </p:sp>
        <p:sp>
          <p:nvSpPr>
            <p:cNvPr id="50202" name="Rectangle 27"/>
            <p:cNvSpPr/>
            <p:nvPr/>
          </p:nvSpPr>
          <p:spPr>
            <a:xfrm>
              <a:off x="3367" y="1648"/>
              <a:ext cx="239" cy="1992"/>
            </a:xfrm>
            <a:prstGeom prst="rect">
              <a:avLst/>
            </a:prstGeom>
            <a:noFill/>
            <a:ln w="12700">
              <a:noFill/>
            </a:ln>
          </p:spPr>
          <p:txBody>
            <a:bodyPr wrap="none" lIns="90487" tIns="44450" rIns="90487" bIns="44450" anchor="t">
              <a:spAutoFit/>
            </a:bodyPr>
            <a:lstStyle/>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endParaRPr lang="en-US" altLang="en-US" sz="2800" b="1" dirty="0">
                <a:solidFill>
                  <a:schemeClr val="tx1"/>
                </a:solidFill>
                <a:latin typeface="Helvetica" pitchFamily="1" charset="0"/>
                <a:ea typeface="Arial" panose="020B0604020202020204" pitchFamily="34" charset="0"/>
              </a:endParaRPr>
            </a:p>
          </p:txBody>
        </p:sp>
        <p:sp>
          <p:nvSpPr>
            <p:cNvPr id="50203" name="Rectangle 28"/>
            <p:cNvSpPr/>
            <p:nvPr/>
          </p:nvSpPr>
          <p:spPr>
            <a:xfrm>
              <a:off x="4095" y="1664"/>
              <a:ext cx="239" cy="1992"/>
            </a:xfrm>
            <a:prstGeom prst="rect">
              <a:avLst/>
            </a:prstGeom>
            <a:noFill/>
            <a:ln w="12700">
              <a:noFill/>
            </a:ln>
          </p:spPr>
          <p:txBody>
            <a:bodyPr wrap="none" lIns="90487" tIns="44450" rIns="90487" bIns="44450" anchor="t">
              <a:spAutoFit/>
            </a:bodyPr>
            <a:lstStyle/>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0</a:t>
              </a:r>
            </a:p>
            <a:p>
              <a:pPr>
                <a:lnSpc>
                  <a:spcPct val="90000"/>
                </a:lnSpc>
              </a:pPr>
              <a:r>
                <a:rPr lang="en-US" altLang="en-US" sz="2800" b="1" dirty="0">
                  <a:solidFill>
                    <a:schemeClr val="tx1"/>
                  </a:solidFill>
                  <a:latin typeface="Helvetica" pitchFamily="1" charset="0"/>
                </a:rPr>
                <a:t>1</a:t>
              </a:r>
            </a:p>
            <a:p>
              <a:pPr>
                <a:lnSpc>
                  <a:spcPct val="90000"/>
                </a:lnSpc>
              </a:pPr>
              <a:r>
                <a:rPr lang="en-US" altLang="en-US" sz="2800" b="1" dirty="0">
                  <a:solidFill>
                    <a:schemeClr val="tx1"/>
                  </a:solidFill>
                  <a:latin typeface="Helvetica" pitchFamily="1" charset="0"/>
                </a:rPr>
                <a:t>1</a:t>
              </a:r>
              <a:endParaRPr lang="en-US" altLang="en-US" sz="2800" b="1" dirty="0">
                <a:solidFill>
                  <a:schemeClr val="tx1"/>
                </a:solidFill>
                <a:latin typeface="Helvetica" pitchFamily="1" charset="0"/>
                <a:ea typeface="Arial" panose="020B0604020202020204" pitchFamily="34" charset="0"/>
              </a:endParaRPr>
            </a:p>
          </p:txBody>
        </p:sp>
        <p:sp>
          <p:nvSpPr>
            <p:cNvPr id="50204" name="Rectangle 29"/>
            <p:cNvSpPr/>
            <p:nvPr/>
          </p:nvSpPr>
          <p:spPr>
            <a:xfrm>
              <a:off x="4831" y="1672"/>
              <a:ext cx="239" cy="1992"/>
            </a:xfrm>
            <a:prstGeom prst="rect">
              <a:avLst/>
            </a:prstGeom>
            <a:noFill/>
            <a:ln w="12700">
              <a:noFill/>
            </a:ln>
          </p:spPr>
          <p:txBody>
            <a:bodyPr wrap="none" lIns="90487" tIns="44450" rIns="90487" bIns="44450" anchor="t">
              <a:spAutoFit/>
            </a:bodyPr>
            <a:lstStyle/>
            <a:p>
              <a:pPr>
                <a:lnSpc>
                  <a:spcPct val="90000"/>
                </a:lnSpc>
              </a:pPr>
              <a:r>
                <a:rPr lang="en-US" altLang="en-US" sz="2800" b="1" dirty="0">
                  <a:solidFill>
                    <a:srgbClr val="00FF00"/>
                  </a:solidFill>
                  <a:latin typeface="Helvetica" pitchFamily="1" charset="0"/>
                </a:rPr>
                <a:t>1</a:t>
              </a:r>
            </a:p>
            <a:p>
              <a:pPr>
                <a:lnSpc>
                  <a:spcPct val="90000"/>
                </a:lnSpc>
              </a:pPr>
              <a:r>
                <a:rPr lang="en-US" altLang="en-US" sz="2800" b="1" dirty="0">
                  <a:solidFill>
                    <a:srgbClr val="00FF00"/>
                  </a:solidFill>
                  <a:latin typeface="Helvetica" pitchFamily="1" charset="0"/>
                </a:rPr>
                <a:t>1</a:t>
              </a:r>
            </a:p>
            <a:p>
              <a:pPr>
                <a:lnSpc>
                  <a:spcPct val="90000"/>
                </a:lnSpc>
              </a:pPr>
              <a:r>
                <a:rPr lang="en-US" altLang="en-US" sz="2800" b="1" dirty="0">
                  <a:solidFill>
                    <a:srgbClr val="00FF00"/>
                  </a:solidFill>
                  <a:latin typeface="Helvetica" pitchFamily="1" charset="0"/>
                </a:rPr>
                <a:t>0</a:t>
              </a:r>
            </a:p>
            <a:p>
              <a:pPr>
                <a:lnSpc>
                  <a:spcPct val="90000"/>
                </a:lnSpc>
              </a:pPr>
              <a:r>
                <a:rPr lang="en-US" altLang="en-US" sz="2800" b="1" dirty="0">
                  <a:solidFill>
                    <a:srgbClr val="00FF00"/>
                  </a:solidFill>
                  <a:latin typeface="Helvetica" pitchFamily="1" charset="0"/>
                </a:rPr>
                <a:t>0</a:t>
              </a:r>
            </a:p>
            <a:p>
              <a:pPr>
                <a:lnSpc>
                  <a:spcPct val="90000"/>
                </a:lnSpc>
              </a:pPr>
              <a:r>
                <a:rPr lang="en-US" altLang="en-US" sz="2800" b="1" dirty="0">
                  <a:solidFill>
                    <a:srgbClr val="00FF00"/>
                  </a:solidFill>
                  <a:latin typeface="Helvetica" pitchFamily="1" charset="0"/>
                </a:rPr>
                <a:t>1</a:t>
              </a:r>
            </a:p>
            <a:p>
              <a:pPr>
                <a:lnSpc>
                  <a:spcPct val="90000"/>
                </a:lnSpc>
              </a:pPr>
              <a:r>
                <a:rPr lang="en-US" altLang="en-US" sz="2800" b="1" dirty="0">
                  <a:solidFill>
                    <a:srgbClr val="00FF00"/>
                  </a:solidFill>
                  <a:latin typeface="Helvetica" pitchFamily="1" charset="0"/>
                </a:rPr>
                <a:t>1</a:t>
              </a:r>
            </a:p>
            <a:p>
              <a:pPr>
                <a:lnSpc>
                  <a:spcPct val="90000"/>
                </a:lnSpc>
              </a:pPr>
              <a:r>
                <a:rPr lang="en-US" altLang="en-US" sz="2800" b="1" dirty="0">
                  <a:solidFill>
                    <a:srgbClr val="00FF00"/>
                  </a:solidFill>
                  <a:latin typeface="Helvetica" pitchFamily="1" charset="0"/>
                </a:rPr>
                <a:t>0</a:t>
              </a:r>
            </a:p>
            <a:p>
              <a:pPr>
                <a:lnSpc>
                  <a:spcPct val="90000"/>
                </a:lnSpc>
              </a:pPr>
              <a:r>
                <a:rPr lang="en-US" altLang="en-US" sz="2800" b="1" dirty="0">
                  <a:solidFill>
                    <a:srgbClr val="00FF00"/>
                  </a:solidFill>
                  <a:latin typeface="Helvetica" pitchFamily="1" charset="0"/>
                </a:rPr>
                <a:t>1</a:t>
              </a:r>
              <a:endParaRPr lang="en-US" altLang="en-US" sz="2800" b="1" dirty="0">
                <a:solidFill>
                  <a:srgbClr val="00FF00"/>
                </a:solidFill>
                <a:latin typeface="Helvetica" pitchFamily="1" charset="0"/>
                <a:ea typeface="Arial" panose="020B0604020202020204" pitchFamily="34" charset="0"/>
              </a:endParaRPr>
            </a:p>
          </p:txBody>
        </p:sp>
      </p:grpSp>
      <p:grpSp>
        <p:nvGrpSpPr>
          <p:cNvPr id="5" name="Group 31"/>
          <p:cNvGrpSpPr/>
          <p:nvPr/>
        </p:nvGrpSpPr>
        <p:grpSpPr>
          <a:xfrm>
            <a:off x="317500" y="3327400"/>
            <a:ext cx="8255000" cy="820738"/>
            <a:chOff x="128" y="2016"/>
            <a:chExt cx="5200" cy="517"/>
          </a:xfrm>
        </p:grpSpPr>
        <p:sp>
          <p:nvSpPr>
            <p:cNvPr id="50206" name="Line 32"/>
            <p:cNvSpPr/>
            <p:nvPr/>
          </p:nvSpPr>
          <p:spPr>
            <a:xfrm flipV="1">
              <a:off x="1776" y="2304"/>
              <a:ext cx="848" cy="8"/>
            </a:xfrm>
            <a:prstGeom prst="line">
              <a:avLst/>
            </a:prstGeom>
            <a:ln w="38100" cap="flat" cmpd="sng">
              <a:solidFill>
                <a:schemeClr val="tx1"/>
              </a:solidFill>
              <a:prstDash val="solid"/>
              <a:round/>
              <a:headEnd type="none" w="med" len="med"/>
              <a:tailEnd type="triangle" w="med" len="med"/>
            </a:ln>
          </p:spPr>
        </p:sp>
        <p:grpSp>
          <p:nvGrpSpPr>
            <p:cNvPr id="50207" name="Group 33"/>
            <p:cNvGrpSpPr/>
            <p:nvPr/>
          </p:nvGrpSpPr>
          <p:grpSpPr>
            <a:xfrm>
              <a:off x="128" y="2016"/>
              <a:ext cx="5200" cy="517"/>
              <a:chOff x="128" y="2016"/>
              <a:chExt cx="5200" cy="517"/>
            </a:xfrm>
          </p:grpSpPr>
          <p:sp>
            <p:nvSpPr>
              <p:cNvPr id="50208" name="Rectangle 34"/>
              <p:cNvSpPr/>
              <p:nvPr/>
            </p:nvSpPr>
            <p:spPr>
              <a:xfrm>
                <a:off x="128" y="2016"/>
                <a:ext cx="1974" cy="517"/>
              </a:xfrm>
              <a:prstGeom prst="rect">
                <a:avLst/>
              </a:prstGeom>
              <a:noFill/>
              <a:ln w="12700">
                <a:noFill/>
              </a:ln>
            </p:spPr>
            <p:txBody>
              <a:bodyPr wrap="none" lIns="90487" tIns="44450" rIns="90487" bIns="44450" anchor="t">
                <a:spAutoFit/>
              </a:bodyPr>
              <a:lstStyle/>
              <a:p>
                <a:pPr algn="ctr">
                  <a:lnSpc>
                    <a:spcPct val="85000"/>
                  </a:lnSpc>
                </a:pPr>
                <a:r>
                  <a:rPr lang="en-US" altLang="en-US" sz="2800" b="1" dirty="0">
                    <a:solidFill>
                      <a:schemeClr val="tx1"/>
                    </a:solidFill>
                    <a:latin typeface="Georgia" panose="02040502050405020303" pitchFamily="18" charset="0"/>
                  </a:rPr>
                  <a:t>Striped physical</a:t>
                </a:r>
              </a:p>
              <a:p>
                <a:pPr algn="ctr">
                  <a:lnSpc>
                    <a:spcPct val="85000"/>
                  </a:lnSpc>
                </a:pPr>
                <a:r>
                  <a:rPr lang="en-US" altLang="en-US" sz="2800" b="1" dirty="0">
                    <a:solidFill>
                      <a:schemeClr val="tx1"/>
                    </a:solidFill>
                    <a:latin typeface="Georgia" panose="02040502050405020303" pitchFamily="18" charset="0"/>
                  </a:rPr>
                  <a:t>records</a:t>
                </a:r>
                <a:endParaRPr lang="en-US" altLang="en-US" sz="2800" b="1" dirty="0">
                  <a:solidFill>
                    <a:schemeClr val="tx1"/>
                  </a:solidFill>
                  <a:latin typeface="Georgia" panose="02040502050405020303" pitchFamily="18" charset="0"/>
                  <a:ea typeface="Arial" panose="020B0604020202020204" pitchFamily="34" charset="0"/>
                </a:endParaRPr>
              </a:p>
            </p:txBody>
          </p:sp>
          <p:sp>
            <p:nvSpPr>
              <p:cNvPr id="50209" name="Rectangle 35"/>
              <p:cNvSpPr/>
              <p:nvPr/>
            </p:nvSpPr>
            <p:spPr>
              <a:xfrm>
                <a:off x="2592" y="2160"/>
                <a:ext cx="2736" cy="240"/>
              </a:xfrm>
              <a:prstGeom prst="rect">
                <a:avLst/>
              </a:prstGeom>
              <a:noFill/>
              <a:ln w="38100" cap="flat" cmpd="sng">
                <a:solidFill>
                  <a:schemeClr val="tx1"/>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grpSp>
        <p:nvGrpSpPr>
          <p:cNvPr id="7" name="Group 36"/>
          <p:cNvGrpSpPr/>
          <p:nvPr/>
        </p:nvGrpSpPr>
        <p:grpSpPr>
          <a:xfrm>
            <a:off x="5143500" y="1238250"/>
            <a:ext cx="990600" cy="4603750"/>
            <a:chOff x="3168" y="700"/>
            <a:chExt cx="624" cy="2900"/>
          </a:xfrm>
        </p:grpSpPr>
        <p:sp>
          <p:nvSpPr>
            <p:cNvPr id="50211" name="Line 37"/>
            <p:cNvSpPr/>
            <p:nvPr/>
          </p:nvSpPr>
          <p:spPr>
            <a:xfrm>
              <a:off x="3168" y="716"/>
              <a:ext cx="624" cy="944"/>
            </a:xfrm>
            <a:prstGeom prst="line">
              <a:avLst/>
            </a:prstGeom>
            <a:ln w="38100" cap="flat" cmpd="sng">
              <a:solidFill>
                <a:srgbClr val="FF0000"/>
              </a:solidFill>
              <a:prstDash val="solid"/>
              <a:round/>
              <a:headEnd type="none" w="med" len="med"/>
              <a:tailEnd type="none" w="med" len="med"/>
            </a:ln>
          </p:spPr>
        </p:sp>
        <p:sp>
          <p:nvSpPr>
            <p:cNvPr id="50212" name="Line 38"/>
            <p:cNvSpPr/>
            <p:nvPr/>
          </p:nvSpPr>
          <p:spPr>
            <a:xfrm flipH="1">
              <a:off x="3208" y="700"/>
              <a:ext cx="552" cy="944"/>
            </a:xfrm>
            <a:prstGeom prst="line">
              <a:avLst/>
            </a:prstGeom>
            <a:ln w="38100" cap="flat" cmpd="sng">
              <a:solidFill>
                <a:srgbClr val="FF0000"/>
              </a:solidFill>
              <a:prstDash val="solid"/>
              <a:round/>
              <a:headEnd type="none" w="med" len="med"/>
              <a:tailEnd type="none" w="med" len="med"/>
            </a:ln>
          </p:spPr>
        </p:sp>
        <p:sp>
          <p:nvSpPr>
            <p:cNvPr id="50213" name="Line 39"/>
            <p:cNvSpPr/>
            <p:nvPr/>
          </p:nvSpPr>
          <p:spPr>
            <a:xfrm>
              <a:off x="3264" y="1776"/>
              <a:ext cx="480" cy="1824"/>
            </a:xfrm>
            <a:prstGeom prst="line">
              <a:avLst/>
            </a:prstGeom>
            <a:ln w="38100" cap="flat" cmpd="sng">
              <a:solidFill>
                <a:srgbClr val="FF0000"/>
              </a:solidFill>
              <a:prstDash val="solid"/>
              <a:round/>
              <a:headEnd type="none" w="med" len="med"/>
              <a:tailEnd type="none" w="med" len="med"/>
            </a:ln>
          </p:spPr>
        </p:sp>
        <p:sp>
          <p:nvSpPr>
            <p:cNvPr id="50214" name="Line 40"/>
            <p:cNvSpPr/>
            <p:nvPr/>
          </p:nvSpPr>
          <p:spPr>
            <a:xfrm flipH="1">
              <a:off x="3360" y="1728"/>
              <a:ext cx="240" cy="1872"/>
            </a:xfrm>
            <a:prstGeom prst="line">
              <a:avLst/>
            </a:prstGeom>
            <a:ln w="38100" cap="flat" cmpd="sng">
              <a:solidFill>
                <a:srgbClr val="FF0000"/>
              </a:solidFill>
              <a:prstDash val="solid"/>
              <a:round/>
              <a:headEnd type="none" w="med" len="med"/>
              <a:tailEnd type="none" w="med" len="med"/>
            </a:ln>
          </p:spPr>
        </p:sp>
      </p:grpSp>
      <p:sp>
        <p:nvSpPr>
          <p:cNvPr id="1290270" name="Rectangle 30"/>
          <p:cNvSpPr/>
          <p:nvPr/>
        </p:nvSpPr>
        <p:spPr>
          <a:xfrm>
            <a:off x="133350" y="4224338"/>
            <a:ext cx="4265613" cy="3017837"/>
          </a:xfrm>
          <a:prstGeom prst="rect">
            <a:avLst/>
          </a:prstGeom>
          <a:noFill/>
          <a:ln w="12700">
            <a:noFill/>
          </a:ln>
        </p:spPr>
        <p:txBody>
          <a:bodyPr wrap="square" lIns="90487" tIns="44450" rIns="90487" bIns="44450" anchor="t">
            <a:spAutoFit/>
          </a:bodyPr>
          <a:lstStyle/>
          <a:p>
            <a:pPr>
              <a:lnSpc>
                <a:spcPct val="85000"/>
              </a:lnSpc>
            </a:pPr>
            <a:r>
              <a:rPr lang="en-US" altLang="en-US" sz="2800" b="1" dirty="0">
                <a:solidFill>
                  <a:schemeClr val="tx1"/>
                </a:solidFill>
                <a:latin typeface="Georgia" panose="02040502050405020303" pitchFamily="18" charset="0"/>
              </a:rPr>
              <a:t>P contains sum of</a:t>
            </a:r>
          </a:p>
          <a:p>
            <a:pPr>
              <a:lnSpc>
                <a:spcPct val="85000"/>
              </a:lnSpc>
            </a:pPr>
            <a:r>
              <a:rPr lang="en-US" altLang="en-US" sz="2800" b="1" dirty="0">
                <a:solidFill>
                  <a:schemeClr val="tx1"/>
                </a:solidFill>
                <a:latin typeface="Georgia" panose="02040502050405020303" pitchFamily="18" charset="0"/>
              </a:rPr>
              <a:t>other disks per stripe </a:t>
            </a:r>
            <a:br>
              <a:rPr lang="en-US" altLang="en-US" sz="2800" b="1" dirty="0">
                <a:solidFill>
                  <a:schemeClr val="tx1"/>
                </a:solidFill>
                <a:latin typeface="Georgia" panose="02040502050405020303" pitchFamily="18" charset="0"/>
              </a:rPr>
            </a:br>
            <a:r>
              <a:rPr lang="en-US" altLang="en-US" sz="2800" b="1" dirty="0">
                <a:solidFill>
                  <a:schemeClr val="tx1"/>
                </a:solidFill>
                <a:latin typeface="Georgia" panose="02040502050405020303" pitchFamily="18" charset="0"/>
              </a:rPr>
              <a:t>mod 2 (“</a:t>
            </a:r>
            <a:r>
              <a:rPr lang="en-US" altLang="ja-JP" sz="2800" b="1" u="sng" dirty="0">
                <a:solidFill>
                  <a:srgbClr val="FF0000"/>
                </a:solidFill>
                <a:latin typeface="Georgia" panose="02040502050405020303" pitchFamily="18" charset="0"/>
              </a:rPr>
              <a:t>parity</a:t>
            </a:r>
            <a:r>
              <a:rPr lang="en-US" altLang="en-US" sz="2800" b="1" dirty="0">
                <a:solidFill>
                  <a:schemeClr val="tx1"/>
                </a:solidFill>
                <a:latin typeface="Georgia" panose="02040502050405020303" pitchFamily="18" charset="0"/>
              </a:rPr>
              <a:t>”</a:t>
            </a:r>
            <a:r>
              <a:rPr lang="en-US" altLang="ja-JP" sz="2800" b="1" dirty="0">
                <a:solidFill>
                  <a:schemeClr val="tx1"/>
                </a:solidFill>
                <a:latin typeface="Georgia" panose="02040502050405020303" pitchFamily="18" charset="0"/>
              </a:rPr>
              <a:t>)</a:t>
            </a:r>
          </a:p>
          <a:p>
            <a:pPr>
              <a:lnSpc>
                <a:spcPct val="85000"/>
              </a:lnSpc>
            </a:pPr>
            <a:r>
              <a:rPr lang="en-US" altLang="en-US" sz="2800" b="1" dirty="0">
                <a:solidFill>
                  <a:schemeClr val="tx1"/>
                </a:solidFill>
                <a:latin typeface="Georgia" panose="02040502050405020303" pitchFamily="18" charset="0"/>
              </a:rPr>
              <a:t>If disk fails, subtract </a:t>
            </a:r>
          </a:p>
          <a:p>
            <a:pPr>
              <a:lnSpc>
                <a:spcPct val="85000"/>
              </a:lnSpc>
            </a:pPr>
            <a:r>
              <a:rPr lang="en-US" altLang="en-US" sz="2800" b="1" dirty="0">
                <a:solidFill>
                  <a:schemeClr val="tx1"/>
                </a:solidFill>
                <a:latin typeface="Georgia" panose="02040502050405020303" pitchFamily="18" charset="0"/>
              </a:rPr>
              <a:t>P from sum of other </a:t>
            </a:r>
            <a:br>
              <a:rPr lang="en-US" altLang="en-US" sz="2800" b="1" dirty="0">
                <a:solidFill>
                  <a:schemeClr val="tx1"/>
                </a:solidFill>
                <a:latin typeface="Georgia" panose="02040502050405020303" pitchFamily="18" charset="0"/>
              </a:rPr>
            </a:br>
            <a:r>
              <a:rPr lang="en-US" altLang="en-US" sz="2800" b="1" dirty="0">
                <a:solidFill>
                  <a:schemeClr val="tx1"/>
                </a:solidFill>
                <a:latin typeface="Georgia" panose="02040502050405020303" pitchFamily="18" charset="0"/>
              </a:rPr>
              <a:t>disks to find missing information</a:t>
            </a:r>
            <a:br>
              <a:rPr lang="en-US" altLang="en-US" sz="2800" b="1" dirty="0">
                <a:solidFill>
                  <a:schemeClr val="tx1"/>
                </a:solidFill>
                <a:latin typeface="Helvetica" pitchFamily="1" charset="0"/>
              </a:rPr>
            </a:br>
            <a:endParaRPr lang="en-US" altLang="en-US" sz="2800" b="1" dirty="0">
              <a:solidFill>
                <a:schemeClr val="tx1"/>
              </a:solidFill>
              <a:latin typeface="Helvetica" pitchFamily="1"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290270">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290270">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290270">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29027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3 – Parity Disk</a:t>
            </a:r>
          </a:p>
        </p:txBody>
      </p:sp>
      <p:sp>
        <p:nvSpPr>
          <p:cNvPr id="913411" name="Rectangle 3"/>
          <p:cNvSpPr>
            <a:spLocks noGrp="1" noChangeArrowheads="1"/>
          </p:cNvSpPr>
          <p:nvPr>
            <p:ph idx="1"/>
          </p:nvPr>
        </p:nvSpPr>
        <p:spPr>
          <a:xfrm>
            <a:off x="304800" y="1447800"/>
            <a:ext cx="8686800" cy="4267200"/>
          </a:xfrm>
        </p:spPr>
        <p:txBody>
          <a:bodyPr vert="horz" wrap="square" lIns="90000" tIns="46800" rIns="90000" bIns="46800" numCol="1" anchor="t" anchorCtr="0" compatLnSpc="1"/>
          <a:lstStyle/>
          <a:p>
            <a:pPr marL="457200" marR="0" lvl="0" indent="-4572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Sum computed across recovery group to protect against hard disk failures, stored in P disk</a:t>
            </a:r>
          </a:p>
          <a:p>
            <a:pPr marL="457200" marR="0" lvl="0" indent="-4572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Logically, a single high capacity, high transfer rate disk: good for large transfers</a:t>
            </a:r>
          </a:p>
          <a:p>
            <a:pPr marL="457200" marR="0" lvl="0" indent="-4572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Wider arrays reduce capacity costs</a:t>
            </a:r>
          </a:p>
          <a:p>
            <a:pPr marL="914400" marR="0" lvl="1" indent="-457200" algn="l" defTabSz="457200" rtl="0" eaLnBrk="0" fontAlgn="base" latinLnBrk="0" hangingPunct="0">
              <a:lnSpc>
                <a:spcPct val="85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33% capacity cost for parity if 3 data disks and 1 parity disk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13411">
                                            <p:txEl>
                                              <p:pRg st="0" end="0"/>
                                            </p:txEl>
                                          </p:spTgt>
                                        </p:tgtEl>
                                        <p:attrNameLst>
                                          <p:attrName>style.visibility</p:attrName>
                                        </p:attrNameLst>
                                      </p:cBhvr>
                                      <p:to>
                                        <p:strVal val="visible"/>
                                      </p:to>
                                    </p:set>
                                    <p:anim calcmode="lin" valueType="num">
                                      <p:cBhvr>
                                        <p:cTn id="7" dur="500" fill="hold"/>
                                        <p:tgtEl>
                                          <p:spTgt spid="91341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13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13411">
                                            <p:txEl>
                                              <p:pRg st="1" end="1"/>
                                            </p:txEl>
                                          </p:spTgt>
                                        </p:tgtEl>
                                        <p:attrNameLst>
                                          <p:attrName>style.visibility</p:attrName>
                                        </p:attrNameLst>
                                      </p:cBhvr>
                                      <p:to>
                                        <p:strVal val="visible"/>
                                      </p:to>
                                    </p:set>
                                    <p:anim calcmode="lin" valueType="num">
                                      <p:cBhvr>
                                        <p:cTn id="13" dur="500" fill="hold"/>
                                        <p:tgtEl>
                                          <p:spTgt spid="913411">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9134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13411">
                                            <p:txEl>
                                              <p:pRg st="2" end="2"/>
                                            </p:txEl>
                                          </p:spTgt>
                                        </p:tgtEl>
                                        <p:attrNameLst>
                                          <p:attrName>style.visibility</p:attrName>
                                        </p:attrNameLst>
                                      </p:cBhvr>
                                      <p:to>
                                        <p:strVal val="visible"/>
                                      </p:to>
                                    </p:set>
                                    <p:anim calcmode="lin" valueType="num">
                                      <p:cBhvr>
                                        <p:cTn id="19" dur="500" fill="hold"/>
                                        <p:tgtEl>
                                          <p:spTgt spid="913411">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913411">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13411">
                                            <p:txEl>
                                              <p:pRg st="3" end="3"/>
                                            </p:txEl>
                                          </p:spTgt>
                                        </p:tgtEl>
                                        <p:attrNameLst>
                                          <p:attrName>style.visibility</p:attrName>
                                        </p:attrNameLst>
                                      </p:cBhvr>
                                      <p:to>
                                        <p:strVal val="visible"/>
                                      </p:to>
                                    </p:set>
                                    <p:anim calcmode="lin" valueType="num">
                                      <p:cBhvr>
                                        <p:cTn id="23" dur="500" fill="hold"/>
                                        <p:tgtEl>
                                          <p:spTgt spid="913411">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9134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341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428625"/>
            <a:ext cx="8610600" cy="638175"/>
          </a:xfrm>
        </p:spPr>
        <p:txBody>
          <a:bodyPr vert="horz" wrap="square" lIns="92075" tIns="46038" rIns="92075" bIns="46038"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Inspiration for RAID 4 (Block-interleaved)</a:t>
            </a:r>
          </a:p>
        </p:txBody>
      </p:sp>
      <p:sp>
        <p:nvSpPr>
          <p:cNvPr id="1294339" name="Rectangle 3"/>
          <p:cNvSpPr>
            <a:spLocks noGrp="1" noChangeArrowheads="1"/>
          </p:cNvSpPr>
          <p:nvPr>
            <p:ph type="body" idx="1"/>
          </p:nvPr>
        </p:nvSpPr>
        <p:spPr>
          <a:xfrm>
            <a:off x="304800" y="1676400"/>
            <a:ext cx="8610600" cy="5410200"/>
          </a:xfrm>
        </p:spPr>
        <p:txBody>
          <a:bodyPr vert="horz" wrap="square" lIns="92075" tIns="46038" rIns="92075" bIns="46038" numCol="1" anchor="t" anchorCtr="0" compatLnSpc="1"/>
          <a:lstStyle/>
          <a:p>
            <a:pPr marL="571500" marR="0" lvl="0" indent="-5715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6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RAID 3 relies on parity disk to discover errors on Read</a:t>
            </a:r>
          </a:p>
          <a:p>
            <a:pPr marL="571500" marR="0" lvl="0" indent="-5715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6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But every sector has an error detection field</a:t>
            </a:r>
          </a:p>
          <a:p>
            <a:pPr marL="571500" marR="0" lvl="0" indent="-5715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6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To catch errors on read, rely on error detection field vs. the parity disk</a:t>
            </a:r>
          </a:p>
          <a:p>
            <a:pPr marL="571500" marR="0" lvl="0" indent="-5715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36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Allows independent reads to different disks simultaneously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9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9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943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943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1" nodeType="clickEffect">
                                  <p:stCondLst>
                                    <p:cond delay="0"/>
                                  </p:stCondLst>
                                  <p:childTnLst>
                                    <p:set>
                                      <p:cBhvr>
                                        <p:cTn id="22" dur="1" fill="hold">
                                          <p:stCondLst>
                                            <p:cond delay="0"/>
                                          </p:stCondLst>
                                        </p:cTn>
                                        <p:tgtEl>
                                          <p:spTgt spid="1294339">
                                            <p:txEl>
                                              <p:pRg st="0" end="0"/>
                                            </p:txEl>
                                          </p:spTgt>
                                        </p:tgtEl>
                                        <p:attrNameLst>
                                          <p:attrName>style.visibility</p:attrName>
                                        </p:attrNameLst>
                                      </p:cBhvr>
                                      <p:to>
                                        <p:strVal val="visible"/>
                                      </p:to>
                                    </p:set>
                                    <p:anim calcmode="lin" valueType="num">
                                      <p:cBhvr>
                                        <p:cTn id="23" dur="500" fill="hold"/>
                                        <p:tgtEl>
                                          <p:spTgt spid="1294339">
                                            <p:txEl>
                                              <p:pRg st="0" end="0"/>
                                            </p:txEl>
                                          </p:spTgt>
                                        </p:tgtEl>
                                        <p:attrNameLst>
                                          <p:attrName>ppt_x</p:attrName>
                                        </p:attrNameLst>
                                      </p:cBhvr>
                                      <p:tavLst>
                                        <p:tav tm="0">
                                          <p:val>
                                            <p:strVal val="#ppt_x"/>
                                          </p:val>
                                        </p:tav>
                                        <p:tav tm="100000">
                                          <p:val>
                                            <p:strVal val="#ppt_x"/>
                                          </p:val>
                                        </p:tav>
                                      </p:tavLst>
                                    </p:anim>
                                    <p:anim calcmode="lin" valueType="num">
                                      <p:cBhvr>
                                        <p:cTn id="24" dur="500" fill="hold"/>
                                        <p:tgtEl>
                                          <p:spTgt spid="129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1" nodeType="clickEffect">
                                  <p:stCondLst>
                                    <p:cond delay="0"/>
                                  </p:stCondLst>
                                  <p:childTnLst>
                                    <p:set>
                                      <p:cBhvr>
                                        <p:cTn id="28" dur="1" fill="hold">
                                          <p:stCondLst>
                                            <p:cond delay="0"/>
                                          </p:stCondLst>
                                        </p:cTn>
                                        <p:tgtEl>
                                          <p:spTgt spid="1294339">
                                            <p:txEl>
                                              <p:pRg st="1" end="1"/>
                                            </p:txEl>
                                          </p:spTgt>
                                        </p:tgtEl>
                                        <p:attrNameLst>
                                          <p:attrName>style.visibility</p:attrName>
                                        </p:attrNameLst>
                                      </p:cBhvr>
                                      <p:to>
                                        <p:strVal val="visible"/>
                                      </p:to>
                                    </p:set>
                                    <p:anim calcmode="lin" valueType="num">
                                      <p:cBhvr>
                                        <p:cTn id="29" dur="500" fill="hold"/>
                                        <p:tgtEl>
                                          <p:spTgt spid="1294339">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12943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1" nodeType="clickEffect">
                                  <p:stCondLst>
                                    <p:cond delay="0"/>
                                  </p:stCondLst>
                                  <p:childTnLst>
                                    <p:set>
                                      <p:cBhvr>
                                        <p:cTn id="34" dur="1" fill="hold">
                                          <p:stCondLst>
                                            <p:cond delay="0"/>
                                          </p:stCondLst>
                                        </p:cTn>
                                        <p:tgtEl>
                                          <p:spTgt spid="1294339">
                                            <p:txEl>
                                              <p:pRg st="2" end="2"/>
                                            </p:txEl>
                                          </p:spTgt>
                                        </p:tgtEl>
                                        <p:attrNameLst>
                                          <p:attrName>style.visibility</p:attrName>
                                        </p:attrNameLst>
                                      </p:cBhvr>
                                      <p:to>
                                        <p:strVal val="visible"/>
                                      </p:to>
                                    </p:set>
                                    <p:anim calcmode="lin" valueType="num">
                                      <p:cBhvr>
                                        <p:cTn id="35" dur="500" fill="hold"/>
                                        <p:tgtEl>
                                          <p:spTgt spid="1294339">
                                            <p:txEl>
                                              <p:pRg st="2" end="2"/>
                                            </p:txEl>
                                          </p:spTgt>
                                        </p:tgtEl>
                                        <p:attrNameLst>
                                          <p:attrName>ppt_x</p:attrName>
                                        </p:attrNameLst>
                                      </p:cBhvr>
                                      <p:tavLst>
                                        <p:tav tm="0">
                                          <p:val>
                                            <p:strVal val="#ppt_x"/>
                                          </p:val>
                                        </p:tav>
                                        <p:tav tm="100000">
                                          <p:val>
                                            <p:strVal val="#ppt_x"/>
                                          </p:val>
                                        </p:tav>
                                      </p:tavLst>
                                    </p:anim>
                                    <p:anim calcmode="lin" valueType="num">
                                      <p:cBhvr>
                                        <p:cTn id="36" dur="500" fill="hold"/>
                                        <p:tgtEl>
                                          <p:spTgt spid="12943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1" nodeType="clickEffect">
                                  <p:stCondLst>
                                    <p:cond delay="0"/>
                                  </p:stCondLst>
                                  <p:childTnLst>
                                    <p:set>
                                      <p:cBhvr>
                                        <p:cTn id="40" dur="1" fill="hold">
                                          <p:stCondLst>
                                            <p:cond delay="0"/>
                                          </p:stCondLst>
                                        </p:cTn>
                                        <p:tgtEl>
                                          <p:spTgt spid="1294339">
                                            <p:txEl>
                                              <p:pRg st="3" end="3"/>
                                            </p:txEl>
                                          </p:spTgt>
                                        </p:tgtEl>
                                        <p:attrNameLst>
                                          <p:attrName>style.visibility</p:attrName>
                                        </p:attrNameLst>
                                      </p:cBhvr>
                                      <p:to>
                                        <p:strVal val="visible"/>
                                      </p:to>
                                    </p:set>
                                    <p:anim calcmode="lin" valueType="num">
                                      <p:cBhvr>
                                        <p:cTn id="41" dur="500" fill="hold"/>
                                        <p:tgtEl>
                                          <p:spTgt spid="1294339">
                                            <p:txEl>
                                              <p:pRg st="3" end="3"/>
                                            </p:txEl>
                                          </p:spTgt>
                                        </p:tgtEl>
                                        <p:attrNameLst>
                                          <p:attrName>ppt_x</p:attrName>
                                        </p:attrNameLst>
                                      </p:cBhvr>
                                      <p:tavLst>
                                        <p:tav tm="0">
                                          <p:val>
                                            <p:strVal val="#ppt_x"/>
                                          </p:val>
                                        </p:tav>
                                        <p:tav tm="100000">
                                          <p:val>
                                            <p:strVal val="#ppt_x"/>
                                          </p:val>
                                        </p:tav>
                                      </p:tavLst>
                                    </p:anim>
                                    <p:anim calcmode="lin" valueType="num">
                                      <p:cBhvr>
                                        <p:cTn id="42" dur="500" fill="hold"/>
                                        <p:tgtEl>
                                          <p:spTgt spid="129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4339" grpId="0" build="p"/>
      <p:bldP spid="1294339"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609600" y="211138"/>
            <a:ext cx="8001000" cy="474663"/>
          </a:xfrm>
        </p:spPr>
        <p:txBody>
          <a:bodyPr vert="horz" wrap="square" lIns="92075" tIns="46038" rIns="92075" bIns="46038"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Inspiration for RAID 5</a:t>
            </a:r>
          </a:p>
        </p:txBody>
      </p:sp>
      <p:sp>
        <p:nvSpPr>
          <p:cNvPr id="1298435" name="Rectangle 3"/>
          <p:cNvSpPr>
            <a:spLocks noGrp="1" noChangeArrowheads="1"/>
          </p:cNvSpPr>
          <p:nvPr>
            <p:ph type="body" idx="1"/>
          </p:nvPr>
        </p:nvSpPr>
        <p:spPr>
          <a:xfrm>
            <a:off x="228600" y="1143000"/>
            <a:ext cx="8686800" cy="2895600"/>
          </a:xfrm>
        </p:spPr>
        <p:txBody>
          <a:bodyPr vert="horz" wrap="square" lIns="92075" tIns="46038" rIns="92075" bIns="46038" numCol="1" anchor="t" anchorCtr="0" compatLnSpc="1"/>
          <a:lstStyle/>
          <a:p>
            <a:pPr marL="342900" marR="0" lvl="0" indent="-3429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RAID 4 works well for small reads</a:t>
            </a:r>
          </a:p>
          <a:p>
            <a:pPr marL="342900" marR="0" lvl="0" indent="-3429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Small writes (write to one disk): </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Option 1: read other data disks, create new sum and write to Parity Disk</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Option 2: since P has old sum, compare old data to new data, add the difference to P</a:t>
            </a:r>
          </a:p>
          <a:p>
            <a:pPr marL="342900" marR="0" lvl="0" indent="-342900" algn="l" defTabSz="457200" rtl="0" eaLnBrk="0" fontAlgn="base" latinLnBrk="0" hangingPunct="0">
              <a:lnSpc>
                <a:spcPct val="85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Small writes are limited by Parity Disk: Write to D0, D5 both also write to P disk </a:t>
            </a:r>
            <a:endPar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endParaRPr>
          </a:p>
          <a:p>
            <a:pPr marL="342900" marR="0" lvl="0" indent="-342900" algn="l" defTabSz="457200" rtl="0" eaLnBrk="0" fontAlgn="base" latinLnBrk="0" hangingPunct="0">
              <a:lnSpc>
                <a:spcPct val="85000"/>
              </a:lnSpc>
              <a:spcBef>
                <a:spcPts val="800"/>
              </a:spcBef>
              <a:spcAft>
                <a:spcPct val="0"/>
              </a:spcAft>
              <a:buClr>
                <a:srgbClr val="000000"/>
              </a:buClr>
              <a:buSzTx/>
              <a:buFont typeface="Times New Roman" panose="02020603050405020304" pitchFamily="18" charset="0"/>
              <a:buNone/>
              <a:defRPr/>
            </a:pPr>
            <a:endParaRPr kumimoji="0" lang="en-US" altLang="en-US" sz="20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grpSp>
        <p:nvGrpSpPr>
          <p:cNvPr id="2" name="Group 4"/>
          <p:cNvGrpSpPr/>
          <p:nvPr/>
        </p:nvGrpSpPr>
        <p:grpSpPr>
          <a:xfrm>
            <a:off x="2286000" y="4267200"/>
            <a:ext cx="4343400" cy="1981200"/>
            <a:chOff x="1440" y="2976"/>
            <a:chExt cx="2736" cy="1248"/>
          </a:xfrm>
        </p:grpSpPr>
        <p:sp>
          <p:nvSpPr>
            <p:cNvPr id="58372" name="Rectangle 5"/>
            <p:cNvSpPr/>
            <p:nvPr/>
          </p:nvSpPr>
          <p:spPr>
            <a:xfrm>
              <a:off x="1488" y="3216"/>
              <a:ext cx="360" cy="360"/>
            </a:xfrm>
            <a:prstGeom prst="rect">
              <a:avLst/>
            </a:prstGeom>
            <a:noFill/>
            <a:ln w="76200" cap="flat" cmpd="sng">
              <a:solidFill>
                <a:srgbClr val="FF00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D0</a:t>
              </a:r>
              <a:endParaRPr lang="en-US" altLang="en-US" sz="1800" b="1" dirty="0">
                <a:solidFill>
                  <a:schemeClr val="tx1"/>
                </a:solidFill>
                <a:latin typeface="Helvetica" pitchFamily="1" charset="0"/>
                <a:ea typeface="Arial" panose="020B0604020202020204" pitchFamily="34" charset="0"/>
              </a:endParaRPr>
            </a:p>
          </p:txBody>
        </p:sp>
        <p:sp>
          <p:nvSpPr>
            <p:cNvPr id="58373" name="Rectangle 6"/>
            <p:cNvSpPr/>
            <p:nvPr/>
          </p:nvSpPr>
          <p:spPr>
            <a:xfrm>
              <a:off x="2028" y="3216"/>
              <a:ext cx="360" cy="36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a:t>
              </a:r>
              <a:endParaRPr lang="en-US" altLang="en-US" sz="1800" b="1" dirty="0">
                <a:solidFill>
                  <a:schemeClr val="tx1"/>
                </a:solidFill>
                <a:latin typeface="Helvetica" pitchFamily="1" charset="0"/>
                <a:ea typeface="Arial" panose="020B0604020202020204" pitchFamily="34" charset="0"/>
              </a:endParaRPr>
            </a:p>
          </p:txBody>
        </p:sp>
        <p:sp>
          <p:nvSpPr>
            <p:cNvPr id="58374" name="Rectangle 7"/>
            <p:cNvSpPr/>
            <p:nvPr/>
          </p:nvSpPr>
          <p:spPr>
            <a:xfrm>
              <a:off x="2608" y="3216"/>
              <a:ext cx="360" cy="36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a:t>
              </a:r>
              <a:endParaRPr lang="en-US" altLang="en-US" sz="1800" b="1" dirty="0">
                <a:solidFill>
                  <a:schemeClr val="tx1"/>
                </a:solidFill>
                <a:latin typeface="Helvetica" pitchFamily="1" charset="0"/>
                <a:ea typeface="Arial" panose="020B0604020202020204" pitchFamily="34" charset="0"/>
              </a:endParaRPr>
            </a:p>
          </p:txBody>
        </p:sp>
        <p:sp>
          <p:nvSpPr>
            <p:cNvPr id="58375" name="Rectangle 8"/>
            <p:cNvSpPr/>
            <p:nvPr/>
          </p:nvSpPr>
          <p:spPr>
            <a:xfrm>
              <a:off x="3208" y="3224"/>
              <a:ext cx="360" cy="36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D3</a:t>
              </a:r>
              <a:endParaRPr lang="en-US" altLang="en-US" sz="1800" b="1" dirty="0">
                <a:solidFill>
                  <a:schemeClr val="tx1"/>
                </a:solidFill>
                <a:latin typeface="Helvetica" pitchFamily="1" charset="0"/>
                <a:ea typeface="Arial" panose="020B0604020202020204" pitchFamily="34" charset="0"/>
              </a:endParaRPr>
            </a:p>
          </p:txBody>
        </p:sp>
        <p:sp>
          <p:nvSpPr>
            <p:cNvPr id="58376" name="Rectangle 9" descr="10%"/>
            <p:cNvSpPr/>
            <p:nvPr/>
          </p:nvSpPr>
          <p:spPr>
            <a:xfrm>
              <a:off x="3792" y="3240"/>
              <a:ext cx="360" cy="360"/>
            </a:xfrm>
            <a:prstGeom prst="rect">
              <a:avLst/>
            </a:prstGeom>
            <a:blipFill rotWithShape="0">
              <a:blip r:embed="rId3"/>
            </a:blipFill>
            <a:ln w="57150" cap="flat" cmpd="sng">
              <a:solidFill>
                <a:srgbClr val="FF00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58377" name="Rectangle 10"/>
            <p:cNvSpPr/>
            <p:nvPr/>
          </p:nvSpPr>
          <p:spPr>
            <a:xfrm>
              <a:off x="1488" y="3688"/>
              <a:ext cx="360" cy="360"/>
            </a:xfrm>
            <a:prstGeom prst="rect">
              <a:avLst/>
            </a:prstGeom>
            <a:noFill/>
            <a:ln w="381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D4</a:t>
              </a:r>
              <a:endParaRPr lang="en-US" altLang="en-US" sz="1800" b="1" dirty="0">
                <a:solidFill>
                  <a:schemeClr val="tx1"/>
                </a:solidFill>
                <a:latin typeface="Helvetica" pitchFamily="1" charset="0"/>
                <a:ea typeface="Arial" panose="020B0604020202020204" pitchFamily="34" charset="0"/>
              </a:endParaRPr>
            </a:p>
          </p:txBody>
        </p:sp>
        <p:sp>
          <p:nvSpPr>
            <p:cNvPr id="58378" name="Rectangle 11"/>
            <p:cNvSpPr/>
            <p:nvPr/>
          </p:nvSpPr>
          <p:spPr>
            <a:xfrm>
              <a:off x="2028" y="3688"/>
              <a:ext cx="360" cy="360"/>
            </a:xfrm>
            <a:prstGeom prst="rect">
              <a:avLst/>
            </a:prstGeom>
            <a:noFill/>
            <a:ln w="76200" cap="flat" cmpd="sng">
              <a:solidFill>
                <a:srgbClr val="FF00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D5</a:t>
              </a:r>
              <a:endParaRPr lang="en-US" altLang="en-US" sz="1800" b="1" dirty="0">
                <a:solidFill>
                  <a:schemeClr val="tx1"/>
                </a:solidFill>
                <a:latin typeface="Helvetica" pitchFamily="1" charset="0"/>
                <a:ea typeface="Arial" panose="020B0604020202020204" pitchFamily="34" charset="0"/>
              </a:endParaRPr>
            </a:p>
          </p:txBody>
        </p:sp>
        <p:sp>
          <p:nvSpPr>
            <p:cNvPr id="58379" name="Rectangle 12"/>
            <p:cNvSpPr/>
            <p:nvPr/>
          </p:nvSpPr>
          <p:spPr>
            <a:xfrm>
              <a:off x="2608" y="3688"/>
              <a:ext cx="360" cy="36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D6</a:t>
              </a:r>
              <a:endParaRPr lang="en-US" altLang="en-US" sz="1800" b="1" dirty="0">
                <a:solidFill>
                  <a:schemeClr val="tx1"/>
                </a:solidFill>
                <a:latin typeface="Helvetica" pitchFamily="1" charset="0"/>
                <a:ea typeface="Arial" panose="020B0604020202020204" pitchFamily="34" charset="0"/>
              </a:endParaRPr>
            </a:p>
          </p:txBody>
        </p:sp>
        <p:sp>
          <p:nvSpPr>
            <p:cNvPr id="58380" name="Rectangle 13" descr="10%"/>
            <p:cNvSpPr/>
            <p:nvPr/>
          </p:nvSpPr>
          <p:spPr>
            <a:xfrm>
              <a:off x="3792" y="3680"/>
              <a:ext cx="360" cy="360"/>
            </a:xfrm>
            <a:prstGeom prst="rect">
              <a:avLst/>
            </a:prstGeom>
            <a:blipFill rotWithShape="0">
              <a:blip r:embed="rId3"/>
            </a:blipFill>
            <a:ln w="57150" cap="flat" cmpd="sng">
              <a:solidFill>
                <a:srgbClr val="FF00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58381" name="Rectangle 14"/>
            <p:cNvSpPr/>
            <p:nvPr/>
          </p:nvSpPr>
          <p:spPr>
            <a:xfrm>
              <a:off x="3208" y="3680"/>
              <a:ext cx="360" cy="36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D7</a:t>
              </a:r>
              <a:endParaRPr lang="en-US" altLang="en-US" sz="1800" b="1" dirty="0">
                <a:solidFill>
                  <a:schemeClr val="tx1"/>
                </a:solidFill>
                <a:latin typeface="Helvetica" pitchFamily="1" charset="0"/>
                <a:ea typeface="Arial" panose="020B0604020202020204" pitchFamily="34" charset="0"/>
              </a:endParaRPr>
            </a:p>
          </p:txBody>
        </p:sp>
        <p:grpSp>
          <p:nvGrpSpPr>
            <p:cNvPr id="58382" name="Group 15"/>
            <p:cNvGrpSpPr/>
            <p:nvPr/>
          </p:nvGrpSpPr>
          <p:grpSpPr>
            <a:xfrm>
              <a:off x="1440" y="2976"/>
              <a:ext cx="432" cy="1248"/>
              <a:chOff x="1440" y="2976"/>
              <a:chExt cx="432" cy="1248"/>
            </a:xfrm>
          </p:grpSpPr>
          <p:sp>
            <p:nvSpPr>
              <p:cNvPr id="58383" name="Oval 16"/>
              <p:cNvSpPr/>
              <p:nvPr/>
            </p:nvSpPr>
            <p:spPr>
              <a:xfrm>
                <a:off x="1440" y="2976"/>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8384" name="Line 17"/>
              <p:cNvSpPr/>
              <p:nvPr/>
            </p:nvSpPr>
            <p:spPr>
              <a:xfrm>
                <a:off x="1440" y="3072"/>
                <a:ext cx="0" cy="1104"/>
              </a:xfrm>
              <a:prstGeom prst="line">
                <a:avLst/>
              </a:prstGeom>
              <a:ln w="38100" cap="flat" cmpd="sng">
                <a:solidFill>
                  <a:schemeClr val="tx1"/>
                </a:solidFill>
                <a:prstDash val="solid"/>
                <a:round/>
                <a:headEnd type="none" w="med" len="med"/>
                <a:tailEnd type="none" w="med" len="med"/>
              </a:ln>
            </p:spPr>
          </p:sp>
          <p:sp>
            <p:nvSpPr>
              <p:cNvPr id="58385" name="Line 18"/>
              <p:cNvSpPr/>
              <p:nvPr/>
            </p:nvSpPr>
            <p:spPr>
              <a:xfrm>
                <a:off x="1872" y="3072"/>
                <a:ext cx="0" cy="1104"/>
              </a:xfrm>
              <a:prstGeom prst="line">
                <a:avLst/>
              </a:prstGeom>
              <a:ln w="38100" cap="flat" cmpd="sng">
                <a:solidFill>
                  <a:schemeClr val="tx1"/>
                </a:solidFill>
                <a:prstDash val="solid"/>
                <a:round/>
                <a:headEnd type="none" w="med" len="med"/>
                <a:tailEnd type="none" w="med" len="med"/>
              </a:ln>
            </p:spPr>
          </p:sp>
          <p:sp>
            <p:nvSpPr>
              <p:cNvPr id="58386" name="Oval 19"/>
              <p:cNvSpPr/>
              <p:nvPr/>
            </p:nvSpPr>
            <p:spPr>
              <a:xfrm>
                <a:off x="1440" y="4080"/>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nvGrpSpPr>
            <p:cNvPr id="58387" name="Group 20"/>
            <p:cNvGrpSpPr/>
            <p:nvPr/>
          </p:nvGrpSpPr>
          <p:grpSpPr>
            <a:xfrm>
              <a:off x="2016" y="2976"/>
              <a:ext cx="432" cy="1248"/>
              <a:chOff x="1440" y="2976"/>
              <a:chExt cx="432" cy="1248"/>
            </a:xfrm>
          </p:grpSpPr>
          <p:sp>
            <p:nvSpPr>
              <p:cNvPr id="58388" name="Oval 21"/>
              <p:cNvSpPr/>
              <p:nvPr/>
            </p:nvSpPr>
            <p:spPr>
              <a:xfrm>
                <a:off x="1440" y="2976"/>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8389" name="Line 22"/>
              <p:cNvSpPr/>
              <p:nvPr/>
            </p:nvSpPr>
            <p:spPr>
              <a:xfrm>
                <a:off x="1440" y="3072"/>
                <a:ext cx="0" cy="1104"/>
              </a:xfrm>
              <a:prstGeom prst="line">
                <a:avLst/>
              </a:prstGeom>
              <a:ln w="38100" cap="flat" cmpd="sng">
                <a:solidFill>
                  <a:schemeClr val="tx1"/>
                </a:solidFill>
                <a:prstDash val="solid"/>
                <a:round/>
                <a:headEnd type="none" w="med" len="med"/>
                <a:tailEnd type="none" w="med" len="med"/>
              </a:ln>
            </p:spPr>
          </p:sp>
          <p:sp>
            <p:nvSpPr>
              <p:cNvPr id="58390" name="Line 23"/>
              <p:cNvSpPr/>
              <p:nvPr/>
            </p:nvSpPr>
            <p:spPr>
              <a:xfrm>
                <a:off x="1872" y="3072"/>
                <a:ext cx="0" cy="1104"/>
              </a:xfrm>
              <a:prstGeom prst="line">
                <a:avLst/>
              </a:prstGeom>
              <a:ln w="38100" cap="flat" cmpd="sng">
                <a:solidFill>
                  <a:schemeClr val="tx1"/>
                </a:solidFill>
                <a:prstDash val="solid"/>
                <a:round/>
                <a:headEnd type="none" w="med" len="med"/>
                <a:tailEnd type="none" w="med" len="med"/>
              </a:ln>
            </p:spPr>
          </p:sp>
          <p:sp>
            <p:nvSpPr>
              <p:cNvPr id="58391" name="Oval 24"/>
              <p:cNvSpPr/>
              <p:nvPr/>
            </p:nvSpPr>
            <p:spPr>
              <a:xfrm>
                <a:off x="1440" y="4080"/>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nvGrpSpPr>
            <p:cNvPr id="58392" name="Group 25"/>
            <p:cNvGrpSpPr/>
            <p:nvPr/>
          </p:nvGrpSpPr>
          <p:grpSpPr>
            <a:xfrm>
              <a:off x="2544" y="2976"/>
              <a:ext cx="432" cy="1248"/>
              <a:chOff x="1440" y="2976"/>
              <a:chExt cx="432" cy="1248"/>
            </a:xfrm>
          </p:grpSpPr>
          <p:sp>
            <p:nvSpPr>
              <p:cNvPr id="58393" name="Oval 26"/>
              <p:cNvSpPr/>
              <p:nvPr/>
            </p:nvSpPr>
            <p:spPr>
              <a:xfrm>
                <a:off x="1440" y="2976"/>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8394" name="Line 27"/>
              <p:cNvSpPr/>
              <p:nvPr/>
            </p:nvSpPr>
            <p:spPr>
              <a:xfrm>
                <a:off x="1440" y="3072"/>
                <a:ext cx="0" cy="1104"/>
              </a:xfrm>
              <a:prstGeom prst="line">
                <a:avLst/>
              </a:prstGeom>
              <a:ln w="38100" cap="flat" cmpd="sng">
                <a:solidFill>
                  <a:schemeClr val="tx1"/>
                </a:solidFill>
                <a:prstDash val="solid"/>
                <a:round/>
                <a:headEnd type="none" w="med" len="med"/>
                <a:tailEnd type="none" w="med" len="med"/>
              </a:ln>
            </p:spPr>
          </p:sp>
          <p:sp>
            <p:nvSpPr>
              <p:cNvPr id="58395" name="Line 28"/>
              <p:cNvSpPr/>
              <p:nvPr/>
            </p:nvSpPr>
            <p:spPr>
              <a:xfrm>
                <a:off x="1872" y="3072"/>
                <a:ext cx="0" cy="1104"/>
              </a:xfrm>
              <a:prstGeom prst="line">
                <a:avLst/>
              </a:prstGeom>
              <a:ln w="38100" cap="flat" cmpd="sng">
                <a:solidFill>
                  <a:schemeClr val="tx1"/>
                </a:solidFill>
                <a:prstDash val="solid"/>
                <a:round/>
                <a:headEnd type="none" w="med" len="med"/>
                <a:tailEnd type="none" w="med" len="med"/>
              </a:ln>
            </p:spPr>
          </p:sp>
          <p:sp>
            <p:nvSpPr>
              <p:cNvPr id="58396" name="Oval 29"/>
              <p:cNvSpPr/>
              <p:nvPr/>
            </p:nvSpPr>
            <p:spPr>
              <a:xfrm>
                <a:off x="1440" y="4080"/>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nvGrpSpPr>
            <p:cNvPr id="58397" name="Group 30"/>
            <p:cNvGrpSpPr/>
            <p:nvPr/>
          </p:nvGrpSpPr>
          <p:grpSpPr>
            <a:xfrm>
              <a:off x="3168" y="2976"/>
              <a:ext cx="432" cy="1248"/>
              <a:chOff x="1440" y="2976"/>
              <a:chExt cx="432" cy="1248"/>
            </a:xfrm>
          </p:grpSpPr>
          <p:sp>
            <p:nvSpPr>
              <p:cNvPr id="58398" name="Oval 31"/>
              <p:cNvSpPr/>
              <p:nvPr/>
            </p:nvSpPr>
            <p:spPr>
              <a:xfrm>
                <a:off x="1440" y="2976"/>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8399" name="Line 32"/>
              <p:cNvSpPr/>
              <p:nvPr/>
            </p:nvSpPr>
            <p:spPr>
              <a:xfrm>
                <a:off x="1440" y="3072"/>
                <a:ext cx="0" cy="1104"/>
              </a:xfrm>
              <a:prstGeom prst="line">
                <a:avLst/>
              </a:prstGeom>
              <a:ln w="38100" cap="flat" cmpd="sng">
                <a:solidFill>
                  <a:schemeClr val="tx1"/>
                </a:solidFill>
                <a:prstDash val="solid"/>
                <a:round/>
                <a:headEnd type="none" w="med" len="med"/>
                <a:tailEnd type="none" w="med" len="med"/>
              </a:ln>
            </p:spPr>
          </p:sp>
          <p:sp>
            <p:nvSpPr>
              <p:cNvPr id="58400" name="Line 33"/>
              <p:cNvSpPr/>
              <p:nvPr/>
            </p:nvSpPr>
            <p:spPr>
              <a:xfrm>
                <a:off x="1872" y="3072"/>
                <a:ext cx="0" cy="1104"/>
              </a:xfrm>
              <a:prstGeom prst="line">
                <a:avLst/>
              </a:prstGeom>
              <a:ln w="38100" cap="flat" cmpd="sng">
                <a:solidFill>
                  <a:schemeClr val="tx1"/>
                </a:solidFill>
                <a:prstDash val="solid"/>
                <a:round/>
                <a:headEnd type="none" w="med" len="med"/>
                <a:tailEnd type="none" w="med" len="med"/>
              </a:ln>
            </p:spPr>
          </p:sp>
          <p:sp>
            <p:nvSpPr>
              <p:cNvPr id="58401" name="Oval 34"/>
              <p:cNvSpPr/>
              <p:nvPr/>
            </p:nvSpPr>
            <p:spPr>
              <a:xfrm>
                <a:off x="1440" y="4080"/>
                <a:ext cx="432" cy="144"/>
              </a:xfrm>
              <a:prstGeom prst="ellipse">
                <a:avLst/>
              </a:prstGeom>
              <a:noFill/>
              <a:ln w="381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nvGrpSpPr>
            <p:cNvPr id="58402" name="Group 35"/>
            <p:cNvGrpSpPr/>
            <p:nvPr/>
          </p:nvGrpSpPr>
          <p:grpSpPr>
            <a:xfrm>
              <a:off x="3744" y="2976"/>
              <a:ext cx="432" cy="1248"/>
              <a:chOff x="1440" y="2976"/>
              <a:chExt cx="432" cy="1248"/>
            </a:xfrm>
          </p:grpSpPr>
          <p:sp>
            <p:nvSpPr>
              <p:cNvPr id="58403" name="Oval 36"/>
              <p:cNvSpPr/>
              <p:nvPr/>
            </p:nvSpPr>
            <p:spPr>
              <a:xfrm>
                <a:off x="1440" y="2976"/>
                <a:ext cx="432" cy="144"/>
              </a:xfrm>
              <a:prstGeom prst="ellipse">
                <a:avLst/>
              </a:prstGeom>
              <a:noFill/>
              <a:ln w="38100" cap="flat" cmpd="sng">
                <a:solidFill>
                  <a:schemeClr val="accent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58404" name="Line 37"/>
              <p:cNvSpPr/>
              <p:nvPr/>
            </p:nvSpPr>
            <p:spPr>
              <a:xfrm>
                <a:off x="1440" y="3072"/>
                <a:ext cx="0" cy="1104"/>
              </a:xfrm>
              <a:prstGeom prst="line">
                <a:avLst/>
              </a:prstGeom>
              <a:ln w="38100" cap="flat" cmpd="sng">
                <a:solidFill>
                  <a:schemeClr val="accent1"/>
                </a:solidFill>
                <a:prstDash val="solid"/>
                <a:round/>
                <a:headEnd type="none" w="med" len="med"/>
                <a:tailEnd type="none" w="med" len="med"/>
              </a:ln>
            </p:spPr>
          </p:sp>
          <p:sp>
            <p:nvSpPr>
              <p:cNvPr id="58405" name="Line 38"/>
              <p:cNvSpPr/>
              <p:nvPr/>
            </p:nvSpPr>
            <p:spPr>
              <a:xfrm>
                <a:off x="1872" y="3072"/>
                <a:ext cx="0" cy="1104"/>
              </a:xfrm>
              <a:prstGeom prst="line">
                <a:avLst/>
              </a:prstGeom>
              <a:ln w="38100" cap="flat" cmpd="sng">
                <a:solidFill>
                  <a:schemeClr val="accent1"/>
                </a:solidFill>
                <a:prstDash val="solid"/>
                <a:round/>
                <a:headEnd type="none" w="med" len="med"/>
                <a:tailEnd type="none" w="med" len="med"/>
              </a:ln>
            </p:spPr>
          </p:sp>
          <p:sp>
            <p:nvSpPr>
              <p:cNvPr id="58406" name="Oval 39"/>
              <p:cNvSpPr/>
              <p:nvPr/>
            </p:nvSpPr>
            <p:spPr>
              <a:xfrm>
                <a:off x="1440" y="4080"/>
                <a:ext cx="432" cy="144"/>
              </a:xfrm>
              <a:prstGeom prst="ellipse">
                <a:avLst/>
              </a:prstGeom>
              <a:noFill/>
              <a:ln w="38100" cap="flat" cmpd="sng">
                <a:solidFill>
                  <a:schemeClr val="accent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9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29843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29843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29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2984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ox(i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ox(in)">
                                      <p:cBhvr>
                                        <p:cTn id="2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843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457200" y="114300"/>
            <a:ext cx="8382000" cy="1143000"/>
          </a:xfrm>
        </p:spPr>
        <p:txBody>
          <a:bodyPr vert="horz" wrap="square" lIns="90488" tIns="44450" rIns="90488" bIns="4445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Problems of Disk Arrays: </a:t>
            </a:r>
            <a:b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b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Small Writes</a:t>
            </a:r>
          </a:p>
        </p:txBody>
      </p:sp>
      <p:sp>
        <p:nvSpPr>
          <p:cNvPr id="60418" name="Rectangle 3"/>
          <p:cNvSpPr/>
          <p:nvPr/>
        </p:nvSpPr>
        <p:spPr>
          <a:xfrm>
            <a:off x="2692400" y="21844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D0</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19" name="Rectangle 4"/>
          <p:cNvSpPr/>
          <p:nvPr/>
        </p:nvSpPr>
        <p:spPr>
          <a:xfrm>
            <a:off x="3568700" y="21844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D1</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20" name="Rectangle 5"/>
          <p:cNvSpPr/>
          <p:nvPr/>
        </p:nvSpPr>
        <p:spPr>
          <a:xfrm>
            <a:off x="4470400" y="21844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D2</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21" name="Rectangle 6"/>
          <p:cNvSpPr/>
          <p:nvPr/>
        </p:nvSpPr>
        <p:spPr>
          <a:xfrm>
            <a:off x="5397500" y="21971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D3</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22" name="Rectangle 7" descr="10%"/>
          <p:cNvSpPr/>
          <p:nvPr/>
        </p:nvSpPr>
        <p:spPr>
          <a:xfrm>
            <a:off x="6350000" y="22225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P</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23" name="Rectangle 8"/>
          <p:cNvSpPr/>
          <p:nvPr/>
        </p:nvSpPr>
        <p:spPr>
          <a:xfrm>
            <a:off x="1282700" y="2197100"/>
            <a:ext cx="571500" cy="571500"/>
          </a:xfrm>
          <a:prstGeom prst="rect">
            <a:avLst/>
          </a:prstGeom>
          <a:noFill/>
          <a:ln w="25400" cap="flat" cmpd="sng">
            <a:solidFill>
              <a:srgbClr val="FE9B03"/>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D0'</a:t>
            </a:r>
            <a:endParaRPr lang="en-US" altLang="en-US" sz="1800" b="1" dirty="0">
              <a:solidFill>
                <a:schemeClr val="tx1"/>
              </a:solidFill>
              <a:latin typeface="Arial" panose="020B0604020202020204" pitchFamily="34" charset="0"/>
              <a:ea typeface="Arial" panose="020B0604020202020204" pitchFamily="34" charset="0"/>
            </a:endParaRPr>
          </a:p>
        </p:txBody>
      </p:sp>
      <p:sp useBgFill="1">
        <p:nvSpPr>
          <p:cNvPr id="60424" name="Oval 9"/>
          <p:cNvSpPr/>
          <p:nvPr/>
        </p:nvSpPr>
        <p:spPr>
          <a:xfrm>
            <a:off x="2387600" y="3771900"/>
            <a:ext cx="266700" cy="266700"/>
          </a:xfrm>
          <a:prstGeom prst="ellipse">
            <a:avLst/>
          </a:prstGeom>
          <a:ln w="254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60425" name="Rectangle 10"/>
          <p:cNvSpPr/>
          <p:nvPr/>
        </p:nvSpPr>
        <p:spPr>
          <a:xfrm>
            <a:off x="2373313" y="3765550"/>
            <a:ext cx="31432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26" name="Line 11"/>
          <p:cNvSpPr/>
          <p:nvPr/>
        </p:nvSpPr>
        <p:spPr>
          <a:xfrm>
            <a:off x="1600200" y="2781300"/>
            <a:ext cx="787400" cy="977900"/>
          </a:xfrm>
          <a:prstGeom prst="line">
            <a:avLst/>
          </a:prstGeom>
          <a:ln w="25400" cap="flat" cmpd="sng">
            <a:solidFill>
              <a:schemeClr val="tx1"/>
            </a:solidFill>
            <a:prstDash val="solid"/>
            <a:round/>
            <a:headEnd type="none" w="med" len="med"/>
            <a:tailEnd type="triangle" w="med" len="med"/>
          </a:ln>
        </p:spPr>
      </p:sp>
      <p:sp>
        <p:nvSpPr>
          <p:cNvPr id="60427" name="Line 12"/>
          <p:cNvSpPr/>
          <p:nvPr/>
        </p:nvSpPr>
        <p:spPr>
          <a:xfrm flipH="1">
            <a:off x="2578100" y="2794000"/>
            <a:ext cx="393700" cy="990600"/>
          </a:xfrm>
          <a:prstGeom prst="line">
            <a:avLst/>
          </a:prstGeom>
          <a:ln w="25400" cap="flat" cmpd="sng">
            <a:solidFill>
              <a:schemeClr val="tx1"/>
            </a:solidFill>
            <a:prstDash val="solid"/>
            <a:round/>
            <a:headEnd type="none" w="med" len="med"/>
            <a:tailEnd type="triangle" w="med" len="med"/>
          </a:ln>
        </p:spPr>
      </p:sp>
      <p:sp useBgFill="1">
        <p:nvSpPr>
          <p:cNvPr id="60428" name="Oval 13"/>
          <p:cNvSpPr/>
          <p:nvPr/>
        </p:nvSpPr>
        <p:spPr>
          <a:xfrm>
            <a:off x="4318000" y="4495800"/>
            <a:ext cx="266700" cy="266700"/>
          </a:xfrm>
          <a:prstGeom prst="ellipse">
            <a:avLst/>
          </a:prstGeom>
          <a:ln w="25400" cap="flat" cmpd="sng">
            <a:solidFill>
              <a:schemeClr val="tx1"/>
            </a:solidFill>
            <a:prstDash val="solid"/>
            <a:round/>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60429" name="Rectangle 14"/>
          <p:cNvSpPr/>
          <p:nvPr/>
        </p:nvSpPr>
        <p:spPr>
          <a:xfrm>
            <a:off x="4303713" y="4476750"/>
            <a:ext cx="31432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30" name="Line 15"/>
          <p:cNvSpPr/>
          <p:nvPr/>
        </p:nvSpPr>
        <p:spPr>
          <a:xfrm>
            <a:off x="2667000" y="3975100"/>
            <a:ext cx="1663700" cy="596900"/>
          </a:xfrm>
          <a:prstGeom prst="line">
            <a:avLst/>
          </a:prstGeom>
          <a:ln w="25400" cap="flat" cmpd="sng">
            <a:solidFill>
              <a:schemeClr val="tx1"/>
            </a:solidFill>
            <a:prstDash val="solid"/>
            <a:round/>
            <a:headEnd type="none" w="med" len="med"/>
            <a:tailEnd type="triangle" w="med" len="med"/>
          </a:ln>
        </p:spPr>
      </p:sp>
      <p:sp>
        <p:nvSpPr>
          <p:cNvPr id="60431" name="Line 16"/>
          <p:cNvSpPr/>
          <p:nvPr/>
        </p:nvSpPr>
        <p:spPr>
          <a:xfrm flipH="1">
            <a:off x="4597400" y="2819400"/>
            <a:ext cx="2057400" cy="1714500"/>
          </a:xfrm>
          <a:prstGeom prst="line">
            <a:avLst/>
          </a:prstGeom>
          <a:ln w="25400" cap="flat" cmpd="sng">
            <a:solidFill>
              <a:schemeClr val="tx1"/>
            </a:solidFill>
            <a:prstDash val="solid"/>
            <a:round/>
            <a:headEnd type="none" w="med" len="med"/>
            <a:tailEnd type="triangle" w="med" len="med"/>
          </a:ln>
        </p:spPr>
      </p:sp>
      <p:sp>
        <p:nvSpPr>
          <p:cNvPr id="60432" name="Rectangle 17"/>
          <p:cNvSpPr/>
          <p:nvPr/>
        </p:nvSpPr>
        <p:spPr>
          <a:xfrm>
            <a:off x="2590800" y="6032500"/>
            <a:ext cx="571500" cy="571500"/>
          </a:xfrm>
          <a:prstGeom prst="rect">
            <a:avLst/>
          </a:prstGeom>
          <a:noFill/>
          <a:ln w="25400" cap="flat" cmpd="sng">
            <a:solidFill>
              <a:srgbClr val="FE9B03"/>
            </a:solidFill>
            <a:prstDash val="solid"/>
            <a:miter/>
            <a:headEnd type="none" w="med" len="med"/>
            <a:tailEnd type="none" w="med" len="med"/>
          </a:ln>
        </p:spPr>
        <p:txBody>
          <a:bodyPr wrap="none" lIns="90488" tIns="44450" rIns="90488" bIns="44450" anchor="ctr"/>
          <a:lstStyle/>
          <a:p>
            <a:pPr algn="ctr"/>
            <a:r>
              <a:rPr lang="en-US" altLang="en-US" sz="1800" b="1" u="sng" dirty="0">
                <a:solidFill>
                  <a:schemeClr val="tx1"/>
                </a:solidFill>
                <a:latin typeface="Arial" panose="020B0604020202020204" pitchFamily="34" charset="0"/>
              </a:rPr>
              <a:t>D0'</a:t>
            </a:r>
            <a:endParaRPr lang="en-US" altLang="en-US" sz="1800" b="1" u="sng" dirty="0">
              <a:solidFill>
                <a:schemeClr val="tx1"/>
              </a:solidFill>
              <a:latin typeface="Arial" panose="020B0604020202020204" pitchFamily="34" charset="0"/>
              <a:ea typeface="Arial" panose="020B0604020202020204" pitchFamily="34" charset="0"/>
            </a:endParaRPr>
          </a:p>
        </p:txBody>
      </p:sp>
      <p:sp>
        <p:nvSpPr>
          <p:cNvPr id="60433" name="Rectangle 18"/>
          <p:cNvSpPr/>
          <p:nvPr/>
        </p:nvSpPr>
        <p:spPr>
          <a:xfrm>
            <a:off x="3467100" y="60325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D1</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34" name="Rectangle 19"/>
          <p:cNvSpPr/>
          <p:nvPr/>
        </p:nvSpPr>
        <p:spPr>
          <a:xfrm>
            <a:off x="4368800" y="60325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D2</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35" name="Rectangle 20"/>
          <p:cNvSpPr/>
          <p:nvPr/>
        </p:nvSpPr>
        <p:spPr>
          <a:xfrm>
            <a:off x="5295900" y="6045200"/>
            <a:ext cx="571500" cy="571500"/>
          </a:xfrm>
          <a:prstGeom prst="rect">
            <a:avLst/>
          </a:prstGeom>
          <a:noFill/>
          <a:ln w="25400" cap="flat" cmpd="sng">
            <a:solidFill>
              <a:schemeClr val="tx1"/>
            </a:solidFill>
            <a:prstDash val="solid"/>
            <a:miter/>
            <a:headEnd type="none" w="med" len="med"/>
            <a:tailEnd type="none" w="med" len="med"/>
          </a:ln>
        </p:spPr>
        <p:txBody>
          <a:bodyPr wrap="none" lIns="90488" tIns="44450" rIns="90488" bIns="44450" anchor="ctr"/>
          <a:lstStyle/>
          <a:p>
            <a:pPr algn="ctr"/>
            <a:r>
              <a:rPr lang="en-US" altLang="en-US" sz="1800" b="1" dirty="0">
                <a:solidFill>
                  <a:schemeClr val="tx1"/>
                </a:solidFill>
                <a:latin typeface="Arial" panose="020B0604020202020204" pitchFamily="34" charset="0"/>
              </a:rPr>
              <a:t>D3</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36" name="Rectangle 21" descr="10%"/>
          <p:cNvSpPr/>
          <p:nvPr/>
        </p:nvSpPr>
        <p:spPr>
          <a:xfrm>
            <a:off x="6248400" y="60706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8" tIns="44450" rIns="90488" bIns="44450" anchor="ctr"/>
          <a:lstStyle/>
          <a:p>
            <a:pPr algn="ctr"/>
            <a:r>
              <a:rPr lang="en-US" altLang="en-US" sz="1800" b="1" u="sng" dirty="0">
                <a:solidFill>
                  <a:schemeClr val="tx1"/>
                </a:solidFill>
                <a:latin typeface="Arial" panose="020B0604020202020204" pitchFamily="34" charset="0"/>
              </a:rPr>
              <a:t>P'</a:t>
            </a:r>
            <a:endParaRPr lang="en-US" altLang="en-US" sz="1800" b="1" u="sng" dirty="0">
              <a:solidFill>
                <a:schemeClr val="tx1"/>
              </a:solidFill>
              <a:latin typeface="Arial" panose="020B0604020202020204" pitchFamily="34" charset="0"/>
              <a:ea typeface="Arial" panose="020B0604020202020204" pitchFamily="34" charset="0"/>
            </a:endParaRPr>
          </a:p>
        </p:txBody>
      </p:sp>
      <p:sp>
        <p:nvSpPr>
          <p:cNvPr id="60437" name="Line 22"/>
          <p:cNvSpPr/>
          <p:nvPr/>
        </p:nvSpPr>
        <p:spPr>
          <a:xfrm>
            <a:off x="4610100" y="4749800"/>
            <a:ext cx="1905000" cy="1308100"/>
          </a:xfrm>
          <a:prstGeom prst="line">
            <a:avLst/>
          </a:prstGeom>
          <a:ln w="25400" cap="flat" cmpd="sng">
            <a:solidFill>
              <a:schemeClr val="tx1"/>
            </a:solidFill>
            <a:prstDash val="solid"/>
            <a:round/>
            <a:headEnd type="none" w="med" len="med"/>
            <a:tailEnd type="triangle" w="med" len="med"/>
          </a:ln>
        </p:spPr>
      </p:sp>
      <p:sp>
        <p:nvSpPr>
          <p:cNvPr id="60438" name="Line 23"/>
          <p:cNvSpPr/>
          <p:nvPr/>
        </p:nvSpPr>
        <p:spPr>
          <a:xfrm>
            <a:off x="1600200" y="2781300"/>
            <a:ext cx="1270000" cy="3238500"/>
          </a:xfrm>
          <a:prstGeom prst="line">
            <a:avLst/>
          </a:prstGeom>
          <a:ln w="25400" cap="flat" cmpd="sng">
            <a:solidFill>
              <a:schemeClr val="tx1"/>
            </a:solidFill>
            <a:prstDash val="solid"/>
            <a:round/>
            <a:headEnd type="none" w="med" len="med"/>
            <a:tailEnd type="triangle" w="med" len="med"/>
          </a:ln>
        </p:spPr>
      </p:sp>
      <p:sp>
        <p:nvSpPr>
          <p:cNvPr id="60439" name="Rectangle 24"/>
          <p:cNvSpPr/>
          <p:nvPr/>
        </p:nvSpPr>
        <p:spPr>
          <a:xfrm>
            <a:off x="989013" y="3054350"/>
            <a:ext cx="650875" cy="555625"/>
          </a:xfrm>
          <a:prstGeom prst="rect">
            <a:avLst/>
          </a:prstGeom>
          <a:noFill/>
          <a:ln w="12700">
            <a:noFill/>
          </a:ln>
        </p:spPr>
        <p:txBody>
          <a:bodyPr wrap="none" lIns="90488" tIns="44450" rIns="90488" bIns="44450" anchor="t">
            <a:spAutoFit/>
          </a:bodyPr>
          <a:lstStyle/>
          <a:p>
            <a:pPr>
              <a:lnSpc>
                <a:spcPct val="85000"/>
              </a:lnSpc>
            </a:pPr>
            <a:r>
              <a:rPr lang="en-US" altLang="en-US" sz="1800" b="1" i="1" dirty="0">
                <a:solidFill>
                  <a:schemeClr val="tx1"/>
                </a:solidFill>
                <a:latin typeface="Arial" panose="020B0604020202020204" pitchFamily="34" charset="0"/>
              </a:rPr>
              <a:t>new</a:t>
            </a:r>
          </a:p>
          <a:p>
            <a:pPr>
              <a:lnSpc>
                <a:spcPct val="85000"/>
              </a:lnSpc>
            </a:pPr>
            <a:r>
              <a:rPr lang="en-US" altLang="en-US" sz="1800" b="1" i="1" dirty="0">
                <a:solidFill>
                  <a:schemeClr val="tx1"/>
                </a:solidFill>
                <a:latin typeface="Arial" panose="020B0604020202020204" pitchFamily="34" charset="0"/>
              </a:rPr>
              <a:t>data</a:t>
            </a:r>
            <a:endParaRPr lang="en-US" altLang="en-US" sz="1800" b="1" i="1" dirty="0">
              <a:solidFill>
                <a:schemeClr val="tx1"/>
              </a:solidFill>
              <a:latin typeface="Arial" panose="020B0604020202020204" pitchFamily="34" charset="0"/>
              <a:ea typeface="Arial" panose="020B0604020202020204" pitchFamily="34" charset="0"/>
            </a:endParaRPr>
          </a:p>
        </p:txBody>
      </p:sp>
      <p:sp>
        <p:nvSpPr>
          <p:cNvPr id="60440" name="Rectangle 25"/>
          <p:cNvSpPr/>
          <p:nvPr/>
        </p:nvSpPr>
        <p:spPr>
          <a:xfrm>
            <a:off x="2881313" y="3028950"/>
            <a:ext cx="650875" cy="555625"/>
          </a:xfrm>
          <a:prstGeom prst="rect">
            <a:avLst/>
          </a:prstGeom>
          <a:noFill/>
          <a:ln w="12700">
            <a:noFill/>
          </a:ln>
        </p:spPr>
        <p:txBody>
          <a:bodyPr wrap="none" lIns="90488" tIns="44450" rIns="90488" bIns="44450" anchor="t">
            <a:spAutoFit/>
          </a:bodyPr>
          <a:lstStyle/>
          <a:p>
            <a:pPr>
              <a:lnSpc>
                <a:spcPct val="85000"/>
              </a:lnSpc>
            </a:pPr>
            <a:r>
              <a:rPr lang="en-US" altLang="en-US" sz="1800" b="1" i="1" dirty="0">
                <a:solidFill>
                  <a:schemeClr val="tx1"/>
                </a:solidFill>
                <a:latin typeface="Arial" panose="020B0604020202020204" pitchFamily="34" charset="0"/>
              </a:rPr>
              <a:t>old</a:t>
            </a:r>
          </a:p>
          <a:p>
            <a:pPr>
              <a:lnSpc>
                <a:spcPct val="85000"/>
              </a:lnSpc>
            </a:pPr>
            <a:r>
              <a:rPr lang="en-US" altLang="en-US" sz="1800" b="1" i="1" dirty="0">
                <a:solidFill>
                  <a:schemeClr val="tx1"/>
                </a:solidFill>
                <a:latin typeface="Arial" panose="020B0604020202020204" pitchFamily="34" charset="0"/>
              </a:rPr>
              <a:t>data</a:t>
            </a:r>
            <a:endParaRPr lang="en-US" altLang="en-US" sz="1800" b="1" i="1" dirty="0">
              <a:solidFill>
                <a:schemeClr val="tx1"/>
              </a:solidFill>
              <a:latin typeface="Arial" panose="020B0604020202020204" pitchFamily="34" charset="0"/>
              <a:ea typeface="Arial" panose="020B0604020202020204" pitchFamily="34" charset="0"/>
            </a:endParaRPr>
          </a:p>
        </p:txBody>
      </p:sp>
      <p:sp>
        <p:nvSpPr>
          <p:cNvPr id="60441" name="Rectangle 26"/>
          <p:cNvSpPr/>
          <p:nvPr/>
        </p:nvSpPr>
        <p:spPr>
          <a:xfrm>
            <a:off x="6297613" y="3092450"/>
            <a:ext cx="803275" cy="555625"/>
          </a:xfrm>
          <a:prstGeom prst="rect">
            <a:avLst/>
          </a:prstGeom>
          <a:noFill/>
          <a:ln w="12700">
            <a:noFill/>
          </a:ln>
        </p:spPr>
        <p:txBody>
          <a:bodyPr wrap="none" lIns="90488" tIns="44450" rIns="90488" bIns="44450" anchor="t">
            <a:spAutoFit/>
          </a:bodyPr>
          <a:lstStyle/>
          <a:p>
            <a:pPr>
              <a:lnSpc>
                <a:spcPct val="85000"/>
              </a:lnSpc>
            </a:pPr>
            <a:r>
              <a:rPr lang="en-US" altLang="en-US" sz="1800" b="1" i="1" dirty="0">
                <a:solidFill>
                  <a:schemeClr val="tx1"/>
                </a:solidFill>
                <a:latin typeface="Arial" panose="020B0604020202020204" pitchFamily="34" charset="0"/>
              </a:rPr>
              <a:t>old </a:t>
            </a:r>
          </a:p>
          <a:p>
            <a:pPr>
              <a:lnSpc>
                <a:spcPct val="85000"/>
              </a:lnSpc>
            </a:pPr>
            <a:r>
              <a:rPr lang="en-US" altLang="en-US" sz="1800" b="1" i="1" dirty="0">
                <a:solidFill>
                  <a:schemeClr val="tx1"/>
                </a:solidFill>
                <a:latin typeface="Arial" panose="020B0604020202020204" pitchFamily="34" charset="0"/>
              </a:rPr>
              <a:t>parity</a:t>
            </a:r>
            <a:endParaRPr lang="en-US" altLang="en-US" sz="1800" b="1" i="1" dirty="0">
              <a:solidFill>
                <a:schemeClr val="tx1"/>
              </a:solidFill>
              <a:latin typeface="Arial" panose="020B0604020202020204" pitchFamily="34" charset="0"/>
              <a:ea typeface="Arial" panose="020B0604020202020204" pitchFamily="34" charset="0"/>
            </a:endParaRPr>
          </a:p>
        </p:txBody>
      </p:sp>
      <p:sp>
        <p:nvSpPr>
          <p:cNvPr id="60442" name="Rectangle 27"/>
          <p:cNvSpPr/>
          <p:nvPr/>
        </p:nvSpPr>
        <p:spPr>
          <a:xfrm>
            <a:off x="4646613" y="4502150"/>
            <a:ext cx="6762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XOR</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3" name="Rectangle 28"/>
          <p:cNvSpPr/>
          <p:nvPr/>
        </p:nvSpPr>
        <p:spPr>
          <a:xfrm>
            <a:off x="2652713" y="3752850"/>
            <a:ext cx="6762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XOR</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4" name="Rectangle 29"/>
          <p:cNvSpPr/>
          <p:nvPr/>
        </p:nvSpPr>
        <p:spPr>
          <a:xfrm>
            <a:off x="3490913" y="3168650"/>
            <a:ext cx="11461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(1. Read)</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5" name="Rectangle 30"/>
          <p:cNvSpPr/>
          <p:nvPr/>
        </p:nvSpPr>
        <p:spPr>
          <a:xfrm>
            <a:off x="7072313" y="3206750"/>
            <a:ext cx="11461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(2. Read)</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6" name="Rectangle 31"/>
          <p:cNvSpPr/>
          <p:nvPr/>
        </p:nvSpPr>
        <p:spPr>
          <a:xfrm>
            <a:off x="2805113" y="5416550"/>
            <a:ext cx="11588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(3. Write)</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7" name="Rectangle 32"/>
          <p:cNvSpPr/>
          <p:nvPr/>
        </p:nvSpPr>
        <p:spPr>
          <a:xfrm>
            <a:off x="6132513" y="5441950"/>
            <a:ext cx="11588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(4. Write)</a:t>
            </a:r>
            <a:endParaRPr lang="en-US" altLang="en-US" sz="1800" b="1" dirty="0">
              <a:solidFill>
                <a:schemeClr val="tx1"/>
              </a:solidFill>
              <a:latin typeface="Arial" panose="020B0604020202020204" pitchFamily="34" charset="0"/>
              <a:ea typeface="Arial" panose="020B0604020202020204" pitchFamily="34" charset="0"/>
            </a:endParaRPr>
          </a:p>
        </p:txBody>
      </p:sp>
      <p:sp>
        <p:nvSpPr>
          <p:cNvPr id="60448" name="Rectangle 33"/>
          <p:cNvSpPr/>
          <p:nvPr/>
        </p:nvSpPr>
        <p:spPr>
          <a:xfrm>
            <a:off x="938213" y="1371600"/>
            <a:ext cx="3470275" cy="322263"/>
          </a:xfrm>
          <a:prstGeom prst="rect">
            <a:avLst/>
          </a:prstGeom>
          <a:noFill/>
          <a:ln w="12700">
            <a:noFill/>
          </a:ln>
        </p:spPr>
        <p:txBody>
          <a:bodyPr wrap="none" lIns="90488" tIns="44450" rIns="90488" bIns="44450" anchor="t">
            <a:spAutoFit/>
          </a:bodyPr>
          <a:lstStyle/>
          <a:p>
            <a:pPr>
              <a:lnSpc>
                <a:spcPct val="85000"/>
              </a:lnSpc>
            </a:pPr>
            <a:r>
              <a:rPr lang="en-US" altLang="en-US" sz="1800" b="1" i="1" dirty="0">
                <a:solidFill>
                  <a:schemeClr val="tx1"/>
                </a:solidFill>
                <a:latin typeface="Arial" panose="020B0604020202020204" pitchFamily="34" charset="0"/>
              </a:rPr>
              <a:t>RAID-5: Small Write Algorithm</a:t>
            </a:r>
            <a:endParaRPr lang="en-US" altLang="en-US" sz="1800" b="1" i="1" dirty="0">
              <a:solidFill>
                <a:schemeClr val="tx1"/>
              </a:solidFill>
              <a:latin typeface="Arial" panose="020B0604020202020204" pitchFamily="34" charset="0"/>
              <a:ea typeface="Arial" panose="020B0604020202020204" pitchFamily="34" charset="0"/>
            </a:endParaRPr>
          </a:p>
        </p:txBody>
      </p:sp>
      <p:sp>
        <p:nvSpPr>
          <p:cNvPr id="60449" name="Rectangle 34"/>
          <p:cNvSpPr/>
          <p:nvPr/>
        </p:nvSpPr>
        <p:spPr>
          <a:xfrm>
            <a:off x="1293813" y="1752600"/>
            <a:ext cx="6137275" cy="322263"/>
          </a:xfrm>
          <a:prstGeom prst="rect">
            <a:avLst/>
          </a:prstGeom>
          <a:noFill/>
          <a:ln w="12700">
            <a:noFill/>
          </a:ln>
        </p:spPr>
        <p:txBody>
          <a:bodyPr wrap="none" lIns="90488" tIns="44450" rIns="90488" bIns="44450" anchor="t">
            <a:spAutoFit/>
          </a:bodyPr>
          <a:lstStyle/>
          <a:p>
            <a:pPr>
              <a:lnSpc>
                <a:spcPct val="85000"/>
              </a:lnSpc>
            </a:pPr>
            <a:r>
              <a:rPr lang="en-US" altLang="en-US" sz="1800" b="1" dirty="0">
                <a:solidFill>
                  <a:schemeClr val="tx1"/>
                </a:solidFill>
                <a:latin typeface="Arial" panose="020B0604020202020204" pitchFamily="34" charset="0"/>
              </a:rPr>
              <a:t>1 Logical Write = 2 Physical Reads + 2  Physical Writes</a:t>
            </a:r>
            <a:endParaRPr lang="en-US" altLang="en-US" sz="1800" b="1" dirty="0">
              <a:solidFill>
                <a:schemeClr val="tx1"/>
              </a:solidFill>
              <a:latin typeface="Arial" panose="020B0604020202020204" pitchFamily="34" charset="0"/>
              <a:ea typeface="Arial" panose="020B0604020202020204" pitchFamily="34"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09600" y="76200"/>
            <a:ext cx="8153400" cy="99060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0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5 – High I/O Interleaved Parity</a:t>
            </a:r>
          </a:p>
        </p:txBody>
      </p:sp>
      <p:sp>
        <p:nvSpPr>
          <p:cNvPr id="23555" name="Rectangle 3"/>
          <p:cNvSpPr>
            <a:spLocks noChangeArrowheads="1"/>
          </p:cNvSpPr>
          <p:nvPr/>
        </p:nvSpPr>
        <p:spPr bwMode="auto">
          <a:xfrm>
            <a:off x="304800" y="1765300"/>
            <a:ext cx="2362200" cy="2295525"/>
          </a:xfrm>
          <a:prstGeom prst="rect">
            <a:avLst/>
          </a:prstGeom>
          <a:solidFill>
            <a:srgbClr val="FFFFFF"/>
          </a:solidFill>
          <a:ln w="25400">
            <a:solidFill>
              <a:schemeClr val="tx1"/>
            </a:solidFill>
            <a:miter lim="800000"/>
          </a:ln>
          <a:effectLst>
            <a:outerShdw blurRad="63500" dist="107763" dir="2700000" algn="ctr" rotWithShape="0">
              <a:schemeClr val="bg2">
                <a:alpha val="74998"/>
              </a:schemeClr>
            </a:outerShdw>
          </a:effectLst>
        </p:spPr>
        <p:txBody>
          <a:bodyPr lIns="90487" tIns="44450" rIns="90487" bIns="44450">
            <a:spAutoFit/>
          </a:bodyPr>
          <a:lstStyle/>
          <a:p>
            <a:pPr marL="0" marR="0" lvl="0" indent="0" algn="l" defTabSz="457200" rtl="0" eaLnBrk="0" fontAlgn="base" latinLnBrk="0" hangingPunct="0">
              <a:lnSpc>
                <a:spcPct val="85000"/>
              </a:lnSpc>
              <a:spcBef>
                <a:spcPct val="0"/>
              </a:spcBef>
              <a:spcAft>
                <a:spcPct val="0"/>
              </a:spcAft>
              <a:buClrTx/>
              <a:buSzTx/>
              <a:buFontTx/>
              <a:buNone/>
              <a:defRPr/>
            </a:pPr>
            <a:r>
              <a:rPr kumimoji="0" lang="en-US" sz="2800" b="1" i="0" u="none" strike="noStrike" kern="1200" cap="none" spc="0" normalizeH="0" baseline="0" noProof="0">
                <a:ln>
                  <a:noFill/>
                </a:ln>
                <a:solidFill>
                  <a:schemeClr val="bg1"/>
                </a:solidFill>
                <a:effectLst/>
                <a:uLnTx/>
                <a:uFillTx/>
                <a:latin typeface="Helvetica" pitchFamily="1" charset="0"/>
                <a:ea typeface="MS PGothic" panose="020B0600070205080204" pitchFamily="34" charset="-128"/>
                <a:cs typeface="MS PGothic" panose="020B0600070205080204" pitchFamily="34" charset="-128"/>
              </a:rPr>
              <a:t>Independent writes</a:t>
            </a:r>
          </a:p>
          <a:p>
            <a:pPr marL="0" marR="0" lvl="0" indent="0" algn="l" defTabSz="457200" rtl="0" eaLnBrk="0" fontAlgn="base" latinLnBrk="0" hangingPunct="0">
              <a:lnSpc>
                <a:spcPct val="85000"/>
              </a:lnSpc>
              <a:spcBef>
                <a:spcPct val="0"/>
              </a:spcBef>
              <a:spcAft>
                <a:spcPct val="0"/>
              </a:spcAft>
              <a:buClrTx/>
              <a:buSzTx/>
              <a:buFontTx/>
              <a:buNone/>
              <a:defRPr/>
            </a:pPr>
            <a:r>
              <a:rPr kumimoji="0" lang="en-US" sz="2800" b="1" i="0" u="none" strike="noStrike" kern="1200" cap="none" spc="0" normalizeH="0" baseline="0" noProof="0">
                <a:ln>
                  <a:noFill/>
                </a:ln>
                <a:solidFill>
                  <a:schemeClr val="bg1"/>
                </a:solidFill>
                <a:effectLst/>
                <a:uLnTx/>
                <a:uFillTx/>
                <a:latin typeface="Helvetica" pitchFamily="1" charset="0"/>
                <a:ea typeface="MS PGothic" panose="020B0600070205080204" pitchFamily="34" charset="-128"/>
                <a:cs typeface="MS PGothic" panose="020B0600070205080204" pitchFamily="34" charset="-128"/>
              </a:rPr>
              <a:t>possible because of</a:t>
            </a:r>
          </a:p>
          <a:p>
            <a:pPr marL="0" marR="0" lvl="0" indent="0" algn="l" defTabSz="457200" rtl="0" eaLnBrk="0" fontAlgn="base" latinLnBrk="0" hangingPunct="0">
              <a:lnSpc>
                <a:spcPct val="85000"/>
              </a:lnSpc>
              <a:spcBef>
                <a:spcPct val="0"/>
              </a:spcBef>
              <a:spcAft>
                <a:spcPct val="0"/>
              </a:spcAft>
              <a:buClrTx/>
              <a:buSzTx/>
              <a:buFontTx/>
              <a:buNone/>
              <a:defRPr/>
            </a:pPr>
            <a:r>
              <a:rPr kumimoji="0" lang="en-US" sz="2800" b="1" i="0" u="none" strike="noStrike" kern="1200" cap="none" spc="0" normalizeH="0" baseline="0" noProof="0">
                <a:ln>
                  <a:noFill/>
                </a:ln>
                <a:solidFill>
                  <a:schemeClr val="bg1"/>
                </a:solidFill>
                <a:effectLst/>
                <a:uLnTx/>
                <a:uFillTx/>
                <a:latin typeface="Helvetica" pitchFamily="1" charset="0"/>
                <a:ea typeface="MS PGothic" panose="020B0600070205080204" pitchFamily="34" charset="-128"/>
                <a:cs typeface="MS PGothic" panose="020B0600070205080204" pitchFamily="34" charset="-128"/>
              </a:rPr>
              <a:t>interleaved parity</a:t>
            </a:r>
            <a:endParaRPr kumimoji="0" lang="en-US" sz="1800" b="1" i="0" u="none" strike="noStrike" kern="1200" cap="none" spc="0" normalizeH="0" baseline="0" noProof="0">
              <a:ln>
                <a:noFill/>
              </a:ln>
              <a:solidFill>
                <a:schemeClr val="bg1"/>
              </a:solidFill>
              <a:effectLst/>
              <a:uLnTx/>
              <a:uFillTx/>
              <a:latin typeface="Helvetica" pitchFamily="1" charset="0"/>
              <a:ea typeface="MS PGothic" panose="020B0600070205080204" pitchFamily="34" charset="-128"/>
              <a:cs typeface="MS PGothic" panose="020B0600070205080204" pitchFamily="34" charset="-128"/>
            </a:endParaRPr>
          </a:p>
        </p:txBody>
      </p:sp>
      <p:pic>
        <p:nvPicPr>
          <p:cNvPr id="62467" name="Picture 4"/>
          <p:cNvPicPr/>
          <p:nvPr/>
        </p:nvPicPr>
        <p:blipFill>
          <a:blip r:embed="rId2"/>
          <a:stretch>
            <a:fillRect/>
          </a:stretch>
        </p:blipFill>
        <p:spPr>
          <a:xfrm>
            <a:off x="622300" y="1244600"/>
            <a:ext cx="215900" cy="279400"/>
          </a:xfrm>
          <a:prstGeom prst="rect">
            <a:avLst/>
          </a:prstGeom>
          <a:noFill/>
          <a:ln w="12700">
            <a:noFill/>
          </a:ln>
        </p:spPr>
      </p:pic>
      <p:pic>
        <p:nvPicPr>
          <p:cNvPr id="62468" name="Picture 5"/>
          <p:cNvPicPr/>
          <p:nvPr/>
        </p:nvPicPr>
        <p:blipFill>
          <a:blip r:embed="rId2"/>
          <a:stretch>
            <a:fillRect/>
          </a:stretch>
        </p:blipFill>
        <p:spPr>
          <a:xfrm>
            <a:off x="1028700" y="1244600"/>
            <a:ext cx="215900" cy="279400"/>
          </a:xfrm>
          <a:prstGeom prst="rect">
            <a:avLst/>
          </a:prstGeom>
          <a:noFill/>
          <a:ln w="12700">
            <a:noFill/>
          </a:ln>
        </p:spPr>
      </p:pic>
      <p:pic>
        <p:nvPicPr>
          <p:cNvPr id="62469" name="Picture 6"/>
          <p:cNvPicPr/>
          <p:nvPr/>
        </p:nvPicPr>
        <p:blipFill>
          <a:blip r:embed="rId2"/>
          <a:stretch>
            <a:fillRect/>
          </a:stretch>
        </p:blipFill>
        <p:spPr>
          <a:xfrm>
            <a:off x="1422400" y="1244600"/>
            <a:ext cx="215900" cy="279400"/>
          </a:xfrm>
          <a:prstGeom prst="rect">
            <a:avLst/>
          </a:prstGeom>
          <a:noFill/>
          <a:ln w="12700">
            <a:noFill/>
          </a:ln>
        </p:spPr>
      </p:pic>
      <p:pic>
        <p:nvPicPr>
          <p:cNvPr id="62470" name="Picture 7"/>
          <p:cNvPicPr/>
          <p:nvPr/>
        </p:nvPicPr>
        <p:blipFill>
          <a:blip r:embed="rId2"/>
          <a:stretch>
            <a:fillRect/>
          </a:stretch>
        </p:blipFill>
        <p:spPr>
          <a:xfrm>
            <a:off x="1816100" y="1244600"/>
            <a:ext cx="215900" cy="279400"/>
          </a:xfrm>
          <a:prstGeom prst="rect">
            <a:avLst/>
          </a:prstGeom>
          <a:noFill/>
          <a:ln w="12700">
            <a:noFill/>
          </a:ln>
        </p:spPr>
      </p:pic>
      <p:pic>
        <p:nvPicPr>
          <p:cNvPr id="62471" name="Picture 8"/>
          <p:cNvPicPr/>
          <p:nvPr/>
        </p:nvPicPr>
        <p:blipFill>
          <a:blip r:embed="rId2"/>
          <a:stretch>
            <a:fillRect/>
          </a:stretch>
        </p:blipFill>
        <p:spPr>
          <a:xfrm>
            <a:off x="2197100" y="1244600"/>
            <a:ext cx="215900" cy="279400"/>
          </a:xfrm>
          <a:prstGeom prst="rect">
            <a:avLst/>
          </a:prstGeom>
          <a:noFill/>
          <a:ln w="12700">
            <a:noFill/>
          </a:ln>
        </p:spPr>
      </p:pic>
      <p:sp>
        <p:nvSpPr>
          <p:cNvPr id="62472" name="Rectangle 9"/>
          <p:cNvSpPr/>
          <p:nvPr/>
        </p:nvSpPr>
        <p:spPr>
          <a:xfrm>
            <a:off x="393700" y="1231900"/>
            <a:ext cx="2120900" cy="317500"/>
          </a:xfrm>
          <a:prstGeom prst="rect">
            <a:avLst/>
          </a:prstGeom>
          <a:noFill/>
          <a:ln w="25400" cap="flat" cmpd="sng">
            <a:pattFill prst="dkUpDiag">
              <a:fgClr>
                <a:schemeClr val="tx1"/>
              </a:fgClr>
              <a:bgClr>
                <a:schemeClr val="bg1"/>
              </a:bgClr>
            </a:patt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62473" name="Rectangle 10"/>
          <p:cNvSpPr/>
          <p:nvPr/>
        </p:nvSpPr>
        <p:spPr>
          <a:xfrm>
            <a:off x="2844800" y="1409700"/>
            <a:ext cx="4762500" cy="5257800"/>
          </a:xfrm>
          <a:prstGeom prst="rect">
            <a:avLst/>
          </a:prstGeom>
          <a:noFill/>
          <a:ln w="25400" cap="flat" cmpd="sng">
            <a:solidFill>
              <a:schemeClr val="tx1"/>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62474" name="Line 11"/>
          <p:cNvSpPr/>
          <p:nvPr/>
        </p:nvSpPr>
        <p:spPr>
          <a:xfrm>
            <a:off x="368300" y="1244600"/>
            <a:ext cx="2451100" cy="139700"/>
          </a:xfrm>
          <a:prstGeom prst="line">
            <a:avLst/>
          </a:prstGeom>
          <a:ln w="25400" cap="flat" cmpd="sng">
            <a:pattFill prst="narVert">
              <a:fgClr>
                <a:schemeClr val="tx1"/>
              </a:fgClr>
              <a:bgClr>
                <a:schemeClr val="bg1"/>
              </a:bgClr>
            </a:pattFill>
            <a:prstDash val="solid"/>
            <a:round/>
            <a:headEnd type="none" w="med" len="med"/>
            <a:tailEnd type="none" w="med" len="med"/>
          </a:ln>
        </p:spPr>
      </p:sp>
      <p:sp>
        <p:nvSpPr>
          <p:cNvPr id="62475" name="Line 12"/>
          <p:cNvSpPr/>
          <p:nvPr/>
        </p:nvSpPr>
        <p:spPr>
          <a:xfrm>
            <a:off x="2540000" y="1219200"/>
            <a:ext cx="4978400" cy="152400"/>
          </a:xfrm>
          <a:prstGeom prst="line">
            <a:avLst/>
          </a:prstGeom>
          <a:ln w="25400" cap="flat" cmpd="sng">
            <a:pattFill prst="narVert">
              <a:fgClr>
                <a:schemeClr val="tx1"/>
              </a:fgClr>
              <a:bgClr>
                <a:schemeClr val="bg1"/>
              </a:bgClr>
            </a:pattFill>
            <a:prstDash val="solid"/>
            <a:round/>
            <a:headEnd type="none" w="med" len="med"/>
            <a:tailEnd type="none" w="med" len="med"/>
          </a:ln>
        </p:spPr>
      </p:sp>
      <p:sp>
        <p:nvSpPr>
          <p:cNvPr id="62476" name="Line 13"/>
          <p:cNvSpPr/>
          <p:nvPr/>
        </p:nvSpPr>
        <p:spPr>
          <a:xfrm>
            <a:off x="2540000" y="1549400"/>
            <a:ext cx="279400" cy="292100"/>
          </a:xfrm>
          <a:prstGeom prst="line">
            <a:avLst/>
          </a:prstGeom>
          <a:ln w="25400" cap="flat" cmpd="sng">
            <a:pattFill prst="narVert">
              <a:fgClr>
                <a:schemeClr val="tx1"/>
              </a:fgClr>
              <a:bgClr>
                <a:schemeClr val="bg1"/>
              </a:bgClr>
            </a:pattFill>
            <a:prstDash val="solid"/>
            <a:round/>
            <a:headEnd type="none" w="med" len="med"/>
            <a:tailEnd type="none" w="med" len="med"/>
          </a:ln>
        </p:spPr>
      </p:sp>
      <p:sp>
        <p:nvSpPr>
          <p:cNvPr id="62477" name="Rectangle 14"/>
          <p:cNvSpPr/>
          <p:nvPr/>
        </p:nvSpPr>
        <p:spPr>
          <a:xfrm>
            <a:off x="2997200" y="1562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D0</a:t>
            </a:r>
            <a:endParaRPr lang="en-US" altLang="en-US" sz="1800" b="1" dirty="0">
              <a:solidFill>
                <a:schemeClr val="tx1"/>
              </a:solidFill>
              <a:latin typeface="Helvetica" pitchFamily="1" charset="0"/>
              <a:ea typeface="Arial" panose="020B0604020202020204" pitchFamily="34" charset="0"/>
            </a:endParaRPr>
          </a:p>
        </p:txBody>
      </p:sp>
      <p:sp>
        <p:nvSpPr>
          <p:cNvPr id="62478" name="Rectangle 15"/>
          <p:cNvSpPr/>
          <p:nvPr/>
        </p:nvSpPr>
        <p:spPr>
          <a:xfrm>
            <a:off x="3873500" y="1562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a:t>
            </a:r>
            <a:endParaRPr lang="en-US" altLang="en-US" sz="1800" b="1" dirty="0">
              <a:solidFill>
                <a:schemeClr val="tx1"/>
              </a:solidFill>
              <a:latin typeface="Helvetica" pitchFamily="1" charset="0"/>
              <a:ea typeface="Arial" panose="020B0604020202020204" pitchFamily="34" charset="0"/>
            </a:endParaRPr>
          </a:p>
        </p:txBody>
      </p:sp>
      <p:sp>
        <p:nvSpPr>
          <p:cNvPr id="62479" name="Rectangle 16"/>
          <p:cNvSpPr/>
          <p:nvPr/>
        </p:nvSpPr>
        <p:spPr>
          <a:xfrm>
            <a:off x="4775200" y="1562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a:t>
            </a:r>
            <a:endParaRPr lang="en-US" altLang="en-US" sz="1800" b="1" dirty="0">
              <a:solidFill>
                <a:schemeClr val="tx1"/>
              </a:solidFill>
              <a:latin typeface="Helvetica" pitchFamily="1" charset="0"/>
              <a:ea typeface="Arial" panose="020B0604020202020204" pitchFamily="34" charset="0"/>
            </a:endParaRPr>
          </a:p>
        </p:txBody>
      </p:sp>
      <p:sp>
        <p:nvSpPr>
          <p:cNvPr id="62480" name="Rectangle 17"/>
          <p:cNvSpPr/>
          <p:nvPr/>
        </p:nvSpPr>
        <p:spPr>
          <a:xfrm>
            <a:off x="5702300" y="15748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D3</a:t>
            </a:r>
            <a:endParaRPr lang="en-US" altLang="en-US" sz="1800" b="1" dirty="0">
              <a:solidFill>
                <a:schemeClr val="tx1"/>
              </a:solidFill>
              <a:latin typeface="Helvetica" pitchFamily="1" charset="0"/>
              <a:ea typeface="Arial" panose="020B0604020202020204" pitchFamily="34" charset="0"/>
            </a:endParaRPr>
          </a:p>
        </p:txBody>
      </p:sp>
      <p:sp>
        <p:nvSpPr>
          <p:cNvPr id="62481" name="Rectangle 18" descr="10%"/>
          <p:cNvSpPr/>
          <p:nvPr/>
        </p:nvSpPr>
        <p:spPr>
          <a:xfrm>
            <a:off x="6654800" y="16002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482" name="Rectangle 19"/>
          <p:cNvSpPr/>
          <p:nvPr/>
        </p:nvSpPr>
        <p:spPr>
          <a:xfrm>
            <a:off x="2997200" y="2311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D4</a:t>
            </a:r>
            <a:endParaRPr lang="en-US" altLang="en-US" sz="1800" b="1" dirty="0">
              <a:solidFill>
                <a:schemeClr val="tx1"/>
              </a:solidFill>
              <a:latin typeface="Helvetica" pitchFamily="1" charset="0"/>
              <a:ea typeface="Arial" panose="020B0604020202020204" pitchFamily="34" charset="0"/>
            </a:endParaRPr>
          </a:p>
        </p:txBody>
      </p:sp>
      <p:sp>
        <p:nvSpPr>
          <p:cNvPr id="62483" name="Rectangle 20"/>
          <p:cNvSpPr/>
          <p:nvPr/>
        </p:nvSpPr>
        <p:spPr>
          <a:xfrm>
            <a:off x="3873500" y="2311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D5</a:t>
            </a:r>
            <a:endParaRPr lang="en-US" altLang="en-US" sz="1800" b="1" dirty="0">
              <a:solidFill>
                <a:schemeClr val="tx1"/>
              </a:solidFill>
              <a:latin typeface="Helvetica" pitchFamily="1" charset="0"/>
              <a:ea typeface="Arial" panose="020B0604020202020204" pitchFamily="34" charset="0"/>
            </a:endParaRPr>
          </a:p>
        </p:txBody>
      </p:sp>
      <p:sp>
        <p:nvSpPr>
          <p:cNvPr id="62484" name="Rectangle 21"/>
          <p:cNvSpPr/>
          <p:nvPr/>
        </p:nvSpPr>
        <p:spPr>
          <a:xfrm>
            <a:off x="4775200" y="2311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D6</a:t>
            </a:r>
            <a:endParaRPr lang="en-US" altLang="en-US" sz="1800" b="1" dirty="0">
              <a:solidFill>
                <a:schemeClr val="tx1"/>
              </a:solidFill>
              <a:latin typeface="Helvetica" pitchFamily="1" charset="0"/>
              <a:ea typeface="Arial" panose="020B0604020202020204" pitchFamily="34" charset="0"/>
            </a:endParaRPr>
          </a:p>
        </p:txBody>
      </p:sp>
      <p:sp>
        <p:nvSpPr>
          <p:cNvPr id="62485" name="Rectangle 22" descr="10%"/>
          <p:cNvSpPr/>
          <p:nvPr/>
        </p:nvSpPr>
        <p:spPr>
          <a:xfrm>
            <a:off x="5702300" y="23241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486" name="Rectangle 23"/>
          <p:cNvSpPr/>
          <p:nvPr/>
        </p:nvSpPr>
        <p:spPr>
          <a:xfrm>
            <a:off x="6654800" y="23495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D7</a:t>
            </a:r>
            <a:endParaRPr lang="en-US" altLang="en-US" sz="1800" b="1" dirty="0">
              <a:solidFill>
                <a:schemeClr val="tx1"/>
              </a:solidFill>
              <a:latin typeface="Helvetica" pitchFamily="1" charset="0"/>
              <a:ea typeface="Arial" panose="020B0604020202020204" pitchFamily="34" charset="0"/>
            </a:endParaRPr>
          </a:p>
        </p:txBody>
      </p:sp>
      <p:sp>
        <p:nvSpPr>
          <p:cNvPr id="62487" name="Rectangle 24"/>
          <p:cNvSpPr/>
          <p:nvPr/>
        </p:nvSpPr>
        <p:spPr>
          <a:xfrm>
            <a:off x="2997200" y="30480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D8</a:t>
            </a:r>
            <a:endParaRPr lang="en-US" altLang="en-US" sz="1800" b="1" dirty="0">
              <a:solidFill>
                <a:schemeClr val="tx1"/>
              </a:solidFill>
              <a:latin typeface="Helvetica" pitchFamily="1" charset="0"/>
              <a:ea typeface="Arial" panose="020B0604020202020204" pitchFamily="34" charset="0"/>
            </a:endParaRPr>
          </a:p>
        </p:txBody>
      </p:sp>
      <p:sp>
        <p:nvSpPr>
          <p:cNvPr id="62488" name="Rectangle 25"/>
          <p:cNvSpPr/>
          <p:nvPr/>
        </p:nvSpPr>
        <p:spPr>
          <a:xfrm>
            <a:off x="3873500" y="30480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D9</a:t>
            </a:r>
            <a:endParaRPr lang="en-US" altLang="en-US" sz="1800" b="1" dirty="0">
              <a:solidFill>
                <a:schemeClr val="tx1"/>
              </a:solidFill>
              <a:latin typeface="Helvetica" pitchFamily="1" charset="0"/>
              <a:ea typeface="Arial" panose="020B0604020202020204" pitchFamily="34" charset="0"/>
            </a:endParaRPr>
          </a:p>
        </p:txBody>
      </p:sp>
      <p:sp>
        <p:nvSpPr>
          <p:cNvPr id="62489" name="Rectangle 26" descr="10%"/>
          <p:cNvSpPr/>
          <p:nvPr/>
        </p:nvSpPr>
        <p:spPr>
          <a:xfrm>
            <a:off x="4775200" y="30480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490" name="Rectangle 27"/>
          <p:cNvSpPr/>
          <p:nvPr/>
        </p:nvSpPr>
        <p:spPr>
          <a:xfrm>
            <a:off x="5702300" y="30607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D10</a:t>
            </a:r>
            <a:endParaRPr lang="en-US" altLang="en-US" sz="1800" b="1" dirty="0">
              <a:solidFill>
                <a:schemeClr val="tx1"/>
              </a:solidFill>
              <a:latin typeface="Helvetica" pitchFamily="1" charset="0"/>
              <a:ea typeface="Arial" panose="020B0604020202020204" pitchFamily="34" charset="0"/>
            </a:endParaRPr>
          </a:p>
        </p:txBody>
      </p:sp>
      <p:sp>
        <p:nvSpPr>
          <p:cNvPr id="62491" name="Rectangle 28"/>
          <p:cNvSpPr/>
          <p:nvPr/>
        </p:nvSpPr>
        <p:spPr>
          <a:xfrm>
            <a:off x="6654800" y="3086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D11</a:t>
            </a:r>
            <a:endParaRPr lang="en-US" altLang="en-US" sz="1800" b="1" dirty="0">
              <a:solidFill>
                <a:schemeClr val="tx1"/>
              </a:solidFill>
              <a:latin typeface="Helvetica" pitchFamily="1" charset="0"/>
              <a:ea typeface="Arial" panose="020B0604020202020204" pitchFamily="34" charset="0"/>
            </a:endParaRPr>
          </a:p>
        </p:txBody>
      </p:sp>
      <p:sp>
        <p:nvSpPr>
          <p:cNvPr id="62492" name="Rectangle 29"/>
          <p:cNvSpPr/>
          <p:nvPr/>
        </p:nvSpPr>
        <p:spPr>
          <a:xfrm>
            <a:off x="2997200" y="37973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D12</a:t>
            </a:r>
            <a:endParaRPr lang="en-US" altLang="en-US" sz="1800" b="1" dirty="0">
              <a:solidFill>
                <a:schemeClr val="tx1"/>
              </a:solidFill>
              <a:latin typeface="Helvetica" pitchFamily="1" charset="0"/>
              <a:ea typeface="Arial" panose="020B0604020202020204" pitchFamily="34" charset="0"/>
            </a:endParaRPr>
          </a:p>
        </p:txBody>
      </p:sp>
      <p:sp>
        <p:nvSpPr>
          <p:cNvPr id="62493" name="Rectangle 30" descr="10%"/>
          <p:cNvSpPr/>
          <p:nvPr/>
        </p:nvSpPr>
        <p:spPr>
          <a:xfrm>
            <a:off x="3873500" y="37973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494" name="Rectangle 31"/>
          <p:cNvSpPr/>
          <p:nvPr/>
        </p:nvSpPr>
        <p:spPr>
          <a:xfrm>
            <a:off x="4775200" y="37973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D13</a:t>
            </a:r>
            <a:endParaRPr lang="en-US" altLang="en-US" sz="1800" b="1" dirty="0">
              <a:solidFill>
                <a:schemeClr val="tx1"/>
              </a:solidFill>
              <a:latin typeface="Helvetica" pitchFamily="1" charset="0"/>
              <a:ea typeface="Arial" panose="020B0604020202020204" pitchFamily="34" charset="0"/>
            </a:endParaRPr>
          </a:p>
        </p:txBody>
      </p:sp>
      <p:sp>
        <p:nvSpPr>
          <p:cNvPr id="62495" name="Rectangle 32"/>
          <p:cNvSpPr/>
          <p:nvPr/>
        </p:nvSpPr>
        <p:spPr>
          <a:xfrm>
            <a:off x="5702300" y="38100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D14</a:t>
            </a:r>
            <a:endParaRPr lang="en-US" altLang="en-US" sz="1800" b="1" dirty="0">
              <a:solidFill>
                <a:schemeClr val="tx1"/>
              </a:solidFill>
              <a:latin typeface="Helvetica" pitchFamily="1" charset="0"/>
              <a:ea typeface="Arial" panose="020B0604020202020204" pitchFamily="34" charset="0"/>
            </a:endParaRPr>
          </a:p>
        </p:txBody>
      </p:sp>
      <p:sp>
        <p:nvSpPr>
          <p:cNvPr id="62496" name="Rectangle 33"/>
          <p:cNvSpPr/>
          <p:nvPr/>
        </p:nvSpPr>
        <p:spPr>
          <a:xfrm>
            <a:off x="6654800" y="3835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D15</a:t>
            </a:r>
            <a:endParaRPr lang="en-US" altLang="en-US" sz="1800" b="1" dirty="0">
              <a:solidFill>
                <a:schemeClr val="tx1"/>
              </a:solidFill>
              <a:latin typeface="Helvetica" pitchFamily="1" charset="0"/>
              <a:ea typeface="Arial" panose="020B0604020202020204" pitchFamily="34" charset="0"/>
            </a:endParaRPr>
          </a:p>
        </p:txBody>
      </p:sp>
      <p:sp>
        <p:nvSpPr>
          <p:cNvPr id="62497" name="Rectangle 34" descr="10%"/>
          <p:cNvSpPr/>
          <p:nvPr/>
        </p:nvSpPr>
        <p:spPr>
          <a:xfrm>
            <a:off x="2997200" y="45720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498" name="Rectangle 35"/>
          <p:cNvSpPr/>
          <p:nvPr/>
        </p:nvSpPr>
        <p:spPr>
          <a:xfrm>
            <a:off x="3873500" y="45720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D16</a:t>
            </a:r>
            <a:endParaRPr lang="en-US" altLang="en-US" sz="1800" b="1" dirty="0">
              <a:solidFill>
                <a:schemeClr val="tx1"/>
              </a:solidFill>
              <a:latin typeface="Helvetica" pitchFamily="1" charset="0"/>
              <a:ea typeface="Arial" panose="020B0604020202020204" pitchFamily="34" charset="0"/>
            </a:endParaRPr>
          </a:p>
        </p:txBody>
      </p:sp>
      <p:sp>
        <p:nvSpPr>
          <p:cNvPr id="62499" name="Rectangle 36"/>
          <p:cNvSpPr/>
          <p:nvPr/>
        </p:nvSpPr>
        <p:spPr>
          <a:xfrm>
            <a:off x="4775200" y="45720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D17</a:t>
            </a:r>
            <a:endParaRPr lang="en-US" altLang="en-US" sz="1800" b="1" dirty="0">
              <a:solidFill>
                <a:schemeClr val="tx1"/>
              </a:solidFill>
              <a:latin typeface="Helvetica" pitchFamily="1" charset="0"/>
              <a:ea typeface="Arial" panose="020B0604020202020204" pitchFamily="34" charset="0"/>
            </a:endParaRPr>
          </a:p>
        </p:txBody>
      </p:sp>
      <p:sp>
        <p:nvSpPr>
          <p:cNvPr id="62500" name="Rectangle 37"/>
          <p:cNvSpPr/>
          <p:nvPr/>
        </p:nvSpPr>
        <p:spPr>
          <a:xfrm>
            <a:off x="5702300" y="45847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D18</a:t>
            </a:r>
            <a:endParaRPr lang="en-US" altLang="en-US" sz="1800" b="1" dirty="0">
              <a:solidFill>
                <a:schemeClr val="tx1"/>
              </a:solidFill>
              <a:latin typeface="Helvetica" pitchFamily="1" charset="0"/>
              <a:ea typeface="Arial" panose="020B0604020202020204" pitchFamily="34" charset="0"/>
            </a:endParaRPr>
          </a:p>
        </p:txBody>
      </p:sp>
      <p:sp>
        <p:nvSpPr>
          <p:cNvPr id="62501" name="Rectangle 38"/>
          <p:cNvSpPr/>
          <p:nvPr/>
        </p:nvSpPr>
        <p:spPr>
          <a:xfrm>
            <a:off x="6654800" y="4610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D19</a:t>
            </a:r>
            <a:endParaRPr lang="en-US" altLang="en-US" sz="1800" b="1" dirty="0">
              <a:solidFill>
                <a:schemeClr val="tx1"/>
              </a:solidFill>
              <a:latin typeface="Helvetica" pitchFamily="1" charset="0"/>
              <a:ea typeface="Arial" panose="020B0604020202020204" pitchFamily="34" charset="0"/>
            </a:endParaRPr>
          </a:p>
        </p:txBody>
      </p:sp>
      <p:sp>
        <p:nvSpPr>
          <p:cNvPr id="62502" name="Rectangle 39"/>
          <p:cNvSpPr/>
          <p:nvPr/>
        </p:nvSpPr>
        <p:spPr>
          <a:xfrm>
            <a:off x="3009900" y="5359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D20</a:t>
            </a:r>
            <a:endParaRPr lang="en-US" altLang="en-US" sz="1800" b="1" dirty="0">
              <a:solidFill>
                <a:schemeClr val="tx1"/>
              </a:solidFill>
              <a:latin typeface="Helvetica" pitchFamily="1" charset="0"/>
              <a:ea typeface="Arial" panose="020B0604020202020204" pitchFamily="34" charset="0"/>
            </a:endParaRPr>
          </a:p>
        </p:txBody>
      </p:sp>
      <p:sp>
        <p:nvSpPr>
          <p:cNvPr id="62503" name="Rectangle 40"/>
          <p:cNvSpPr/>
          <p:nvPr/>
        </p:nvSpPr>
        <p:spPr>
          <a:xfrm>
            <a:off x="3886200" y="5359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D21</a:t>
            </a:r>
            <a:endParaRPr lang="en-US" altLang="en-US" sz="1800" b="1" dirty="0">
              <a:solidFill>
                <a:schemeClr val="tx1"/>
              </a:solidFill>
              <a:latin typeface="Helvetica" pitchFamily="1" charset="0"/>
              <a:ea typeface="Arial" panose="020B0604020202020204" pitchFamily="34" charset="0"/>
            </a:endParaRPr>
          </a:p>
        </p:txBody>
      </p:sp>
      <p:sp>
        <p:nvSpPr>
          <p:cNvPr id="62504" name="Rectangle 41"/>
          <p:cNvSpPr/>
          <p:nvPr/>
        </p:nvSpPr>
        <p:spPr>
          <a:xfrm>
            <a:off x="4787900" y="53594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D22</a:t>
            </a:r>
            <a:endParaRPr lang="en-US" altLang="en-US" sz="1800" b="1" dirty="0">
              <a:solidFill>
                <a:schemeClr val="tx1"/>
              </a:solidFill>
              <a:latin typeface="Helvetica" pitchFamily="1" charset="0"/>
              <a:ea typeface="Arial" panose="020B0604020202020204" pitchFamily="34" charset="0"/>
            </a:endParaRPr>
          </a:p>
        </p:txBody>
      </p:sp>
      <p:sp>
        <p:nvSpPr>
          <p:cNvPr id="62505" name="Rectangle 42"/>
          <p:cNvSpPr/>
          <p:nvPr/>
        </p:nvSpPr>
        <p:spPr>
          <a:xfrm>
            <a:off x="5715000" y="5372100"/>
            <a:ext cx="571500" cy="571500"/>
          </a:xfrm>
          <a:prstGeom prst="rect">
            <a:avLst/>
          </a:prstGeom>
          <a:noFill/>
          <a:ln w="25400" cap="flat" cmpd="sng">
            <a:solidFill>
              <a:schemeClr val="tx1"/>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D23</a:t>
            </a:r>
            <a:endParaRPr lang="en-US" altLang="en-US" sz="1800" b="1" dirty="0">
              <a:solidFill>
                <a:schemeClr val="tx1"/>
              </a:solidFill>
              <a:latin typeface="Helvetica" pitchFamily="1" charset="0"/>
              <a:ea typeface="Arial" panose="020B0604020202020204" pitchFamily="34" charset="0"/>
            </a:endParaRPr>
          </a:p>
        </p:txBody>
      </p:sp>
      <p:sp>
        <p:nvSpPr>
          <p:cNvPr id="62506" name="Rectangle 43" descr="10%"/>
          <p:cNvSpPr/>
          <p:nvPr/>
        </p:nvSpPr>
        <p:spPr>
          <a:xfrm>
            <a:off x="6667500" y="5397500"/>
            <a:ext cx="571500" cy="571500"/>
          </a:xfrm>
          <a:prstGeom prst="rect">
            <a:avLst/>
          </a:prstGeom>
          <a:blipFill rotWithShape="0">
            <a:blip r:embed="rId3"/>
          </a:blipFill>
          <a:ln w="25400" cap="flat" cmpd="sng">
            <a:solidFill>
              <a:srgbClr val="00FF00"/>
            </a:solidFill>
            <a:prstDash val="solid"/>
            <a:miter/>
            <a:headEnd type="none" w="med" len="med"/>
            <a:tailEnd type="none" w="med" len="med"/>
          </a:ln>
        </p:spPr>
        <p:txBody>
          <a:bodyPr wrap="none" lIns="90487" tIns="44450" rIns="90487" bIns="44450" anchor="ctr"/>
          <a:lstStyle/>
          <a:p>
            <a:pPr algn="ctr"/>
            <a:r>
              <a:rPr lang="en-US" altLang="en-US" sz="1800" b="1" dirty="0">
                <a:solidFill>
                  <a:schemeClr val="tx1"/>
                </a:solidFill>
                <a:latin typeface="Helvetica" pitchFamily="1" charset="0"/>
              </a:rPr>
              <a:t>P</a:t>
            </a:r>
            <a:endParaRPr lang="en-US" altLang="en-US" sz="1800" b="1" dirty="0">
              <a:solidFill>
                <a:schemeClr val="tx1"/>
              </a:solidFill>
              <a:latin typeface="Helvetica" pitchFamily="1" charset="0"/>
              <a:ea typeface="Arial" panose="020B0604020202020204" pitchFamily="34" charset="0"/>
            </a:endParaRPr>
          </a:p>
        </p:txBody>
      </p:sp>
      <p:sp>
        <p:nvSpPr>
          <p:cNvPr id="62507" name="Rectangle 44"/>
          <p:cNvSpPr/>
          <p:nvPr/>
        </p:nvSpPr>
        <p:spPr>
          <a:xfrm>
            <a:off x="3198813" y="5886450"/>
            <a:ext cx="244475" cy="788988"/>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endParaRPr lang="en-US" altLang="en-US" sz="1800" b="1" dirty="0">
              <a:solidFill>
                <a:schemeClr val="tx1"/>
              </a:solidFill>
              <a:latin typeface="Helvetica" pitchFamily="1" charset="0"/>
              <a:ea typeface="Arial" panose="020B0604020202020204" pitchFamily="34" charset="0"/>
            </a:endParaRPr>
          </a:p>
        </p:txBody>
      </p:sp>
      <p:sp>
        <p:nvSpPr>
          <p:cNvPr id="62508" name="Rectangle 45"/>
          <p:cNvSpPr/>
          <p:nvPr/>
        </p:nvSpPr>
        <p:spPr>
          <a:xfrm>
            <a:off x="4062413" y="5861050"/>
            <a:ext cx="244475" cy="788988"/>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endParaRPr lang="en-US" altLang="en-US" sz="1800" b="1" dirty="0">
              <a:solidFill>
                <a:schemeClr val="tx1"/>
              </a:solidFill>
              <a:latin typeface="Helvetica" pitchFamily="1" charset="0"/>
              <a:ea typeface="Arial" panose="020B0604020202020204" pitchFamily="34" charset="0"/>
            </a:endParaRPr>
          </a:p>
        </p:txBody>
      </p:sp>
      <p:sp>
        <p:nvSpPr>
          <p:cNvPr id="62509" name="Rectangle 46"/>
          <p:cNvSpPr/>
          <p:nvPr/>
        </p:nvSpPr>
        <p:spPr>
          <a:xfrm>
            <a:off x="4976813" y="5886450"/>
            <a:ext cx="244475" cy="788988"/>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endParaRPr lang="en-US" altLang="en-US" sz="1800" b="1" dirty="0">
              <a:solidFill>
                <a:schemeClr val="tx1"/>
              </a:solidFill>
              <a:latin typeface="Helvetica" pitchFamily="1" charset="0"/>
              <a:ea typeface="Arial" panose="020B0604020202020204" pitchFamily="34" charset="0"/>
            </a:endParaRPr>
          </a:p>
        </p:txBody>
      </p:sp>
      <p:sp>
        <p:nvSpPr>
          <p:cNvPr id="62510" name="Rectangle 47"/>
          <p:cNvSpPr/>
          <p:nvPr/>
        </p:nvSpPr>
        <p:spPr>
          <a:xfrm>
            <a:off x="5903913" y="5924550"/>
            <a:ext cx="244475" cy="788988"/>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endParaRPr lang="en-US" altLang="en-US" sz="1800" b="1" dirty="0">
              <a:solidFill>
                <a:schemeClr val="tx1"/>
              </a:solidFill>
              <a:latin typeface="Helvetica" pitchFamily="1" charset="0"/>
              <a:ea typeface="Arial" panose="020B0604020202020204" pitchFamily="34" charset="0"/>
            </a:endParaRPr>
          </a:p>
        </p:txBody>
      </p:sp>
      <p:sp>
        <p:nvSpPr>
          <p:cNvPr id="62511" name="Rectangle 48"/>
          <p:cNvSpPr/>
          <p:nvPr/>
        </p:nvSpPr>
        <p:spPr>
          <a:xfrm>
            <a:off x="6856413" y="5886450"/>
            <a:ext cx="244475" cy="788988"/>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p>
          <a:p>
            <a:pPr>
              <a:lnSpc>
                <a:spcPct val="85000"/>
              </a:lnSpc>
            </a:pPr>
            <a:r>
              <a:rPr lang="en-US" altLang="en-US" sz="1800" b="1" dirty="0">
                <a:solidFill>
                  <a:schemeClr val="tx1"/>
                </a:solidFill>
                <a:latin typeface="Helvetica" pitchFamily="1" charset="0"/>
              </a:rPr>
              <a:t>.</a:t>
            </a:r>
            <a:endParaRPr lang="en-US" altLang="en-US" sz="1800" b="1" dirty="0">
              <a:solidFill>
                <a:schemeClr val="tx1"/>
              </a:solidFill>
              <a:latin typeface="Helvetica" pitchFamily="1" charset="0"/>
              <a:ea typeface="Arial" panose="020B0604020202020204" pitchFamily="34" charset="0"/>
            </a:endParaRPr>
          </a:p>
        </p:txBody>
      </p:sp>
      <p:sp>
        <p:nvSpPr>
          <p:cNvPr id="62512" name="Rectangle 49"/>
          <p:cNvSpPr/>
          <p:nvPr/>
        </p:nvSpPr>
        <p:spPr>
          <a:xfrm>
            <a:off x="4424363" y="6191250"/>
            <a:ext cx="1704975" cy="322263"/>
          </a:xfrm>
          <a:prstGeom prst="rect">
            <a:avLst/>
          </a:prstGeom>
          <a:noFill/>
          <a:ln w="12700">
            <a:noFill/>
          </a:ln>
        </p:spPr>
        <p:txBody>
          <a:bodyPr wrap="none" lIns="90487" tIns="44450" rIns="90487" bIns="44450" anchor="t">
            <a:spAutoFit/>
          </a:bodyPr>
          <a:lstStyle/>
          <a:p>
            <a:pPr>
              <a:lnSpc>
                <a:spcPct val="85000"/>
              </a:lnSpc>
            </a:pPr>
            <a:r>
              <a:rPr lang="en-US" altLang="en-US" sz="1800" b="1" dirty="0">
                <a:solidFill>
                  <a:schemeClr val="tx1"/>
                </a:solidFill>
                <a:latin typeface="Helvetica" pitchFamily="1" charset="0"/>
              </a:rPr>
              <a:t>Disk Columns</a:t>
            </a:r>
            <a:endParaRPr lang="en-US" altLang="en-US" sz="1800" b="1" dirty="0">
              <a:solidFill>
                <a:schemeClr val="tx1"/>
              </a:solidFill>
              <a:latin typeface="Helvetica" pitchFamily="1" charset="0"/>
              <a:ea typeface="Arial" panose="020B0604020202020204" pitchFamily="34" charset="0"/>
            </a:endParaRPr>
          </a:p>
        </p:txBody>
      </p:sp>
      <p:sp>
        <p:nvSpPr>
          <p:cNvPr id="62513" name="Rectangle 50"/>
          <p:cNvSpPr/>
          <p:nvPr/>
        </p:nvSpPr>
        <p:spPr>
          <a:xfrm>
            <a:off x="7608888" y="1543050"/>
            <a:ext cx="1343025" cy="1022350"/>
          </a:xfrm>
          <a:prstGeom prst="rect">
            <a:avLst/>
          </a:prstGeom>
          <a:noFill/>
          <a:ln w="12700">
            <a:noFill/>
          </a:ln>
        </p:spPr>
        <p:txBody>
          <a:bodyPr wrap="none" lIns="90487" tIns="44450" rIns="90487" bIns="44450" anchor="t">
            <a:spAutoFit/>
          </a:bodyPr>
          <a:lstStyle/>
          <a:p>
            <a:pPr algn="ctr">
              <a:lnSpc>
                <a:spcPct val="85000"/>
              </a:lnSpc>
            </a:pPr>
            <a:r>
              <a:rPr lang="en-US" altLang="en-US" sz="1800" b="1" dirty="0">
                <a:solidFill>
                  <a:schemeClr val="tx1"/>
                </a:solidFill>
                <a:latin typeface="Helvetica" pitchFamily="1" charset="0"/>
              </a:rPr>
              <a:t>Increasing</a:t>
            </a:r>
          </a:p>
          <a:p>
            <a:pPr algn="ctr">
              <a:lnSpc>
                <a:spcPct val="85000"/>
              </a:lnSpc>
            </a:pPr>
            <a:r>
              <a:rPr lang="en-US" altLang="en-US" sz="1800" b="1" dirty="0">
                <a:solidFill>
                  <a:schemeClr val="tx1"/>
                </a:solidFill>
                <a:latin typeface="Helvetica" pitchFamily="1" charset="0"/>
              </a:rPr>
              <a:t>Logical</a:t>
            </a:r>
          </a:p>
          <a:p>
            <a:pPr algn="ctr">
              <a:lnSpc>
                <a:spcPct val="85000"/>
              </a:lnSpc>
            </a:pPr>
            <a:r>
              <a:rPr lang="en-US" altLang="en-US" sz="1800" b="1" dirty="0">
                <a:solidFill>
                  <a:schemeClr val="tx1"/>
                </a:solidFill>
                <a:latin typeface="Helvetica" pitchFamily="1" charset="0"/>
              </a:rPr>
              <a:t>Disk </a:t>
            </a:r>
          </a:p>
          <a:p>
            <a:pPr algn="ctr">
              <a:lnSpc>
                <a:spcPct val="85000"/>
              </a:lnSpc>
            </a:pPr>
            <a:r>
              <a:rPr lang="en-US" altLang="en-US" sz="1800" b="1" dirty="0">
                <a:solidFill>
                  <a:schemeClr val="tx1"/>
                </a:solidFill>
                <a:latin typeface="Helvetica" pitchFamily="1" charset="0"/>
              </a:rPr>
              <a:t>Addresses</a:t>
            </a:r>
            <a:endParaRPr lang="en-US" altLang="en-US" sz="1800" b="1" dirty="0">
              <a:solidFill>
                <a:schemeClr val="tx1"/>
              </a:solidFill>
              <a:latin typeface="Helvetica" pitchFamily="1" charset="0"/>
              <a:ea typeface="Arial" panose="020B0604020202020204" pitchFamily="34" charset="0"/>
            </a:endParaRPr>
          </a:p>
        </p:txBody>
      </p:sp>
      <p:sp>
        <p:nvSpPr>
          <p:cNvPr id="62514" name="Line 51"/>
          <p:cNvSpPr/>
          <p:nvPr/>
        </p:nvSpPr>
        <p:spPr>
          <a:xfrm>
            <a:off x="8293100" y="2540000"/>
            <a:ext cx="0" cy="1181100"/>
          </a:xfrm>
          <a:prstGeom prst="line">
            <a:avLst/>
          </a:prstGeom>
          <a:ln w="25400" cap="flat" cmpd="sng">
            <a:solidFill>
              <a:schemeClr val="tx1"/>
            </a:solidFill>
            <a:prstDash val="solid"/>
            <a:round/>
            <a:headEnd type="none" w="med" len="med"/>
            <a:tailEnd type="triangle" w="med" len="med"/>
          </a:ln>
        </p:spPr>
      </p:sp>
      <p:sp>
        <p:nvSpPr>
          <p:cNvPr id="62515" name="Line 52"/>
          <p:cNvSpPr/>
          <p:nvPr/>
        </p:nvSpPr>
        <p:spPr>
          <a:xfrm>
            <a:off x="2514600" y="5956300"/>
            <a:ext cx="330200" cy="723900"/>
          </a:xfrm>
          <a:prstGeom prst="line">
            <a:avLst/>
          </a:prstGeom>
          <a:ln w="25400" cap="flat" cmpd="sng">
            <a:pattFill prst="narVert">
              <a:fgClr>
                <a:schemeClr val="tx1"/>
              </a:fgClr>
              <a:bgClr>
                <a:schemeClr val="bg1"/>
              </a:bgClr>
            </a:pattFill>
            <a:prstDash val="solid"/>
            <a:round/>
            <a:headEnd type="none" w="med" len="med"/>
            <a:tailEnd type="none" w="med" len="med"/>
          </a:ln>
        </p:spPr>
      </p:sp>
      <p:sp>
        <p:nvSpPr>
          <p:cNvPr id="62516" name="Line 53"/>
          <p:cNvSpPr/>
          <p:nvPr/>
        </p:nvSpPr>
        <p:spPr>
          <a:xfrm>
            <a:off x="393700" y="1562100"/>
            <a:ext cx="63500" cy="165100"/>
          </a:xfrm>
          <a:prstGeom prst="line">
            <a:avLst/>
          </a:prstGeom>
          <a:ln w="25400" cap="flat" cmpd="sng">
            <a:pattFill prst="narVert">
              <a:fgClr>
                <a:schemeClr val="tx1"/>
              </a:fgClr>
              <a:bgClr>
                <a:schemeClr val="bg1"/>
              </a:bgClr>
            </a:pattFill>
            <a:prstDash val="solid"/>
            <a:round/>
            <a:headEnd type="none" w="med" len="med"/>
            <a:tailEnd type="none" w="med" len="med"/>
          </a:ln>
        </p:spPr>
      </p:sp>
      <p:sp>
        <p:nvSpPr>
          <p:cNvPr id="1300534" name="Rectangle 54"/>
          <p:cNvSpPr/>
          <p:nvPr/>
        </p:nvSpPr>
        <p:spPr>
          <a:xfrm>
            <a:off x="2971800" y="1536700"/>
            <a:ext cx="609600" cy="609600"/>
          </a:xfrm>
          <a:prstGeom prst="rect">
            <a:avLst/>
          </a:prstGeom>
          <a:noFill/>
          <a:ln w="57150" cap="flat" cmpd="sng">
            <a:solidFill>
              <a:srgbClr val="FF0000"/>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1300535" name="Rectangle 55"/>
          <p:cNvSpPr/>
          <p:nvPr/>
        </p:nvSpPr>
        <p:spPr>
          <a:xfrm>
            <a:off x="6629400" y="1536700"/>
            <a:ext cx="609600" cy="609600"/>
          </a:xfrm>
          <a:prstGeom prst="rect">
            <a:avLst/>
          </a:prstGeom>
          <a:noFill/>
          <a:ln w="57150" cap="flat" cmpd="sng">
            <a:solidFill>
              <a:srgbClr val="FF0000"/>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1300536" name="Rectangle 56"/>
          <p:cNvSpPr/>
          <p:nvPr/>
        </p:nvSpPr>
        <p:spPr>
          <a:xfrm>
            <a:off x="3886200" y="2298700"/>
            <a:ext cx="609600" cy="609600"/>
          </a:xfrm>
          <a:prstGeom prst="rect">
            <a:avLst/>
          </a:prstGeom>
          <a:noFill/>
          <a:ln w="57150" cap="flat" cmpd="sng">
            <a:solidFill>
              <a:srgbClr val="FF0000"/>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1300537" name="Rectangle 57"/>
          <p:cNvSpPr/>
          <p:nvPr/>
        </p:nvSpPr>
        <p:spPr>
          <a:xfrm>
            <a:off x="5715000" y="2298700"/>
            <a:ext cx="609600" cy="609600"/>
          </a:xfrm>
          <a:prstGeom prst="rect">
            <a:avLst/>
          </a:prstGeom>
          <a:noFill/>
          <a:ln w="57150" cap="flat" cmpd="sng">
            <a:solidFill>
              <a:srgbClr val="FF0000"/>
            </a:solidFill>
            <a:prstDash val="solid"/>
            <a:miter/>
            <a:headEnd type="none" w="med" len="med"/>
            <a:tailEnd type="none" w="med" len="med"/>
          </a:ln>
        </p:spPr>
        <p:txBody>
          <a:bodyPr wrap="none" anchor="ct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1300538" name="Rectangle 58"/>
          <p:cNvSpPr/>
          <p:nvPr/>
        </p:nvSpPr>
        <p:spPr>
          <a:xfrm>
            <a:off x="533400" y="4279900"/>
            <a:ext cx="2057400" cy="1909763"/>
          </a:xfrm>
          <a:prstGeom prst="rect">
            <a:avLst/>
          </a:prstGeom>
          <a:noFill/>
          <a:ln w="12700">
            <a:noFill/>
          </a:ln>
        </p:spPr>
        <p:txBody>
          <a:bodyPr anchor="t">
            <a:spAutoFit/>
          </a:bodyPr>
          <a:lstStyle/>
          <a:p>
            <a:pPr>
              <a:lnSpc>
                <a:spcPct val="85000"/>
              </a:lnSpc>
            </a:pPr>
            <a:r>
              <a:rPr lang="en-US" altLang="en-US" sz="2800" b="1" dirty="0">
                <a:solidFill>
                  <a:schemeClr val="tx1"/>
                </a:solidFill>
                <a:latin typeface="Helvetica" pitchFamily="1" charset="0"/>
              </a:rPr>
              <a:t>Example: write to D0, D5 uses disks 0, 1, 3, 4</a:t>
            </a:r>
            <a:endParaRPr lang="en-US" altLang="en-US" sz="2800" b="1" dirty="0">
              <a:solidFill>
                <a:schemeClr val="tx1"/>
              </a:solidFill>
              <a:latin typeface="Helvetica" pitchFamily="1"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0053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300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300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3005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300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34" grpId="0" bldLvl="0" animBg="1"/>
      <p:bldP spid="1300535" grpId="0" bldLvl="0" animBg="1"/>
      <p:bldP spid="1300536" grpId="0" bldLvl="0" animBg="1"/>
      <p:bldP spid="1300537" grpId="0" bldLvl="0" animBg="1"/>
      <p:bldP spid="130053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a:xfrm>
            <a:off x="381000" y="414338"/>
            <a:ext cx="8607425" cy="576262"/>
          </a:xfrm>
        </p:spPr>
        <p:txBody>
          <a:bodyPr wrap="square" lIns="90000" tIns="46800" rIns="90000" bIns="46800" anchor="ctr"/>
          <a:lstStyle/>
          <a:p>
            <a:pPr eaLnBrk="1" hangingPunct="1"/>
            <a:r>
              <a:rPr lang="en-US" altLang="en-US" sz="4000" dirty="0"/>
              <a:t>Selecting a Disk-Scheduling Algorithm</a:t>
            </a:r>
          </a:p>
        </p:txBody>
      </p:sp>
      <p:sp>
        <p:nvSpPr>
          <p:cNvPr id="30723" name="Rectangle 3"/>
          <p:cNvSpPr>
            <a:spLocks noGrp="1"/>
          </p:cNvSpPr>
          <p:nvPr>
            <p:ph idx="1"/>
          </p:nvPr>
        </p:nvSpPr>
        <p:spPr>
          <a:xfrm>
            <a:off x="381000" y="1412875"/>
            <a:ext cx="8458200" cy="4530725"/>
          </a:xfrm>
        </p:spPr>
        <p:txBody>
          <a:bodyPr wrap="square" lIns="90000" tIns="46800" rIns="90000" bIns="46800" anchor="t"/>
          <a:lstStyle/>
          <a:p>
            <a:pPr>
              <a:buClrTx/>
              <a:buSzPct val="100000"/>
              <a:buFont typeface="Wingdings" panose="05000000000000000000" pitchFamily="2" charset="2"/>
              <a:buChar char="q"/>
            </a:pPr>
            <a:r>
              <a:rPr lang="en-US" altLang="en-US" sz="2400" dirty="0"/>
              <a:t>SSTF is common and has a natural appeal</a:t>
            </a:r>
          </a:p>
          <a:p>
            <a:pPr>
              <a:buClrTx/>
              <a:buSzPct val="100000"/>
              <a:buFont typeface="Wingdings" panose="05000000000000000000" pitchFamily="2" charset="2"/>
              <a:buChar char="q"/>
            </a:pPr>
            <a:r>
              <a:rPr lang="en-US" altLang="en-US" sz="2400" dirty="0"/>
              <a:t>SCAN and C-SCAN perform better for systems that place a heavy load on the disk</a:t>
            </a:r>
          </a:p>
          <a:p>
            <a:pPr>
              <a:buClrTx/>
              <a:buSzPct val="100000"/>
              <a:buFont typeface="Wingdings" panose="05000000000000000000" pitchFamily="2" charset="2"/>
              <a:buChar char="q"/>
            </a:pPr>
            <a:r>
              <a:rPr lang="en-US" altLang="en-US" sz="2400" dirty="0"/>
              <a:t>Performance depends on the number and types of requests</a:t>
            </a:r>
          </a:p>
          <a:p>
            <a:pPr>
              <a:buClrTx/>
              <a:buSzPct val="100000"/>
              <a:buFont typeface="Wingdings" panose="05000000000000000000" pitchFamily="2" charset="2"/>
              <a:buChar char="q"/>
            </a:pPr>
            <a:r>
              <a:rPr lang="en-US" altLang="en-US" sz="2400" dirty="0"/>
              <a:t>Requests for disk service can be influenced by the file-allocation method</a:t>
            </a:r>
          </a:p>
          <a:p>
            <a:pPr>
              <a:buClrTx/>
              <a:buSzPct val="100000"/>
              <a:buFont typeface="Wingdings" panose="05000000000000000000" pitchFamily="2" charset="2"/>
              <a:buChar char="q"/>
            </a:pPr>
            <a:r>
              <a:rPr lang="en-US" altLang="en-US" sz="2400" dirty="0"/>
              <a:t>The disk-scheduling algorithm should be written as a separate module of the operating system, allowing it to be replaced with a different algorithm if necessary</a:t>
            </a:r>
          </a:p>
          <a:p>
            <a:pPr>
              <a:buClrTx/>
              <a:buSzPct val="100000"/>
              <a:buFont typeface="Wingdings" panose="05000000000000000000" pitchFamily="2" charset="2"/>
              <a:buChar char="q"/>
            </a:pPr>
            <a:r>
              <a:rPr lang="en-US" altLang="en-US" sz="2400" dirty="0"/>
              <a:t>Either SSTF or LOOK is a reasonable choice for the default algorithm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vert="horz" wrap="square" lIns="92075" tIns="46038" rIns="92075" bIns="46038"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6: Recovering from 2 failures</a:t>
            </a:r>
          </a:p>
        </p:txBody>
      </p:sp>
      <p:sp>
        <p:nvSpPr>
          <p:cNvPr id="928774" name="Rectangle 3"/>
          <p:cNvSpPr>
            <a:spLocks noGrp="1" noChangeArrowheads="1"/>
          </p:cNvSpPr>
          <p:nvPr>
            <p:ph type="body" idx="1"/>
          </p:nvPr>
        </p:nvSpPr>
        <p:spPr>
          <a:xfrm>
            <a:off x="152400" y="1447800"/>
            <a:ext cx="8839200" cy="4953000"/>
          </a:xfrm>
        </p:spPr>
        <p:txBody>
          <a:bodyPr vert="horz" wrap="square" lIns="92075" tIns="46038" rIns="92075" bIns="46038"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Why &gt; 1 failure recovery?</a:t>
            </a:r>
          </a:p>
          <a:p>
            <a:pPr marL="800100" marR="0" lvl="1" indent="-342900" algn="just"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operator accidentally replaces the wrong disk during a failure</a:t>
            </a:r>
          </a:p>
          <a:p>
            <a:pPr marL="800100" marR="0" lvl="1" indent="-3429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since disk bandwidth is growing more slowly than disk capacity, the MTT Repair a disk in a RAID system is increasing </a:t>
            </a:r>
            <a:b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b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sym typeface="Symbol" panose="05050102010706020507" pitchFamily="18" charset="2"/>
              </a:rPr>
              <a:t> </a:t>
            </a: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increases the chances of a 2nd failure during repair since takes longer</a:t>
            </a:r>
          </a:p>
          <a:p>
            <a:pPr marL="800100" marR="0" lvl="1" indent="-342900" algn="just"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reading much more data during reconstruction meant increasing the chance of an uncorrectable media failure, which would result in data loss</a:t>
            </a:r>
          </a:p>
          <a:p>
            <a:pPr marL="800100" marR="0" lvl="1" indent="-342900" algn="just"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4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457200" marR="0" lvl="0" indent="-457200" algn="just"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endParaRPr kumimoji="0" lang="en-US" altLang="en-US" sz="3600" b="1"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800100" marR="0" lvl="1" indent="-342900" algn="just"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800" b="1"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800100" marR="0" lvl="1" indent="-342900" algn="just"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800" b="1"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800100" marR="0" lvl="1" indent="-342900" algn="just"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800" b="1"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a:p>
            <a:pPr marL="800100" marR="0" lvl="1" indent="-342900" algn="l" defTabSz="457200" rtl="0" eaLnBrk="0" fontAlgn="base" latinLnBrk="0" hangingPunct="0">
              <a:lnSpc>
                <a:spcPct val="100000"/>
              </a:lnSpc>
              <a:spcBef>
                <a:spcPts val="700"/>
              </a:spcBef>
              <a:spcAft>
                <a:spcPct val="0"/>
              </a:spcAft>
              <a:buClr>
                <a:srgbClr val="000000"/>
              </a:buClr>
              <a:buSzTx/>
              <a:buFont typeface="Times New Roman" panose="02020603050405020304" pitchFamily="18" charset="0"/>
              <a:buNone/>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8774">
                                            <p:txEl>
                                              <p:pRg st="0" end="0"/>
                                            </p:txEl>
                                          </p:spTgt>
                                        </p:tgtEl>
                                        <p:attrNameLst>
                                          <p:attrName>style.visibility</p:attrName>
                                        </p:attrNameLst>
                                      </p:cBhvr>
                                      <p:to>
                                        <p:strVal val="visible"/>
                                      </p:to>
                                    </p:set>
                                    <p:anim calcmode="lin" valueType="num">
                                      <p:cBhvr>
                                        <p:cTn id="7" dur="500" fill="hold"/>
                                        <p:tgtEl>
                                          <p:spTgt spid="928774">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287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8774">
                                            <p:txEl>
                                              <p:pRg st="1" end="1"/>
                                            </p:txEl>
                                          </p:spTgt>
                                        </p:tgtEl>
                                        <p:attrNameLst>
                                          <p:attrName>style.visibility</p:attrName>
                                        </p:attrNameLst>
                                      </p:cBhvr>
                                      <p:to>
                                        <p:strVal val="visible"/>
                                      </p:to>
                                    </p:set>
                                    <p:anim calcmode="lin" valueType="num">
                                      <p:cBhvr>
                                        <p:cTn id="13" dur="500" fill="hold"/>
                                        <p:tgtEl>
                                          <p:spTgt spid="928774">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92877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8774">
                                            <p:txEl>
                                              <p:pRg st="2" end="2"/>
                                            </p:txEl>
                                          </p:spTgt>
                                        </p:tgtEl>
                                        <p:attrNameLst>
                                          <p:attrName>style.visibility</p:attrName>
                                        </p:attrNameLst>
                                      </p:cBhvr>
                                      <p:to>
                                        <p:strVal val="visible"/>
                                      </p:to>
                                    </p:set>
                                    <p:anim calcmode="lin" valueType="num">
                                      <p:cBhvr>
                                        <p:cTn id="19" dur="500" fill="hold"/>
                                        <p:tgtEl>
                                          <p:spTgt spid="928774">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92877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8774">
                                            <p:txEl>
                                              <p:pRg st="3" end="3"/>
                                            </p:txEl>
                                          </p:spTgt>
                                        </p:tgtEl>
                                        <p:attrNameLst>
                                          <p:attrName>style.visibility</p:attrName>
                                        </p:attrNameLst>
                                      </p:cBhvr>
                                      <p:to>
                                        <p:strVal val="visible"/>
                                      </p:to>
                                    </p:set>
                                    <p:anim calcmode="lin" valueType="num">
                                      <p:cBhvr>
                                        <p:cTn id="25" dur="500" fill="hold"/>
                                        <p:tgtEl>
                                          <p:spTgt spid="928774">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92877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8774"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381000" y="6350"/>
            <a:ext cx="8531225" cy="1433513"/>
          </a:xfrm>
        </p:spPr>
        <p:txBody>
          <a:bodyPr vert="horz" wrap="square" lIns="92075" tIns="46038" rIns="92075" bIns="46038"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6: Recovering from 2 failures</a:t>
            </a:r>
          </a:p>
        </p:txBody>
      </p:sp>
      <p:sp>
        <p:nvSpPr>
          <p:cNvPr id="930822" name="Rectangle 3"/>
          <p:cNvSpPr>
            <a:spLocks noGrp="1" noChangeArrowheads="1"/>
          </p:cNvSpPr>
          <p:nvPr>
            <p:ph type="body" idx="1"/>
          </p:nvPr>
        </p:nvSpPr>
        <p:spPr>
          <a:xfrm>
            <a:off x="381000" y="1524000"/>
            <a:ext cx="8458200" cy="4648200"/>
          </a:xfrm>
        </p:spPr>
        <p:txBody>
          <a:bodyPr vert="horz" wrap="square" lIns="92075" tIns="46038" rIns="92075" bIns="46038" numCol="1" anchor="t" anchorCtr="0" compatLnSpc="1"/>
          <a:lstStyle/>
          <a:p>
            <a:pPr marL="457200" marR="0" lvl="0" indent="-457200" algn="just"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Network Appliance’s </a:t>
            </a:r>
            <a:r>
              <a:rPr kumimoji="0" lang="en-US" altLang="en-US" sz="2800" b="0" i="1"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row-diagonal parity</a:t>
            </a: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 or </a:t>
            </a:r>
            <a:r>
              <a:rPr kumimoji="0" lang="en-US" altLang="en-US" sz="2800" b="0" i="1"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RAID-DP</a:t>
            </a:r>
          </a:p>
          <a:p>
            <a:pPr marL="457200" marR="0" lvl="0" indent="-457200" algn="just"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Like the standard RAID schemes, it uses redundant space based on parity calculation per stripe </a:t>
            </a:r>
          </a:p>
          <a:p>
            <a:pPr marL="457200" marR="0" lvl="0" indent="-457200" algn="just"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Since it is protecting against a double failure, it adds two check blocks per stripe of data. </a:t>
            </a:r>
          </a:p>
          <a:p>
            <a:pPr marL="800100" marR="0" lvl="1" indent="-342900" algn="just"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If p+1 disks total, p-1 disks have data; assume p = 5</a:t>
            </a:r>
          </a:p>
          <a:p>
            <a:pPr marL="800100" marR="0" lvl="1" indent="-342900" algn="just"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Row parity disk is just like in RAID 4 </a:t>
            </a:r>
          </a:p>
          <a:p>
            <a:pPr marL="800100" marR="0" lvl="1" indent="-342900" algn="just"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Even parity across the other 4 data blocks in its stripe</a:t>
            </a:r>
          </a:p>
          <a:p>
            <a:pPr marL="457200" marR="0" lvl="0" indent="-457200" algn="just"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Each block of the diagonal parity disk contains the even parity of the blocks in the same diagonal</a:t>
            </a:r>
          </a:p>
          <a:p>
            <a:pPr marL="800100" marR="0" lvl="1" indent="-342900" algn="l" defTabSz="457200" rtl="0" eaLnBrk="0" fontAlgn="base" latinLnBrk="0" hangingPunct="0">
              <a:lnSpc>
                <a:spcPct val="80000"/>
              </a:lnSpc>
              <a:spcBef>
                <a:spcPts val="700"/>
              </a:spcBef>
              <a:spcAft>
                <a:spcPct val="0"/>
              </a:spcAft>
              <a:buClr>
                <a:srgbClr val="000000"/>
              </a:buClr>
              <a:buSzTx/>
              <a:buFont typeface="Times New Roman" panose="02020603050405020304" pitchFamily="18" charset="0"/>
              <a:buNone/>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0822">
                                            <p:txEl>
                                              <p:pRg st="0" end="0"/>
                                            </p:txEl>
                                          </p:spTgt>
                                        </p:tgtEl>
                                        <p:attrNameLst>
                                          <p:attrName>style.visibility</p:attrName>
                                        </p:attrNameLst>
                                      </p:cBhvr>
                                      <p:to>
                                        <p:strVal val="visible"/>
                                      </p:to>
                                    </p:set>
                                    <p:anim calcmode="lin" valueType="num">
                                      <p:cBhvr>
                                        <p:cTn id="7" dur="500" fill="hold"/>
                                        <p:tgtEl>
                                          <p:spTgt spid="930822">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308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30822">
                                            <p:txEl>
                                              <p:pRg st="1" end="1"/>
                                            </p:txEl>
                                          </p:spTgt>
                                        </p:tgtEl>
                                        <p:attrNameLst>
                                          <p:attrName>style.visibility</p:attrName>
                                        </p:attrNameLst>
                                      </p:cBhvr>
                                      <p:to>
                                        <p:strVal val="visible"/>
                                      </p:to>
                                    </p:set>
                                    <p:anim calcmode="lin" valueType="num">
                                      <p:cBhvr>
                                        <p:cTn id="13" dur="500" fill="hold"/>
                                        <p:tgtEl>
                                          <p:spTgt spid="930822">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9308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30822">
                                            <p:txEl>
                                              <p:pRg st="2" end="2"/>
                                            </p:txEl>
                                          </p:spTgt>
                                        </p:tgtEl>
                                        <p:attrNameLst>
                                          <p:attrName>style.visibility</p:attrName>
                                        </p:attrNameLst>
                                      </p:cBhvr>
                                      <p:to>
                                        <p:strVal val="visible"/>
                                      </p:to>
                                    </p:set>
                                    <p:anim calcmode="lin" valueType="num">
                                      <p:cBhvr>
                                        <p:cTn id="19" dur="500" fill="hold"/>
                                        <p:tgtEl>
                                          <p:spTgt spid="930822">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93082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30822">
                                            <p:txEl>
                                              <p:pRg st="3" end="3"/>
                                            </p:txEl>
                                          </p:spTgt>
                                        </p:tgtEl>
                                        <p:attrNameLst>
                                          <p:attrName>style.visibility</p:attrName>
                                        </p:attrNameLst>
                                      </p:cBhvr>
                                      <p:to>
                                        <p:strVal val="visible"/>
                                      </p:to>
                                    </p:set>
                                    <p:anim calcmode="lin" valueType="num">
                                      <p:cBhvr>
                                        <p:cTn id="23" dur="500" fill="hold"/>
                                        <p:tgtEl>
                                          <p:spTgt spid="930822">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93082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30822">
                                            <p:txEl>
                                              <p:pRg st="4" end="4"/>
                                            </p:txEl>
                                          </p:spTgt>
                                        </p:tgtEl>
                                        <p:attrNameLst>
                                          <p:attrName>style.visibility</p:attrName>
                                        </p:attrNameLst>
                                      </p:cBhvr>
                                      <p:to>
                                        <p:strVal val="visible"/>
                                      </p:to>
                                    </p:set>
                                    <p:anim calcmode="lin" valueType="num">
                                      <p:cBhvr>
                                        <p:cTn id="27" dur="500" fill="hold"/>
                                        <p:tgtEl>
                                          <p:spTgt spid="930822">
                                            <p:txEl>
                                              <p:pRg st="4" end="4"/>
                                            </p:txEl>
                                          </p:spTgt>
                                        </p:tgtEl>
                                        <p:attrNameLst>
                                          <p:attrName>ppt_x</p:attrName>
                                        </p:attrNameLst>
                                      </p:cBhvr>
                                      <p:tavLst>
                                        <p:tav tm="0">
                                          <p:val>
                                            <p:strVal val="#ppt_x"/>
                                          </p:val>
                                        </p:tav>
                                        <p:tav tm="100000">
                                          <p:val>
                                            <p:strVal val="#ppt_x"/>
                                          </p:val>
                                        </p:tav>
                                      </p:tavLst>
                                    </p:anim>
                                    <p:anim calcmode="lin" valueType="num">
                                      <p:cBhvr>
                                        <p:cTn id="28" dur="500" fill="hold"/>
                                        <p:tgtEl>
                                          <p:spTgt spid="93082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30822">
                                            <p:txEl>
                                              <p:pRg st="5" end="5"/>
                                            </p:txEl>
                                          </p:spTgt>
                                        </p:tgtEl>
                                        <p:attrNameLst>
                                          <p:attrName>style.visibility</p:attrName>
                                        </p:attrNameLst>
                                      </p:cBhvr>
                                      <p:to>
                                        <p:strVal val="visible"/>
                                      </p:to>
                                    </p:set>
                                    <p:anim calcmode="lin" valueType="num">
                                      <p:cBhvr>
                                        <p:cTn id="31" dur="500" fill="hold"/>
                                        <p:tgtEl>
                                          <p:spTgt spid="930822">
                                            <p:txEl>
                                              <p:pRg st="5" end="5"/>
                                            </p:txEl>
                                          </p:spTgt>
                                        </p:tgtEl>
                                        <p:attrNameLst>
                                          <p:attrName>ppt_x</p:attrName>
                                        </p:attrNameLst>
                                      </p:cBhvr>
                                      <p:tavLst>
                                        <p:tav tm="0">
                                          <p:val>
                                            <p:strVal val="#ppt_x"/>
                                          </p:val>
                                        </p:tav>
                                        <p:tav tm="100000">
                                          <p:val>
                                            <p:strVal val="#ppt_x"/>
                                          </p:val>
                                        </p:tav>
                                      </p:tavLst>
                                    </p:anim>
                                    <p:anim calcmode="lin" valueType="num">
                                      <p:cBhvr>
                                        <p:cTn id="32" dur="500" fill="hold"/>
                                        <p:tgtEl>
                                          <p:spTgt spid="93082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30822">
                                            <p:txEl>
                                              <p:pRg st="6" end="6"/>
                                            </p:txEl>
                                          </p:spTgt>
                                        </p:tgtEl>
                                        <p:attrNameLst>
                                          <p:attrName>style.visibility</p:attrName>
                                        </p:attrNameLst>
                                      </p:cBhvr>
                                      <p:to>
                                        <p:strVal val="visible"/>
                                      </p:to>
                                    </p:set>
                                    <p:anim calcmode="lin" valueType="num">
                                      <p:cBhvr>
                                        <p:cTn id="37" dur="500" fill="hold"/>
                                        <p:tgtEl>
                                          <p:spTgt spid="930822">
                                            <p:txEl>
                                              <p:pRg st="6" end="6"/>
                                            </p:txEl>
                                          </p:spTgt>
                                        </p:tgtEl>
                                        <p:attrNameLst>
                                          <p:attrName>ppt_x</p:attrName>
                                        </p:attrNameLst>
                                      </p:cBhvr>
                                      <p:tavLst>
                                        <p:tav tm="0">
                                          <p:val>
                                            <p:strVal val="#ppt_x"/>
                                          </p:val>
                                        </p:tav>
                                        <p:tav tm="100000">
                                          <p:val>
                                            <p:strVal val="#ppt_x"/>
                                          </p:val>
                                        </p:tav>
                                      </p:tavLst>
                                    </p:anim>
                                    <p:anim calcmode="lin" valueType="num">
                                      <p:cBhvr>
                                        <p:cTn id="38" dur="500" fill="hold"/>
                                        <p:tgtEl>
                                          <p:spTgt spid="93082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082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266700" y="6350"/>
            <a:ext cx="8645525" cy="895350"/>
          </a:xfrm>
        </p:spPr>
        <p:txBody>
          <a:bodyPr vert="horz" wrap="square" lIns="92075" tIns="46038" rIns="92075" bIns="46038"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Example p = 5</a:t>
            </a:r>
          </a:p>
        </p:txBody>
      </p:sp>
      <p:sp>
        <p:nvSpPr>
          <p:cNvPr id="932870" name="Rectangle 3"/>
          <p:cNvSpPr>
            <a:spLocks noGrp="1" noChangeArrowheads="1"/>
          </p:cNvSpPr>
          <p:nvPr>
            <p:ph type="body" idx="1"/>
          </p:nvPr>
        </p:nvSpPr>
        <p:spPr>
          <a:xfrm>
            <a:off x="247650" y="901700"/>
            <a:ext cx="8610600" cy="3048000"/>
          </a:xfrm>
        </p:spPr>
        <p:txBody>
          <a:bodyPr vert="horz" wrap="square" lIns="92075" tIns="46038" rIns="92075" bIns="46038" numCol="1" anchor="t" anchorCtr="0" compatLnSpc="1"/>
          <a:lstStyle/>
          <a:p>
            <a:pPr marL="342900" marR="0" lvl="0" indent="-342900" algn="just"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Row diagonal parity starts by recovering one of the 4 blocks on the failed disk using diagonal parity</a:t>
            </a:r>
          </a:p>
          <a:p>
            <a:pPr marL="742950" marR="0" lvl="1" indent="-285750" algn="just"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0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Since each diagonal misses one disk, and all diagonals miss a different disk, 2 diagonals are only missing 1 block</a:t>
            </a:r>
          </a:p>
          <a:p>
            <a:pPr marL="342900" marR="0" lvl="0" indent="-342900" algn="just"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Once the data for those blocks is recovered, then the standard RAID recovery scheme can be used to recover two more blocks in the standard RAID 4 stripes</a:t>
            </a:r>
          </a:p>
          <a:p>
            <a:pPr marL="342900" marR="0" lvl="0" indent="-342900" algn="just"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Process continues until two failed disks are restored</a:t>
            </a:r>
          </a:p>
          <a:p>
            <a:pPr marL="342900" marR="0" lvl="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defRPr/>
            </a:pPr>
            <a:endParaRPr kumimoji="0" lang="en-US" altLang="en-US" sz="28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
        <p:nvSpPr>
          <p:cNvPr id="67587" name="Rectangle 21"/>
          <p:cNvSpPr/>
          <p:nvPr/>
        </p:nvSpPr>
        <p:spPr>
          <a:xfrm>
            <a:off x="2590800" y="4278313"/>
            <a:ext cx="660400" cy="0"/>
          </a:xfrm>
          <a:prstGeom prst="rect">
            <a:avLst/>
          </a:prstGeom>
          <a:noFill/>
          <a:ln w="9525">
            <a:noFill/>
          </a:ln>
        </p:spPr>
        <p:txBody>
          <a:bodyPr wrap="none" bIns="0" anchor="t">
            <a:spAutoFit/>
          </a:bodyPr>
          <a:lstStyle/>
          <a:p>
            <a:pPr>
              <a:spcBef>
                <a:spcPct val="50000"/>
              </a:spcBef>
            </a:pPr>
            <a:endParaRPr lang="en-US" altLang="en-US" sz="1600" b="1" dirty="0">
              <a:solidFill>
                <a:schemeClr val="hlink"/>
              </a:solidFill>
              <a:latin typeface="Arial" panose="020B0604020202020204" pitchFamily="34" charset="0"/>
              <a:ea typeface="Arial" panose="020B0604020202020204" pitchFamily="34" charset="0"/>
            </a:endParaRPr>
          </a:p>
        </p:txBody>
      </p:sp>
      <p:sp>
        <p:nvSpPr>
          <p:cNvPr id="2" name="Rectangle 88"/>
          <p:cNvSpPr>
            <a:spLocks noChangeArrowheads="1"/>
          </p:cNvSpPr>
          <p:nvPr/>
        </p:nvSpPr>
        <p:spPr bwMode="auto">
          <a:xfrm>
            <a:off x="2600325" y="4346575"/>
            <a:ext cx="650875" cy="471488"/>
          </a:xfrm>
          <a:prstGeom prst="rect">
            <a:avLst/>
          </a:prstGeom>
          <a:noFill/>
          <a:ln w="9525">
            <a:noFill/>
            <a:miter lim="800000"/>
          </a:ln>
        </p:spPr>
        <p:txBody>
          <a:bodyPr bIns="0" anchor="b"/>
          <a:lstStyle/>
          <a:p>
            <a:pPr marL="0" marR="0" lvl="0" indent="0" algn="l" defTabSz="457200" rtl="0" eaLnBrk="0" fontAlgn="base" latinLnBrk="0" hangingPunct="0">
              <a:lnSpc>
                <a:spcPct val="100000"/>
              </a:lnSpc>
              <a:spcBef>
                <a:spcPct val="20000"/>
              </a:spcBef>
              <a:spcAft>
                <a:spcPct val="0"/>
              </a:spcAft>
              <a:buClr>
                <a:srgbClr val="000080"/>
              </a:buClr>
              <a:buSzPct val="65000"/>
              <a:buFont typeface="Wingdings" panose="05000000000000000000" charset="0"/>
              <a:buNone/>
              <a:defRPr/>
            </a:pPr>
            <a:endParaRPr kumimoji="0" lang="en-US" sz="2800" b="0" i="0" u="none" strike="noStrike" kern="1200" cap="none" spc="0" normalizeH="0" baseline="0" noProof="0">
              <a:ln>
                <a:noFill/>
              </a:ln>
              <a:solidFill>
                <a:schemeClr val="bg1"/>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
        <p:nvSpPr>
          <p:cNvPr id="67589" name="Line 4"/>
          <p:cNvSpPr/>
          <p:nvPr/>
        </p:nvSpPr>
        <p:spPr>
          <a:xfrm flipV="1">
            <a:off x="2828925" y="4830763"/>
            <a:ext cx="3714750" cy="1162050"/>
          </a:xfrm>
          <a:prstGeom prst="line">
            <a:avLst/>
          </a:prstGeom>
          <a:ln w="9525" cap="flat" cmpd="sng">
            <a:solidFill>
              <a:srgbClr val="DDDDDD"/>
            </a:solidFill>
            <a:prstDash val="solid"/>
            <a:round/>
            <a:headEnd type="none" w="med" len="med"/>
            <a:tailEnd type="none" w="med" len="med"/>
          </a:ln>
        </p:spPr>
      </p:sp>
      <p:sp>
        <p:nvSpPr>
          <p:cNvPr id="67590" name="Line 5"/>
          <p:cNvSpPr/>
          <p:nvPr/>
        </p:nvSpPr>
        <p:spPr>
          <a:xfrm flipV="1">
            <a:off x="3505200" y="5030788"/>
            <a:ext cx="3038475" cy="904875"/>
          </a:xfrm>
          <a:prstGeom prst="line">
            <a:avLst/>
          </a:prstGeom>
          <a:ln w="9525" cap="flat" cmpd="sng">
            <a:solidFill>
              <a:srgbClr val="DDDDDD"/>
            </a:solidFill>
            <a:prstDash val="solid"/>
            <a:round/>
            <a:headEnd type="none" w="med" len="med"/>
            <a:tailEnd type="none" w="med" len="med"/>
          </a:ln>
        </p:spPr>
      </p:sp>
      <p:sp>
        <p:nvSpPr>
          <p:cNvPr id="67591" name="Line 6"/>
          <p:cNvSpPr/>
          <p:nvPr/>
        </p:nvSpPr>
        <p:spPr>
          <a:xfrm flipV="1">
            <a:off x="4162425" y="5249863"/>
            <a:ext cx="2352675" cy="685800"/>
          </a:xfrm>
          <a:prstGeom prst="line">
            <a:avLst/>
          </a:prstGeom>
          <a:ln w="9525" cap="flat" cmpd="sng">
            <a:solidFill>
              <a:srgbClr val="DDDDDD"/>
            </a:solidFill>
            <a:prstDash val="solid"/>
            <a:round/>
            <a:headEnd type="none" w="med" len="med"/>
            <a:tailEnd type="none" w="med" len="med"/>
          </a:ln>
        </p:spPr>
      </p:sp>
      <p:sp>
        <p:nvSpPr>
          <p:cNvPr id="67592" name="Line 7"/>
          <p:cNvSpPr/>
          <p:nvPr/>
        </p:nvSpPr>
        <p:spPr>
          <a:xfrm flipV="1">
            <a:off x="4857750" y="5430838"/>
            <a:ext cx="1657350" cy="504825"/>
          </a:xfrm>
          <a:prstGeom prst="line">
            <a:avLst/>
          </a:prstGeom>
          <a:ln w="9525" cap="flat" cmpd="sng">
            <a:solidFill>
              <a:srgbClr val="DDDDDD"/>
            </a:solidFill>
            <a:prstDash val="solid"/>
            <a:round/>
            <a:headEnd type="none" w="med" len="med"/>
            <a:tailEnd type="none" w="med" len="med"/>
          </a:ln>
        </p:spPr>
      </p:sp>
      <p:sp>
        <p:nvSpPr>
          <p:cNvPr id="67593" name="Line 8"/>
          <p:cNvSpPr/>
          <p:nvPr/>
        </p:nvSpPr>
        <p:spPr>
          <a:xfrm flipV="1">
            <a:off x="5581650" y="5640388"/>
            <a:ext cx="923925" cy="285750"/>
          </a:xfrm>
          <a:prstGeom prst="line">
            <a:avLst/>
          </a:prstGeom>
          <a:ln w="9525" cap="flat" cmpd="sng">
            <a:solidFill>
              <a:srgbClr val="DDDDDD"/>
            </a:solidFill>
            <a:prstDash val="solid"/>
            <a:round/>
            <a:headEnd type="none" w="med" len="med"/>
            <a:tailEnd type="none" w="med" len="med"/>
          </a:ln>
        </p:spPr>
      </p:sp>
      <p:sp>
        <p:nvSpPr>
          <p:cNvPr id="67594" name="Line 9"/>
          <p:cNvSpPr/>
          <p:nvPr/>
        </p:nvSpPr>
        <p:spPr>
          <a:xfrm flipV="1">
            <a:off x="2619375" y="4802188"/>
            <a:ext cx="3476625" cy="1076325"/>
          </a:xfrm>
          <a:prstGeom prst="line">
            <a:avLst/>
          </a:prstGeom>
          <a:ln w="9525" cap="flat" cmpd="sng">
            <a:solidFill>
              <a:srgbClr val="DDDDDD"/>
            </a:solidFill>
            <a:prstDash val="solid"/>
            <a:round/>
            <a:headEnd type="none" w="med" len="med"/>
            <a:tailEnd type="none" w="med" len="med"/>
          </a:ln>
        </p:spPr>
      </p:sp>
      <p:sp>
        <p:nvSpPr>
          <p:cNvPr id="67595" name="Line 10"/>
          <p:cNvSpPr/>
          <p:nvPr/>
        </p:nvSpPr>
        <p:spPr>
          <a:xfrm flipV="1">
            <a:off x="2647950" y="4792663"/>
            <a:ext cx="2790825" cy="876300"/>
          </a:xfrm>
          <a:prstGeom prst="line">
            <a:avLst/>
          </a:prstGeom>
          <a:ln w="9525" cap="flat" cmpd="sng">
            <a:solidFill>
              <a:srgbClr val="DDDDDD"/>
            </a:solidFill>
            <a:prstDash val="solid"/>
            <a:round/>
            <a:headEnd type="none" w="med" len="med"/>
            <a:tailEnd type="none" w="med" len="med"/>
          </a:ln>
        </p:spPr>
      </p:sp>
      <p:sp>
        <p:nvSpPr>
          <p:cNvPr id="67596" name="Line 11"/>
          <p:cNvSpPr/>
          <p:nvPr/>
        </p:nvSpPr>
        <p:spPr>
          <a:xfrm flipV="1">
            <a:off x="2600325" y="4792663"/>
            <a:ext cx="2238375" cy="714375"/>
          </a:xfrm>
          <a:prstGeom prst="line">
            <a:avLst/>
          </a:prstGeom>
          <a:ln w="9525" cap="flat" cmpd="sng">
            <a:solidFill>
              <a:srgbClr val="DDDDDD"/>
            </a:solidFill>
            <a:prstDash val="solid"/>
            <a:round/>
            <a:headEnd type="none" w="med" len="med"/>
            <a:tailEnd type="none" w="med" len="med"/>
          </a:ln>
        </p:spPr>
      </p:sp>
      <p:sp>
        <p:nvSpPr>
          <p:cNvPr id="67597" name="Line 12"/>
          <p:cNvSpPr/>
          <p:nvPr/>
        </p:nvSpPr>
        <p:spPr>
          <a:xfrm flipV="1">
            <a:off x="2600325" y="4783138"/>
            <a:ext cx="1571625" cy="523875"/>
          </a:xfrm>
          <a:prstGeom prst="line">
            <a:avLst/>
          </a:prstGeom>
          <a:ln w="9525" cap="flat" cmpd="sng">
            <a:solidFill>
              <a:srgbClr val="DDDDDD"/>
            </a:solidFill>
            <a:prstDash val="solid"/>
            <a:round/>
            <a:headEnd type="none" w="med" len="med"/>
            <a:tailEnd type="none" w="med" len="med"/>
          </a:ln>
        </p:spPr>
      </p:sp>
      <p:sp>
        <p:nvSpPr>
          <p:cNvPr id="67598" name="Line 13"/>
          <p:cNvSpPr/>
          <p:nvPr/>
        </p:nvSpPr>
        <p:spPr>
          <a:xfrm flipV="1">
            <a:off x="2600325" y="4783138"/>
            <a:ext cx="866775" cy="295275"/>
          </a:xfrm>
          <a:prstGeom prst="line">
            <a:avLst/>
          </a:prstGeom>
          <a:ln w="9525" cap="flat" cmpd="sng">
            <a:solidFill>
              <a:srgbClr val="DDDDDD"/>
            </a:solidFill>
            <a:prstDash val="solid"/>
            <a:round/>
            <a:headEnd type="none" w="med" len="med"/>
            <a:tailEnd type="none" w="med" len="med"/>
          </a:ln>
        </p:spPr>
      </p:sp>
      <p:grpSp>
        <p:nvGrpSpPr>
          <p:cNvPr id="67599" name="Group 14"/>
          <p:cNvGrpSpPr/>
          <p:nvPr/>
        </p:nvGrpSpPr>
        <p:grpSpPr>
          <a:xfrm>
            <a:off x="2609850" y="4383088"/>
            <a:ext cx="3914775" cy="1714500"/>
            <a:chOff x="1" y="10"/>
            <a:chExt cx="411" cy="180"/>
          </a:xfrm>
        </p:grpSpPr>
        <p:sp>
          <p:nvSpPr>
            <p:cNvPr id="67600" name="AutoShape 15"/>
            <p:cNvSpPr/>
            <p:nvPr/>
          </p:nvSpPr>
          <p:spPr>
            <a:xfrm>
              <a:off x="346"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sp>
          <p:nvSpPr>
            <p:cNvPr id="67601" name="AutoShape 16"/>
            <p:cNvSpPr/>
            <p:nvPr/>
          </p:nvSpPr>
          <p:spPr>
            <a:xfrm>
              <a:off x="277"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sp>
          <p:nvSpPr>
            <p:cNvPr id="67602" name="AutoShape 17"/>
            <p:cNvSpPr/>
            <p:nvPr/>
          </p:nvSpPr>
          <p:spPr>
            <a:xfrm>
              <a:off x="208"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sp>
          <p:nvSpPr>
            <p:cNvPr id="67603" name="AutoShape 18"/>
            <p:cNvSpPr/>
            <p:nvPr/>
          </p:nvSpPr>
          <p:spPr>
            <a:xfrm>
              <a:off x="139"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sp>
          <p:nvSpPr>
            <p:cNvPr id="67604" name="AutoShape 19"/>
            <p:cNvSpPr/>
            <p:nvPr/>
          </p:nvSpPr>
          <p:spPr>
            <a:xfrm>
              <a:off x="70"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sp>
          <p:nvSpPr>
            <p:cNvPr id="67605" name="AutoShape 20"/>
            <p:cNvSpPr/>
            <p:nvPr/>
          </p:nvSpPr>
          <p:spPr>
            <a:xfrm>
              <a:off x="1" y="10"/>
              <a:ext cx="66" cy="180"/>
            </a:xfrm>
            <a:prstGeom prst="can">
              <a:avLst>
                <a:gd name="adj" fmla="val 75176"/>
              </a:avLst>
            </a:prstGeom>
            <a:noFill/>
            <a:ln w="9525" cap="flat" cmpd="sng">
              <a:solidFill>
                <a:srgbClr val="000000"/>
              </a:solidFill>
              <a:prstDash val="solid"/>
              <a:round/>
              <a:headEnd type="none" w="med" len="med"/>
              <a:tailEnd type="none" w="med" len="med"/>
            </a:ln>
          </p:spPr>
          <p:txBody>
            <a:bodyPr anchor="t"/>
            <a:lstStyle/>
            <a:p>
              <a:pPr>
                <a:spcBef>
                  <a:spcPct val="50000"/>
                </a:spcBef>
              </a:pPr>
              <a:endParaRPr lang="en-US" altLang="en-US" sz="1000" b="1" dirty="0">
                <a:solidFill>
                  <a:schemeClr val="hlink"/>
                </a:solidFill>
                <a:latin typeface="Arial" panose="020B0604020202020204" pitchFamily="34" charset="0"/>
                <a:ea typeface="Arial" panose="020B0604020202020204" pitchFamily="34" charset="0"/>
              </a:endParaRPr>
            </a:p>
          </p:txBody>
        </p:sp>
      </p:grpSp>
      <p:graphicFrame>
        <p:nvGraphicFramePr>
          <p:cNvPr id="933038" name="Group 174"/>
          <p:cNvGraphicFramePr>
            <a:graphicFrameLocks noGrp="1"/>
          </p:cNvGraphicFramePr>
          <p:nvPr/>
        </p:nvGraphicFramePr>
        <p:xfrm>
          <a:off x="2590800" y="4040188"/>
          <a:ext cx="3962400" cy="1976435"/>
        </p:xfrm>
        <a:graphic>
          <a:graphicData uri="http://schemas.openxmlformats.org/drawingml/2006/table">
            <a:tbl>
              <a:tblPr/>
              <a:tblGrid>
                <a:gridCol w="660400">
                  <a:extLst>
                    <a:ext uri="{9D8B030D-6E8A-4147-A177-3AD203B41FA5}">
                      <a16:colId xmlns:a16="http://schemas.microsoft.com/office/drawing/2014/main" val="20000"/>
                    </a:ext>
                  </a:extLst>
                </a:gridCol>
                <a:gridCol w="660400">
                  <a:extLst>
                    <a:ext uri="{9D8B030D-6E8A-4147-A177-3AD203B41FA5}">
                      <a16:colId xmlns:a16="http://schemas.microsoft.com/office/drawing/2014/main" val="20001"/>
                    </a:ext>
                  </a:extLst>
                </a:gridCol>
                <a:gridCol w="660400">
                  <a:extLst>
                    <a:ext uri="{9D8B030D-6E8A-4147-A177-3AD203B41FA5}">
                      <a16:colId xmlns:a16="http://schemas.microsoft.com/office/drawing/2014/main" val="20002"/>
                    </a:ext>
                  </a:extLst>
                </a:gridCol>
                <a:gridCol w="660400">
                  <a:extLst>
                    <a:ext uri="{9D8B030D-6E8A-4147-A177-3AD203B41FA5}">
                      <a16:colId xmlns:a16="http://schemas.microsoft.com/office/drawing/2014/main" val="20003"/>
                    </a:ext>
                  </a:extLst>
                </a:gridCol>
                <a:gridCol w="660400">
                  <a:extLst>
                    <a:ext uri="{9D8B030D-6E8A-4147-A177-3AD203B41FA5}">
                      <a16:colId xmlns:a16="http://schemas.microsoft.com/office/drawing/2014/main" val="20004"/>
                    </a:ext>
                  </a:extLst>
                </a:gridCol>
                <a:gridCol w="660400">
                  <a:extLst>
                    <a:ext uri="{9D8B030D-6E8A-4147-A177-3AD203B41FA5}">
                      <a16:colId xmlns:a16="http://schemas.microsoft.com/office/drawing/2014/main" val="20005"/>
                    </a:ext>
                  </a:extLst>
                </a:gridCol>
              </a:tblGrid>
              <a:tr h="217487">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50839">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Data Disk 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Data Disk 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Data Disk 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Data Disk 3</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Row </a:t>
                      </a:r>
                      <a:b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br>
                      <a:r>
                        <a:rPr kumimoji="0" lang="en-US" sz="10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Parity</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800" b="1"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Diagonal Parity</a:t>
                      </a:r>
                      <a:endParaRPr kumimoji="0" lang="en-US" sz="8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3</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4</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dirty="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3</a:t>
                      </a:r>
                      <a:endParaRPr kumimoji="0" lang="en-US" sz="1000" b="1" i="0" u="none" strike="noStrike" cap="none" normalizeH="0" baseline="0" dirty="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4</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3</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4</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3</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4</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0</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1</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2</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r>
                        <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Arial" panose="020B0604020202020204" pitchFamily="34" charset="0"/>
                        </a:rPr>
                        <a:t>3</a:t>
                      </a:r>
                      <a:endParaRPr kumimoji="0" lang="en-US" sz="1000" b="1" i="0" u="none" strike="noStrike" cap="none" normalizeH="0" baseline="0">
                        <a:ln>
                          <a:noFill/>
                        </a:ln>
                        <a:solidFill>
                          <a:schemeClr val="tx1"/>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98437">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rgbClr val="000080"/>
                        </a:buClr>
                        <a:buSzTx/>
                        <a:buFont typeface="Wingdings" panose="05000000000000000000" charset="0"/>
                        <a:buNone/>
                      </a:pPr>
                      <a:endParaRPr kumimoji="0" lang="en-US" sz="1000" b="1" i="0" u="none" strike="noStrike" cap="none" normalizeH="0" baseline="0">
                        <a:ln>
                          <a:noFill/>
                        </a:ln>
                        <a:solidFill>
                          <a:srgbClr val="2BFF2B"/>
                        </a:solidFill>
                        <a:effectLst>
                          <a:outerShdw blurRad="38100" dist="38100" dir="2700000" algn="tl">
                            <a:srgbClr val="DDDDDD"/>
                          </a:outerShdw>
                        </a:effectLst>
                        <a:latin typeface="Times New Roman" panose="02020603050405020304"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17487">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80"/>
                        </a:buClr>
                        <a:buSzPct val="65000"/>
                        <a:buFont typeface="Wingdings" panose="05000000000000000000" charset="0"/>
                        <a:buNone/>
                      </a:pPr>
                      <a:endParaRPr kumimoji="0" lang="en-US" sz="1000" b="0" i="0" u="none" strike="noStrike" cap="none" normalizeH="0" baseline="0" dirty="0">
                        <a:ln>
                          <a:noFill/>
                        </a:ln>
                        <a:solidFill>
                          <a:schemeClr val="tx1"/>
                        </a:solidFill>
                        <a:effectLst>
                          <a:outerShdw blurRad="38100" dist="38100" dir="2700000" algn="tl">
                            <a:srgbClr val="DDDDDD"/>
                          </a:outerShdw>
                        </a:effectLst>
                        <a:latin typeface="Georgia" panose="02040502050405020303" pitchFamily="18" charset="0"/>
                        <a:ea typeface="MS PGothic" panose="020B0600070205080204" pitchFamily="34" charset="-128"/>
                        <a:cs typeface="MS PGothic" panose="020B0600070205080204" pitchFamily="34" charset="-128"/>
                      </a:endParaRPr>
                    </a:p>
                  </a:txBody>
                  <a:tcPr marT="45735" marB="0" anchor="b"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 name="Rectangle 171"/>
          <p:cNvSpPr>
            <a:spLocks noChangeArrowheads="1"/>
          </p:cNvSpPr>
          <p:nvPr/>
        </p:nvSpPr>
        <p:spPr bwMode="auto">
          <a:xfrm>
            <a:off x="2600325" y="4287838"/>
            <a:ext cx="650875" cy="257175"/>
          </a:xfrm>
          <a:prstGeom prst="rect">
            <a:avLst/>
          </a:prstGeom>
          <a:noFill/>
          <a:ln w="9525">
            <a:noFill/>
            <a:miter lim="800000"/>
          </a:ln>
        </p:spPr>
        <p:txBody>
          <a:bodyPr bIns="0" anchor="b"/>
          <a:lstStyle/>
          <a:p>
            <a:pPr marL="0" marR="0" lvl="0" indent="0" algn="l" defTabSz="457200" rtl="0" eaLnBrk="0" fontAlgn="base" latinLnBrk="0" hangingPunct="0">
              <a:lnSpc>
                <a:spcPct val="100000"/>
              </a:lnSpc>
              <a:spcBef>
                <a:spcPct val="20000"/>
              </a:spcBef>
              <a:spcAft>
                <a:spcPct val="0"/>
              </a:spcAft>
              <a:buClr>
                <a:srgbClr val="000080"/>
              </a:buClr>
              <a:buSzPct val="65000"/>
              <a:buFont typeface="Wingdings" panose="05000000000000000000" charset="0"/>
              <a:buNone/>
              <a:defRPr/>
            </a:pPr>
            <a:endParaRPr kumimoji="0" lang="en-US" sz="1400" b="0" i="0" u="none" strike="noStrike" kern="1200" cap="none" spc="0" normalizeH="0" baseline="0" noProof="0">
              <a:ln>
                <a:noFill/>
              </a:ln>
              <a:solidFill>
                <a:schemeClr val="bg1"/>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2870">
                                            <p:txEl>
                                              <p:pRg st="0" end="0"/>
                                            </p:txEl>
                                          </p:spTgt>
                                        </p:tgtEl>
                                        <p:attrNameLst>
                                          <p:attrName>style.visibility</p:attrName>
                                        </p:attrNameLst>
                                      </p:cBhvr>
                                      <p:to>
                                        <p:strVal val="visible"/>
                                      </p:to>
                                    </p:set>
                                    <p:anim calcmode="lin" valueType="num">
                                      <p:cBhvr>
                                        <p:cTn id="7" dur="500" fill="hold"/>
                                        <p:tgtEl>
                                          <p:spTgt spid="932870">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3287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32870">
                                            <p:txEl>
                                              <p:pRg st="1" end="1"/>
                                            </p:txEl>
                                          </p:spTgt>
                                        </p:tgtEl>
                                        <p:attrNameLst>
                                          <p:attrName>style.visibility</p:attrName>
                                        </p:attrNameLst>
                                      </p:cBhvr>
                                      <p:to>
                                        <p:strVal val="visible"/>
                                      </p:to>
                                    </p:set>
                                    <p:anim calcmode="lin" valueType="num">
                                      <p:cBhvr>
                                        <p:cTn id="11" dur="500" fill="hold"/>
                                        <p:tgtEl>
                                          <p:spTgt spid="932870">
                                            <p:txEl>
                                              <p:pRg st="1" end="1"/>
                                            </p:txEl>
                                          </p:spTgt>
                                        </p:tgtEl>
                                        <p:attrNameLst>
                                          <p:attrName>ppt_x</p:attrName>
                                        </p:attrNameLst>
                                      </p:cBhvr>
                                      <p:tavLst>
                                        <p:tav tm="0">
                                          <p:val>
                                            <p:strVal val="#ppt_x"/>
                                          </p:val>
                                        </p:tav>
                                        <p:tav tm="100000">
                                          <p:val>
                                            <p:strVal val="#ppt_x"/>
                                          </p:val>
                                        </p:tav>
                                      </p:tavLst>
                                    </p:anim>
                                    <p:anim calcmode="lin" valueType="num">
                                      <p:cBhvr>
                                        <p:cTn id="12" dur="500" fill="hold"/>
                                        <p:tgtEl>
                                          <p:spTgt spid="9328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32870">
                                            <p:txEl>
                                              <p:pRg st="2" end="2"/>
                                            </p:txEl>
                                          </p:spTgt>
                                        </p:tgtEl>
                                        <p:attrNameLst>
                                          <p:attrName>style.visibility</p:attrName>
                                        </p:attrNameLst>
                                      </p:cBhvr>
                                      <p:to>
                                        <p:strVal val="visible"/>
                                      </p:to>
                                    </p:set>
                                    <p:anim calcmode="lin" valueType="num">
                                      <p:cBhvr>
                                        <p:cTn id="17" dur="500" fill="hold"/>
                                        <p:tgtEl>
                                          <p:spTgt spid="932870">
                                            <p:txEl>
                                              <p:pRg st="2" end="2"/>
                                            </p:txEl>
                                          </p:spTgt>
                                        </p:tgtEl>
                                        <p:attrNameLst>
                                          <p:attrName>ppt_x</p:attrName>
                                        </p:attrNameLst>
                                      </p:cBhvr>
                                      <p:tavLst>
                                        <p:tav tm="0">
                                          <p:val>
                                            <p:strVal val="#ppt_x"/>
                                          </p:val>
                                        </p:tav>
                                        <p:tav tm="100000">
                                          <p:val>
                                            <p:strVal val="#ppt_x"/>
                                          </p:val>
                                        </p:tav>
                                      </p:tavLst>
                                    </p:anim>
                                    <p:anim calcmode="lin" valueType="num">
                                      <p:cBhvr>
                                        <p:cTn id="18" dur="500" fill="hold"/>
                                        <p:tgtEl>
                                          <p:spTgt spid="9328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32870">
                                            <p:txEl>
                                              <p:pRg st="3" end="3"/>
                                            </p:txEl>
                                          </p:spTgt>
                                        </p:tgtEl>
                                        <p:attrNameLst>
                                          <p:attrName>style.visibility</p:attrName>
                                        </p:attrNameLst>
                                      </p:cBhvr>
                                      <p:to>
                                        <p:strVal val="visible"/>
                                      </p:to>
                                    </p:set>
                                    <p:anim calcmode="lin" valueType="num">
                                      <p:cBhvr>
                                        <p:cTn id="23" dur="500" fill="hold"/>
                                        <p:tgtEl>
                                          <p:spTgt spid="932870">
                                            <p:txEl>
                                              <p:pRg st="3" end="3"/>
                                            </p:txEl>
                                          </p:spTgt>
                                        </p:tgtEl>
                                        <p:attrNameLst>
                                          <p:attrName>ppt_x</p:attrName>
                                        </p:attrNameLst>
                                      </p:cBhvr>
                                      <p:tavLst>
                                        <p:tav tm="0">
                                          <p:val>
                                            <p:strVal val="#ppt_x"/>
                                          </p:val>
                                        </p:tav>
                                        <p:tav tm="100000">
                                          <p:val>
                                            <p:strVal val="#ppt_x"/>
                                          </p:val>
                                        </p:tav>
                                      </p:tavLst>
                                    </p:anim>
                                    <p:anim calcmode="lin" valueType="num">
                                      <p:cBhvr>
                                        <p:cTn id="24" dur="500" fill="hold"/>
                                        <p:tgtEl>
                                          <p:spTgt spid="93287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87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0" y="6350"/>
            <a:ext cx="8150225" cy="128905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 Summary</a:t>
            </a:r>
          </a:p>
        </p:txBody>
      </p:sp>
      <p:pic>
        <p:nvPicPr>
          <p:cNvPr id="69634" name="Picture 4"/>
          <p:cNvPicPr>
            <a:picLocks noGrp="1" noChangeAspect="1"/>
          </p:cNvPicPr>
          <p:nvPr>
            <p:ph idx="1"/>
          </p:nvPr>
        </p:nvPicPr>
        <p:blipFill>
          <a:blip r:embed="rId2"/>
          <a:stretch>
            <a:fillRect/>
          </a:stretch>
        </p:blipFill>
        <p:spPr>
          <a:xfrm>
            <a:off x="990600" y="1295400"/>
            <a:ext cx="7467600" cy="4702175"/>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Question</a:t>
            </a:r>
          </a:p>
        </p:txBody>
      </p:sp>
      <p:sp>
        <p:nvSpPr>
          <p:cNvPr id="66562" name="Content Placeholder 2"/>
          <p:cNvSpPr>
            <a:spLocks noGrp="1"/>
          </p:cNvSpPr>
          <p:nvPr>
            <p:ph idx="1"/>
          </p:nvPr>
        </p:nvSpPr>
        <p:spPr>
          <a:xfrm>
            <a:off x="381000" y="1447800"/>
            <a:ext cx="8607425" cy="4264025"/>
          </a:xfrm>
        </p:spPr>
        <p:txBody>
          <a:bodyPr wrap="square" lIns="90000" tIns="46800" rIns="90000" bIns="46800" anchor="t"/>
          <a:lstStyle/>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Consider a RAID level 5 organization comprising five disks, with the parity for sets of four blocks on four disks stored on the fifth disk. How the blocks are accessed in order to perform the following?</a:t>
            </a: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(1) A write of one block of data</a:t>
            </a: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(2) A write of seven continuous blocks of data, assume the blocks begin at a four-block boundary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Answer</a:t>
            </a:r>
          </a:p>
        </p:txBody>
      </p:sp>
      <p:sp>
        <p:nvSpPr>
          <p:cNvPr id="67586" name="Content Placeholder 2"/>
          <p:cNvSpPr>
            <a:spLocks noGrp="1"/>
          </p:cNvSpPr>
          <p:nvPr>
            <p:ph idx="1"/>
          </p:nvPr>
        </p:nvSpPr>
        <p:spPr>
          <a:xfrm>
            <a:off x="152400" y="1447800"/>
            <a:ext cx="8836025" cy="5257800"/>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AutoNum type="arabicParenBoth"/>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 write of one block of data requires the following: read of the parity block, read of the old data stored in the target block, computation of the new parity based on the differences between the new and old contents of the target block, and write of the parity block and the target block. </a:t>
            </a:r>
          </a:p>
          <a:p>
            <a:pPr marL="457200" marR="0" indent="-4572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AutoNum type="arabicParenBoth"/>
            </a:pPr>
            <a:r>
              <a:rPr kumimoji="0" lang="en-US" altLang="en-US" sz="24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Assume that the seven contiguous blocks begin at a four-block boundary. A write of seven contiguous blocks of data could be performed by writing the seven contiguous blocks, writing the parity block of the first four blocks, reading the eight block, computing the parity for the next set of four blocks and writing the corresponding parity block onto disk.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p:txBody>
          <a:bodyPr wrap="square" lIns="90000" tIns="46800" rIns="90000" bIns="46800" anchor="ctr"/>
          <a:lstStyle/>
          <a:p>
            <a:pPr marL="0" marR="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pPr>
            <a:r>
              <a:rPr kumimoji="0" lang="en-US" altLang="en-US" sz="4400" b="1" i="0" u="none" strike="noStrike" kern="0" cap="none" spc="0" normalizeH="0" baseline="0" noProof="1">
                <a:solidFill>
                  <a:srgbClr val="000080"/>
                </a:solidFill>
                <a:effectLst>
                  <a:outerShdw blurRad="38100" dist="38100" dir="2700000" algn="tl">
                    <a:srgbClr val="000000">
                      <a:alpha val="43137"/>
                    </a:srgbClr>
                  </a:outerShdw>
                </a:effectLst>
                <a:latin typeface="+mj-lt"/>
                <a:ea typeface="MS PGothic" panose="020B0600070205080204" pitchFamily="34" charset="-128"/>
                <a:cs typeface="+mj-cs"/>
              </a:rPr>
              <a:t>In-class Work 10</a:t>
            </a:r>
          </a:p>
        </p:txBody>
      </p:sp>
      <p:sp>
        <p:nvSpPr>
          <p:cNvPr id="6146" name="Content Placeholder 2"/>
          <p:cNvSpPr>
            <a:spLocks noGrp="1"/>
          </p:cNvSpPr>
          <p:nvPr>
            <p:ph idx="1"/>
          </p:nvPr>
        </p:nvSpPr>
        <p:spPr>
          <a:xfrm>
            <a:off x="457200" y="1447800"/>
            <a:ext cx="8153400" cy="2362200"/>
          </a:xfrm>
        </p:spPr>
        <p:txBody>
          <a:bodyPr wrap="square" lIns="90000" tIns="46800" rIns="90000" bIns="46800" anchor="t"/>
          <a:lstStyle/>
          <a:p>
            <a:pPr marL="457200" marR="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pPr>
            <a:r>
              <a:rPr kumimoji="0" lang="en-US" altLang="en-US" sz="3200" b="0" i="0" u="none" strike="noStrike" kern="0" cap="none" spc="0" normalizeH="0" baseline="0" noProof="1">
                <a:solidFill>
                  <a:srgbClr val="000000"/>
                </a:solidFill>
                <a:effectLst>
                  <a:outerShdw blurRad="38100" dist="38100" dir="2700000" algn="tl">
                    <a:srgbClr val="000000">
                      <a:alpha val="43137"/>
                    </a:srgbClr>
                  </a:outerShdw>
                </a:effectLst>
                <a:latin typeface="+mn-lt"/>
                <a:ea typeface="MS PGothic" panose="020B0600070205080204" pitchFamily="34" charset="-128"/>
                <a:cs typeface="+mn-cs"/>
              </a:rPr>
              <a:t>Consider a 4-drive, 200 GB-per-drive RAID array. What is the available data storage capacity for each of the RAID levels, 0, 1+0, 3, 4, 5, and 6?</a:t>
            </a:r>
            <a:endParaRPr kumimoji="0" lang="en-US" altLang="en-US" sz="3200" b="0" i="0" u="none" strike="noStrike" kern="0" cap="none" spc="0" normalizeH="0" baseline="0" noProof="1">
              <a:solidFill>
                <a:srgbClr val="000000"/>
              </a:solidFill>
              <a:latin typeface="+mn-lt"/>
              <a:ea typeface="MS PGothic" panose="020B0600070205080204" pitchFamily="34" charset="-128"/>
              <a:cs typeface="+mn-cs"/>
            </a:endParaRPr>
          </a:p>
          <a:p>
            <a:pPr marL="457200" marR="0" indent="-4572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Char char="•"/>
            </a:pPr>
            <a:endParaRPr kumimoji="0" lang="en-US" altLang="en-US" sz="3200" b="0" i="0" u="none" strike="noStrike" kern="0" cap="none" spc="0" normalizeH="0" baseline="0" noProof="1">
              <a:solidFill>
                <a:srgbClr val="000000"/>
              </a:solidFill>
              <a:latin typeface="+mn-lt"/>
              <a:ea typeface="MS PGothic" panose="020B0600070205080204" pitchFamily="34" charset="-128"/>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381000" y="6350"/>
            <a:ext cx="8531225" cy="1433513"/>
          </a:xfrm>
        </p:spPr>
        <p:txBody>
          <a:bodyPr wrap="square" lIns="90000" tIns="46800" rIns="90000" bIns="46800" anchor="ctr"/>
          <a:lstStyle/>
          <a:p>
            <a:r>
              <a:rPr lang="en-US" altLang="en-US" sz="4800" dirty="0"/>
              <a:t>In-class Work 9</a:t>
            </a:r>
          </a:p>
        </p:txBody>
      </p:sp>
      <p:sp>
        <p:nvSpPr>
          <p:cNvPr id="33794" name="Content Placeholder 2"/>
          <p:cNvSpPr>
            <a:spLocks noGrp="1"/>
          </p:cNvSpPr>
          <p:nvPr>
            <p:ph idx="1"/>
          </p:nvPr>
        </p:nvSpPr>
        <p:spPr>
          <a:xfrm>
            <a:off x="228600" y="1371600"/>
            <a:ext cx="8759825" cy="4264025"/>
          </a:xfrm>
        </p:spPr>
        <p:txBody>
          <a:bodyPr wrap="square" lIns="90000" tIns="46800" rIns="90000" bIns="46800" anchor="t"/>
          <a:lstStyle/>
          <a:p>
            <a:r>
              <a:rPr lang="en-US" altLang="en-US" sz="2400" dirty="0"/>
              <a:t>Suppose that a disk drive has 200 cylinders, numbered 0 to 199. The drive is currently serving a request at cylinder 100. The queue of pending requests, in FIFO order, is:</a:t>
            </a:r>
          </a:p>
          <a:p>
            <a:r>
              <a:rPr lang="en-US" altLang="en-US" sz="2400" dirty="0"/>
              <a:t>55, 58, 18, 90, 160, 38</a:t>
            </a:r>
          </a:p>
          <a:p>
            <a:r>
              <a:rPr lang="en-US" altLang="en-US" sz="2400" dirty="0"/>
              <a:t>Starting from the current head position, what is the total distance (in cylinders) that the disk arm moves to satisfy all the pending requests for each of the following disk-scheduling algorithms? For SCAN and LOOK, assume the head moves towards cylinder 199 first.</a:t>
            </a:r>
          </a:p>
          <a:p>
            <a:r>
              <a:rPr lang="en-US" altLang="en-US" sz="2400" dirty="0"/>
              <a:t>FCFS, SSTF, SCAN, LOOK, C-SCAN, C-LOOK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lIns="90000" tIns="46800" rIns="90000" bIns="46800" anchor="ctr"/>
          <a:lstStyle/>
          <a:p>
            <a:r>
              <a:rPr lang="en-US" altLang="zh-CN"/>
              <a:t>Answer</a:t>
            </a:r>
          </a:p>
        </p:txBody>
      </p:sp>
      <p:sp>
        <p:nvSpPr>
          <p:cNvPr id="35842" name="Content Placeholder 2"/>
          <p:cNvSpPr>
            <a:spLocks noGrp="1"/>
          </p:cNvSpPr>
          <p:nvPr>
            <p:ph idx="1"/>
          </p:nvPr>
        </p:nvSpPr>
        <p:spPr/>
        <p:txBody>
          <a:bodyPr lIns="90000" tIns="46800" rIns="90000" bIns="46800" anchor="t"/>
          <a:lstStyle/>
          <a:p>
            <a:r>
              <a:rPr lang="en-US" altLang="en-US" dirty="0">
                <a:sym typeface="MS PGothic" panose="020B0600070205080204" pitchFamily="34" charset="-128"/>
              </a:rPr>
              <a:t>FCFS: 352</a:t>
            </a:r>
            <a:endParaRPr lang="en-US" altLang="en-US" dirty="0"/>
          </a:p>
          <a:p>
            <a:r>
              <a:rPr lang="en-US" altLang="en-US" dirty="0">
                <a:sym typeface="MS PGothic" panose="020B0600070205080204" pitchFamily="34" charset="-128"/>
              </a:rPr>
              <a:t>SSTF: 224</a:t>
            </a:r>
            <a:endParaRPr lang="en-US" altLang="en-US" dirty="0"/>
          </a:p>
          <a:p>
            <a:r>
              <a:rPr lang="en-US" altLang="en-US" dirty="0">
                <a:sym typeface="MS PGothic" panose="020B0600070205080204" pitchFamily="34" charset="-128"/>
              </a:rPr>
              <a:t>SCAN: 280</a:t>
            </a:r>
            <a:endParaRPr lang="en-US" altLang="en-US" dirty="0"/>
          </a:p>
          <a:p>
            <a:r>
              <a:rPr lang="en-US" altLang="en-US" dirty="0">
                <a:sym typeface="MS PGothic" panose="020B0600070205080204" pitchFamily="34" charset="-128"/>
              </a:rPr>
              <a:t>LOOK: 202 </a:t>
            </a:r>
            <a:endParaRPr lang="en-US" altLang="en-US" dirty="0"/>
          </a:p>
          <a:p>
            <a:r>
              <a:rPr lang="en-US" altLang="en-US" dirty="0">
                <a:sym typeface="MS PGothic" panose="020B0600070205080204" pitchFamily="34" charset="-128"/>
              </a:rPr>
              <a:t>C-SCAN: 388</a:t>
            </a:r>
            <a:endParaRPr lang="en-US" altLang="en-US" dirty="0"/>
          </a:p>
          <a:p>
            <a:r>
              <a:rPr lang="en-US" altLang="en-US" dirty="0">
                <a:sym typeface="MS PGothic" panose="020B0600070205080204" pitchFamily="34" charset="-128"/>
              </a:rPr>
              <a:t>C-LOOK: 274</a:t>
            </a:r>
            <a:endParaRPr lang="en-US" altLang="en-US" dirty="0"/>
          </a:p>
          <a:p>
            <a:endParaRPr lang="en-US" altLang="zh-C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a:xfrm>
            <a:off x="327025" y="6350"/>
            <a:ext cx="8585200" cy="1433513"/>
          </a:xfrm>
        </p:spPr>
        <p:txBody>
          <a:bodyPr lIns="90000" tIns="46800" rIns="90000" bIns="46800" anchor="ctr"/>
          <a:lstStyle/>
          <a:p>
            <a:r>
              <a:rPr lang="en-US" altLang="en-US"/>
              <a:t>Disk Arrays</a:t>
            </a:r>
          </a:p>
        </p:txBody>
      </p:sp>
      <p:sp>
        <p:nvSpPr>
          <p:cNvPr id="3" name="Content Placeholder 2"/>
          <p:cNvSpPr>
            <a:spLocks noGrp="1"/>
          </p:cNvSpPr>
          <p:nvPr>
            <p:ph sz="half" idx="1"/>
          </p:nvPr>
        </p:nvSpPr>
        <p:spPr>
          <a:xfrm>
            <a:off x="468313" y="1447800"/>
            <a:ext cx="4624388" cy="4264025"/>
          </a:xfrm>
        </p:spPr>
        <p:txBody>
          <a:bodyPr/>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sym typeface="+mn-ea"/>
              </a:rPr>
              <a:t>Have many disk drives and therefore many disk arms (rather than a single disk arm):</a:t>
            </a:r>
            <a:endPar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endParaRPr>
          </a:p>
          <a:p>
            <a:pPr marL="914400" marR="0" lvl="1"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sym typeface="+mn-ea"/>
              </a:rPr>
              <a:t>Increase potential throughput</a:t>
            </a:r>
            <a:endParaRPr kumimoji="0" lang="en-US" sz="2400" b="0" i="0" u="none" strike="noStrike" kern="0" cap="none" spc="0" normalizeH="0" baseline="0" noProof="1">
              <a:solidFill>
                <a:srgbClr val="000000"/>
              </a:solidFill>
              <a:latin typeface="+mn-lt"/>
              <a:ea typeface="MS PGothic" panose="020B0600070205080204" pitchFamily="34" charset="-128"/>
              <a:cs typeface="+mn-cs"/>
            </a:endParaRPr>
          </a:p>
        </p:txBody>
      </p:sp>
      <p:pic>
        <p:nvPicPr>
          <p:cNvPr id="36867" name="Content Placeholder 3"/>
          <p:cNvPicPr>
            <a:picLocks noGrp="1" noChangeAspect="1"/>
          </p:cNvPicPr>
          <p:nvPr>
            <p:ph sz="half" idx="2"/>
          </p:nvPr>
        </p:nvPicPr>
        <p:blipFill>
          <a:blip r:embed="rId2"/>
          <a:stretch>
            <a:fillRect/>
          </a:stretch>
        </p:blipFill>
        <p:spPr>
          <a:xfrm>
            <a:off x="5307013" y="2505075"/>
            <a:ext cx="3228975" cy="13716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idx="4294967295"/>
          </p:nvPr>
        </p:nvSpPr>
        <p:spPr>
          <a:xfrm>
            <a:off x="685800" y="103188"/>
            <a:ext cx="7772400" cy="736600"/>
          </a:xfrm>
        </p:spPr>
        <p:txBody>
          <a:bodyPr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4400" b="1" i="0" u="none" strike="noStrike" kern="0" cap="none" spc="0" normalizeH="0" baseline="0" noProof="0">
                <a:ln>
                  <a:noFill/>
                </a:ln>
                <a:solidFill>
                  <a:srgbClr val="000080"/>
                </a:solidFill>
                <a:effectLst>
                  <a:outerShdw blurRad="38100" dist="38100" dir="2700000" algn="tl">
                    <a:srgbClr val="C0C0C0"/>
                  </a:outerShdw>
                </a:effectLst>
                <a:uLnTx/>
                <a:uFillTx/>
                <a:latin typeface="+mj-lt"/>
                <a:ea typeface="MS PGothic" panose="020B0600070205080204" pitchFamily="34" charset="-128"/>
                <a:cs typeface="+mj-cs"/>
              </a:rPr>
              <a:t>Dependability</a:t>
            </a:r>
          </a:p>
        </p:txBody>
      </p:sp>
      <p:sp>
        <p:nvSpPr>
          <p:cNvPr id="238595" name="Rectangle 3"/>
          <p:cNvSpPr>
            <a:spLocks noGrp="1" noChangeArrowheads="1"/>
          </p:cNvSpPr>
          <p:nvPr>
            <p:ph type="body" idx="1"/>
          </p:nvPr>
        </p:nvSpPr>
        <p:spPr>
          <a:xfrm>
            <a:off x="304800" y="1171575"/>
            <a:ext cx="8367713" cy="5003800"/>
          </a:xfrm>
        </p:spPr>
        <p:txBody>
          <a:bodyPr wrap="square" lIns="91440" tIns="45720" rIns="91440" bIns="45720" numCol="1" anchor="t" anchorCtr="0" compatLnSpc="1"/>
          <a:lstStyle/>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26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How to decide when a system is operating properly? </a:t>
            </a:r>
          </a:p>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26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Infrastructure providers now offer Service Level Agreements (SLA) to guarantee that their networking or power service would be dependable</a:t>
            </a:r>
          </a:p>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26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Systems alternate between 2 states of service with respect to an SLA:</a:t>
            </a:r>
          </a:p>
          <a:p>
            <a:pPr marL="800100" marR="0" lvl="1" indent="-342900" algn="l" defTabSz="914400" rtl="0" eaLnBrk="1" fontAlgn="base" latinLnBrk="0" hangingPunct="1">
              <a:lnSpc>
                <a:spcPct val="100000"/>
              </a:lnSpc>
              <a:spcBef>
                <a:spcPct val="20000"/>
              </a:spcBef>
              <a:spcAft>
                <a:spcPct val="0"/>
              </a:spcAft>
              <a:buClr>
                <a:schemeClr val="tx1"/>
              </a:buClr>
              <a:buSzPct val="65000"/>
              <a:buFontTx/>
              <a:buAutoNum type="arabicPeriod"/>
              <a:defRPr/>
            </a:pPr>
            <a:r>
              <a:rPr kumimoji="0" lang="en-US" altLang="en-US" sz="2000" b="0" i="0"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rPr>
              <a:t>Service accomplishment</a:t>
            </a:r>
            <a:r>
              <a:rPr kumimoji="0" lang="en-US" altLang="en-US" sz="20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 where the service is delivered as specified in SLA</a:t>
            </a:r>
          </a:p>
          <a:p>
            <a:pPr marL="800100" marR="0" lvl="1" indent="-342900" algn="l" defTabSz="914400" rtl="0" eaLnBrk="1" fontAlgn="base" latinLnBrk="0" hangingPunct="1">
              <a:lnSpc>
                <a:spcPct val="100000"/>
              </a:lnSpc>
              <a:spcBef>
                <a:spcPct val="20000"/>
              </a:spcBef>
              <a:spcAft>
                <a:spcPct val="0"/>
              </a:spcAft>
              <a:buClr>
                <a:schemeClr val="tx1"/>
              </a:buClr>
              <a:buSzPct val="65000"/>
              <a:buFontTx/>
              <a:buAutoNum type="arabicPeriod"/>
              <a:defRPr/>
            </a:pPr>
            <a:r>
              <a:rPr kumimoji="0" lang="en-US" altLang="en-US" sz="2000" b="0" i="0"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rPr>
              <a:t>Service interruption</a:t>
            </a:r>
            <a:r>
              <a:rPr kumimoji="0" lang="en-US" altLang="en-US" sz="20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 where the delivered service is different from the SLA</a:t>
            </a:r>
          </a:p>
          <a:p>
            <a:pPr marL="800100" marR="0" lvl="1" indent="-342900" algn="l" defTabSz="914400" rtl="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n"/>
              <a:defRPr/>
            </a:pPr>
            <a:r>
              <a:rPr kumimoji="0" lang="en-US" altLang="en-US" sz="2000" b="0" i="0"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rPr>
              <a:t>Failure</a:t>
            </a:r>
            <a:r>
              <a:rPr kumimoji="0" lang="en-US" altLang="en-US" sz="20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 = transition from state 1 to state 2</a:t>
            </a:r>
          </a:p>
          <a:p>
            <a:pPr marL="800100" marR="0" lvl="1" indent="-342900" algn="l" defTabSz="914400" rtl="0" eaLnBrk="1" fontAlgn="base" latinLnBrk="0" hangingPunct="1">
              <a:lnSpc>
                <a:spcPct val="100000"/>
              </a:lnSpc>
              <a:spcBef>
                <a:spcPct val="20000"/>
              </a:spcBef>
              <a:spcAft>
                <a:spcPct val="0"/>
              </a:spcAft>
              <a:buClr>
                <a:schemeClr val="tx1"/>
              </a:buClr>
              <a:buSzPct val="65000"/>
              <a:buFont typeface="Wingdings" panose="05000000000000000000" pitchFamily="2" charset="2"/>
              <a:buChar char="n"/>
              <a:defRPr/>
            </a:pPr>
            <a:r>
              <a:rPr kumimoji="0" lang="en-US" altLang="en-US" sz="2000" b="0" i="0"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rPr>
              <a:t>Restoration</a:t>
            </a:r>
            <a:r>
              <a:rPr kumimoji="0" lang="en-US" altLang="en-US" sz="20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rPr>
              <a:t> = transition from state 2 to state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 calcmode="lin" valueType="num">
                                      <p:cBhvr>
                                        <p:cTn id="7" dur="500" fill="hold"/>
                                        <p:tgtEl>
                                          <p:spTgt spid="238595">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238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8595">
                                            <p:txEl>
                                              <p:pRg st="1" end="1"/>
                                            </p:txEl>
                                          </p:spTgt>
                                        </p:tgtEl>
                                        <p:attrNameLst>
                                          <p:attrName>style.visibility</p:attrName>
                                        </p:attrNameLst>
                                      </p:cBhvr>
                                      <p:to>
                                        <p:strVal val="visible"/>
                                      </p:to>
                                    </p:set>
                                    <p:anim calcmode="lin" valueType="num">
                                      <p:cBhvr>
                                        <p:cTn id="13" dur="500" fill="hold"/>
                                        <p:tgtEl>
                                          <p:spTgt spid="238595">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238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8595">
                                            <p:txEl>
                                              <p:pRg st="2" end="2"/>
                                            </p:txEl>
                                          </p:spTgt>
                                        </p:tgtEl>
                                        <p:attrNameLst>
                                          <p:attrName>style.visibility</p:attrName>
                                        </p:attrNameLst>
                                      </p:cBhvr>
                                      <p:to>
                                        <p:strVal val="visible"/>
                                      </p:to>
                                    </p:set>
                                    <p:anim calcmode="lin" valueType="num">
                                      <p:cBhvr>
                                        <p:cTn id="19" dur="500" fill="hold"/>
                                        <p:tgtEl>
                                          <p:spTgt spid="238595">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2385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8595">
                                            <p:txEl>
                                              <p:pRg st="3" end="3"/>
                                            </p:txEl>
                                          </p:spTgt>
                                        </p:tgtEl>
                                        <p:attrNameLst>
                                          <p:attrName>style.visibility</p:attrName>
                                        </p:attrNameLst>
                                      </p:cBhvr>
                                      <p:to>
                                        <p:strVal val="visible"/>
                                      </p:to>
                                    </p:set>
                                    <p:anim calcmode="lin" valueType="num">
                                      <p:cBhvr>
                                        <p:cTn id="25" dur="500" fill="hold"/>
                                        <p:tgtEl>
                                          <p:spTgt spid="238595">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2385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8595">
                                            <p:txEl>
                                              <p:pRg st="4" end="4"/>
                                            </p:txEl>
                                          </p:spTgt>
                                        </p:tgtEl>
                                        <p:attrNameLst>
                                          <p:attrName>style.visibility</p:attrName>
                                        </p:attrNameLst>
                                      </p:cBhvr>
                                      <p:to>
                                        <p:strVal val="visible"/>
                                      </p:to>
                                    </p:set>
                                    <p:anim calcmode="lin" valueType="num">
                                      <p:cBhvr>
                                        <p:cTn id="31" dur="500" fill="hold"/>
                                        <p:tgtEl>
                                          <p:spTgt spid="238595">
                                            <p:txEl>
                                              <p:pRg st="4" end="4"/>
                                            </p:txEl>
                                          </p:spTgt>
                                        </p:tgtEl>
                                        <p:attrNameLst>
                                          <p:attrName>ppt_x</p:attrName>
                                        </p:attrNameLst>
                                      </p:cBhvr>
                                      <p:tavLst>
                                        <p:tav tm="0">
                                          <p:val>
                                            <p:strVal val="#ppt_x"/>
                                          </p:val>
                                        </p:tav>
                                        <p:tav tm="100000">
                                          <p:val>
                                            <p:strVal val="#ppt_x"/>
                                          </p:val>
                                        </p:tav>
                                      </p:tavLst>
                                    </p:anim>
                                    <p:anim calcmode="lin" valueType="num">
                                      <p:cBhvr>
                                        <p:cTn id="32" dur="500" fill="hold"/>
                                        <p:tgtEl>
                                          <p:spTgt spid="2385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8595">
                                            <p:txEl>
                                              <p:pRg st="5" end="5"/>
                                            </p:txEl>
                                          </p:spTgt>
                                        </p:tgtEl>
                                        <p:attrNameLst>
                                          <p:attrName>style.visibility</p:attrName>
                                        </p:attrNameLst>
                                      </p:cBhvr>
                                      <p:to>
                                        <p:strVal val="visible"/>
                                      </p:to>
                                    </p:set>
                                    <p:anim calcmode="lin" valueType="num">
                                      <p:cBhvr>
                                        <p:cTn id="37" dur="500" fill="hold"/>
                                        <p:tgtEl>
                                          <p:spTgt spid="238595">
                                            <p:txEl>
                                              <p:pRg st="5" end="5"/>
                                            </p:txEl>
                                          </p:spTgt>
                                        </p:tgtEl>
                                        <p:attrNameLst>
                                          <p:attrName>ppt_x</p:attrName>
                                        </p:attrNameLst>
                                      </p:cBhvr>
                                      <p:tavLst>
                                        <p:tav tm="0">
                                          <p:val>
                                            <p:strVal val="#ppt_x"/>
                                          </p:val>
                                        </p:tav>
                                        <p:tav tm="100000">
                                          <p:val>
                                            <p:strVal val="#ppt_x"/>
                                          </p:val>
                                        </p:tav>
                                      </p:tavLst>
                                    </p:anim>
                                    <p:anim calcmode="lin" valueType="num">
                                      <p:cBhvr>
                                        <p:cTn id="38" dur="500" fill="hold"/>
                                        <p:tgtEl>
                                          <p:spTgt spid="2385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8595">
                                            <p:txEl>
                                              <p:pRg st="6" end="6"/>
                                            </p:txEl>
                                          </p:spTgt>
                                        </p:tgtEl>
                                        <p:attrNameLst>
                                          <p:attrName>style.visibility</p:attrName>
                                        </p:attrNameLst>
                                      </p:cBhvr>
                                      <p:to>
                                        <p:strVal val="visible"/>
                                      </p:to>
                                    </p:set>
                                    <p:anim calcmode="lin" valueType="num">
                                      <p:cBhvr>
                                        <p:cTn id="43" dur="500" fill="hold"/>
                                        <p:tgtEl>
                                          <p:spTgt spid="238595">
                                            <p:txEl>
                                              <p:pRg st="6" end="6"/>
                                            </p:txEl>
                                          </p:spTgt>
                                        </p:tgtEl>
                                        <p:attrNameLst>
                                          <p:attrName>ppt_x</p:attrName>
                                        </p:attrNameLst>
                                      </p:cBhvr>
                                      <p:tavLst>
                                        <p:tav tm="0">
                                          <p:val>
                                            <p:strVal val="#ppt_x"/>
                                          </p:val>
                                        </p:tav>
                                        <p:tav tm="100000">
                                          <p:val>
                                            <p:strVal val="#ppt_x"/>
                                          </p:val>
                                        </p:tav>
                                      </p:tavLst>
                                    </p:anim>
                                    <p:anim calcmode="lin" valueType="num">
                                      <p:cBhvr>
                                        <p:cTn id="44" dur="500" fill="hold"/>
                                        <p:tgtEl>
                                          <p:spTgt spid="2385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762000" y="6350"/>
            <a:ext cx="8150225" cy="1214438"/>
          </a:xfrm>
        </p:spPr>
        <p:txBody>
          <a:bodyPr lIns="90000" tIns="46800" rIns="90000" bIns="46800" anchor="ctr"/>
          <a:lstStyle/>
          <a:p>
            <a:r>
              <a:rPr lang="en-US" altLang="zh-CN"/>
              <a:t>Availability</a:t>
            </a:r>
          </a:p>
        </p:txBody>
      </p:sp>
      <p:sp>
        <p:nvSpPr>
          <p:cNvPr id="3" name="Content Placeholder 2"/>
          <p:cNvSpPr>
            <a:spLocks noGrp="1"/>
          </p:cNvSpPr>
          <p:nvPr>
            <p:ph idx="1"/>
          </p:nvPr>
        </p:nvSpPr>
        <p:spPr>
          <a:xfrm>
            <a:off x="358775" y="1220788"/>
            <a:ext cx="8629650" cy="4264025"/>
          </a:xfrm>
        </p:spPr>
        <p:txBody>
          <a:bodyPr/>
          <a:lstStyle/>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rPr>
              <a:t>Module availability</a:t>
            </a:r>
            <a:r>
              <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sym typeface="+mn-ea"/>
              </a:rPr>
              <a:t> measures service as alternate between the 2 states of accomplishment and interruption (number between 0 and 1, e.g. 0.9)</a:t>
            </a:r>
            <a:endPar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endParaRPr>
          </a:p>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rPr>
              <a:t>Mean Time To Repair</a:t>
            </a:r>
            <a:r>
              <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sym typeface="+mn-ea"/>
              </a:rPr>
              <a:t> (</a:t>
            </a:r>
            <a:r>
              <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rPr>
              <a:t>MTTR</a:t>
            </a:r>
            <a:r>
              <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sym typeface="+mn-ea"/>
              </a:rPr>
              <a:t>) measures Service Interruption</a:t>
            </a:r>
            <a:endPar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endParaRPr>
          </a:p>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rPr>
              <a:t>Mean Time Between Failures</a:t>
            </a:r>
            <a:r>
              <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sym typeface="+mn-ea"/>
              </a:rPr>
              <a:t> (</a:t>
            </a:r>
            <a:r>
              <a:rPr kumimoji="0" lang="en-US" altLang="en-US" sz="3200" b="0" i="1" u="none" strike="noStrike" kern="0" cap="none" spc="0" normalizeH="0" baseline="0" noProof="0">
                <a:ln>
                  <a:noFill/>
                </a:ln>
                <a:solidFill>
                  <a:srgbClr val="114FFB"/>
                </a:solidFill>
                <a:effectLst>
                  <a:outerShdw blurRad="38100" dist="38100" dir="2700000" algn="tl">
                    <a:srgbClr val="C0C0C0"/>
                  </a:outerShdw>
                </a:effectLst>
                <a:uLnTx/>
                <a:uFillTx/>
                <a:latin typeface="+mn-lt"/>
                <a:ea typeface="MS PGothic" panose="020B0600070205080204" pitchFamily="34" charset="-128"/>
                <a:cs typeface="+mn-cs"/>
                <a:sym typeface="+mn-ea"/>
              </a:rPr>
              <a:t>MTBF</a:t>
            </a:r>
            <a:r>
              <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sym typeface="+mn-ea"/>
              </a:rPr>
              <a:t>) = MTTF+MTTR</a:t>
            </a:r>
            <a:endParaRPr kumimoji="0" lang="en-US" altLang="en-US" sz="3200" b="0" i="0" u="none" strike="noStrike" kern="0" cap="none" spc="0" normalizeH="0" baseline="0" noProof="0">
              <a:ln>
                <a:noFill/>
              </a:ln>
              <a:solidFill>
                <a:schemeClr val="tx1"/>
              </a:solidFill>
              <a:effectLst>
                <a:outerShdw blurRad="38100" dist="38100" dir="2700000" algn="tl">
                  <a:srgbClr val="C0C0C0"/>
                </a:outerShdw>
              </a:effectLst>
              <a:uLnTx/>
              <a:uFillTx/>
              <a:latin typeface="+mn-lt"/>
              <a:ea typeface="MS PGothic" panose="020B0600070205080204" pitchFamily="34" charset="-128"/>
              <a:cs typeface="+mn-cs"/>
            </a:endParaRPr>
          </a:p>
          <a:p>
            <a:pPr marL="457200" marR="0" lvl="0" indent="-457200" algn="l" defTabSz="914400" rtl="0" eaLnBrk="1" fontAlgn="base" latinLnBrk="0" hangingPunct="1">
              <a:lnSpc>
                <a:spcPct val="100000"/>
              </a:lnSpc>
              <a:spcBef>
                <a:spcPct val="20000"/>
              </a:spcBef>
              <a:spcAft>
                <a:spcPct val="0"/>
              </a:spcAft>
              <a:buClr>
                <a:srgbClr val="000080"/>
              </a:buClr>
              <a:buSzPct val="65000"/>
              <a:buFont typeface="Wingdings" panose="05000000000000000000" pitchFamily="2" charset="2"/>
              <a:buChar char="n"/>
              <a:defRPr/>
            </a:pPr>
            <a:r>
              <a:rPr kumimoji="0" lang="en-US" altLang="en-US" sz="3200" b="0" i="1" u="none" strike="noStrike" kern="0" cap="none" spc="0" normalizeH="0" baseline="0" noProof="0">
                <a:ln>
                  <a:noFill/>
                </a:ln>
                <a:solidFill>
                  <a:srgbClr val="FF0000"/>
                </a:solidFill>
                <a:effectLst>
                  <a:outerShdw blurRad="38100" dist="38100" dir="2700000" algn="tl">
                    <a:srgbClr val="C0C0C0"/>
                  </a:outerShdw>
                </a:effectLst>
                <a:uLnTx/>
                <a:uFillTx/>
                <a:latin typeface="+mn-lt"/>
                <a:ea typeface="MS PGothic" panose="020B0600070205080204" pitchFamily="34" charset="-128"/>
                <a:cs typeface="+mn-cs"/>
                <a:sym typeface="+mn-ea"/>
              </a:rPr>
              <a:t>Module availability = MTTF / ( MTTF + MTTR)</a:t>
            </a:r>
            <a:endParaRPr kumimoji="0" lang="en-US" altLang="en-US" sz="3200" b="0" i="1" u="none" strike="noStrike" kern="0" cap="none" spc="0" normalizeH="0" baseline="0" noProof="0">
              <a:ln>
                <a:noFill/>
              </a:ln>
              <a:solidFill>
                <a:srgbClr val="FF0000"/>
              </a:solidFill>
              <a:effectLst>
                <a:outerShdw blurRad="38100" dist="38100" dir="2700000" algn="tl">
                  <a:srgbClr val="C0C0C0"/>
                </a:outerShdw>
              </a:effectLst>
              <a:uLnTx/>
              <a:uFillTx/>
              <a:latin typeface="+mn-lt"/>
              <a:ea typeface="MS PGothic" panose="020B0600070205080204" pitchFamily="34" charset="-128"/>
              <a:cs typeface="+mn-cs"/>
            </a:endParaRPr>
          </a:p>
          <a:p>
            <a:pPr marL="342900" marR="0" indent="-342900" algn="l" defTabSz="457200" rtl="0" eaLnBrk="0" fontAlgn="base" latinLnBrk="0" hangingPunct="0">
              <a:lnSpc>
                <a:spcPct val="100000"/>
              </a:lnSpc>
              <a:spcBef>
                <a:spcPts val="800"/>
              </a:spcBef>
              <a:spcAft>
                <a:spcPct val="0"/>
              </a:spcAft>
              <a:buClr>
                <a:srgbClr val="000000"/>
              </a:buClr>
              <a:buSzTx/>
              <a:buFont typeface="Times New Roman" panose="02020603050405020304" pitchFamily="18" charset="0"/>
              <a:buNone/>
            </a:pPr>
            <a:endParaRPr kumimoji="0" lang="en-US" altLang="en-US" sz="3200" b="0" i="1" u="none" strike="noStrike" kern="0" cap="none" spc="0" normalizeH="0" baseline="0" noProof="0">
              <a:ln>
                <a:noFill/>
              </a:ln>
              <a:solidFill>
                <a:srgbClr val="FF0000"/>
              </a:solidFill>
              <a:effectLst>
                <a:outerShdw blurRad="38100" dist="38100" dir="2700000" algn="tl">
                  <a:srgbClr val="C0C0C0"/>
                </a:outerShdw>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6350"/>
            <a:ext cx="8531225" cy="113665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Dependability of Disk Arrays</a:t>
            </a:r>
          </a:p>
        </p:txBody>
      </p:sp>
      <p:sp>
        <p:nvSpPr>
          <p:cNvPr id="908291" name="Rectangle 3"/>
          <p:cNvSpPr>
            <a:spLocks noGrp="1" noChangeArrowheads="1"/>
          </p:cNvSpPr>
          <p:nvPr>
            <p:ph idx="1"/>
          </p:nvPr>
        </p:nvSpPr>
        <p:spPr>
          <a:xfrm>
            <a:off x="228600" y="1068388"/>
            <a:ext cx="8686800" cy="5267325"/>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with many more devices, dependability decreases: N devices generally have 1/Nth of the reliability of a single device.</a:t>
            </a:r>
          </a:p>
          <a:p>
            <a:pPr marL="1371600" marR="0" lvl="2"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Reliability metric: MTTF</a:t>
            </a:r>
          </a:p>
          <a:p>
            <a:pPr marL="1371600" marR="0" lvl="2"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50,000 Hours ÷ 70 disks = 700 hours</a:t>
            </a:r>
          </a:p>
          <a:p>
            <a:pPr marL="1257300" marR="0" lvl="2" indent="-342900" algn="l" defTabSz="457200" rtl="0" eaLnBrk="0" fontAlgn="base" latinLnBrk="0" hangingPunct="0">
              <a:lnSpc>
                <a:spcPct val="100000"/>
              </a:lnSpc>
              <a:spcBef>
                <a:spcPts val="6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Disk system MTTF: Drops from 6 years  to 1 month!</a:t>
            </a:r>
          </a:p>
          <a:p>
            <a:pPr marL="457200" marR="0" lvl="0" indent="-457200" algn="l" defTabSz="457200" rtl="0" eaLnBrk="0" fontAlgn="base" latinLnBrk="0" hangingPunct="0">
              <a:lnSpc>
                <a:spcPct val="100000"/>
              </a:lnSpc>
              <a:spcBef>
                <a:spcPts val="700"/>
              </a:spcBef>
              <a:spcAft>
                <a:spcPct val="0"/>
              </a:spcAft>
              <a:buClr>
                <a:srgbClr val="000000"/>
              </a:buClr>
              <a:buSzTx/>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Result: disk array have many more faults than a small number of large disks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08291">
                                            <p:txEl>
                                              <p:pRg st="3" end="3"/>
                                            </p:txEl>
                                          </p:spTgt>
                                        </p:tgtEl>
                                        <p:attrNameLst>
                                          <p:attrName>style.visibility</p:attrName>
                                        </p:attrNameLst>
                                      </p:cBhvr>
                                      <p:to>
                                        <p:strVal val="visible"/>
                                      </p:to>
                                    </p:set>
                                    <p:anim calcmode="lin" valueType="num">
                                      <p:cBhvr>
                                        <p:cTn id="7" dur="500" fill="hold"/>
                                        <p:tgtEl>
                                          <p:spTgt spid="908291">
                                            <p:txEl>
                                              <p:pRg st="3" end="3"/>
                                            </p:txEl>
                                          </p:spTgt>
                                        </p:tgtEl>
                                        <p:attrNameLst>
                                          <p:attrName>ppt_x</p:attrName>
                                        </p:attrNameLst>
                                      </p:cBhvr>
                                      <p:tavLst>
                                        <p:tav tm="0">
                                          <p:val>
                                            <p:strVal val="#ppt_x"/>
                                          </p:val>
                                        </p:tav>
                                        <p:tav tm="100000">
                                          <p:val>
                                            <p:strVal val="#ppt_x"/>
                                          </p:val>
                                        </p:tav>
                                      </p:tavLst>
                                    </p:anim>
                                    <p:anim calcmode="lin" valueType="num">
                                      <p:cBhvr>
                                        <p:cTn id="8" dur="500" fill="hold"/>
                                        <p:tgtEl>
                                          <p:spTgt spid="908291">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08291">
                                            <p:txEl>
                                              <p:pRg st="2" end="2"/>
                                            </p:txEl>
                                          </p:spTgt>
                                        </p:tgtEl>
                                        <p:attrNameLst>
                                          <p:attrName>style.visibility</p:attrName>
                                        </p:attrNameLst>
                                      </p:cBhvr>
                                      <p:to>
                                        <p:strVal val="visible"/>
                                      </p:to>
                                    </p:set>
                                    <p:anim calcmode="lin" valueType="num">
                                      <p:cBhvr>
                                        <p:cTn id="11" dur="500" fill="hold"/>
                                        <p:tgtEl>
                                          <p:spTgt spid="908291">
                                            <p:txEl>
                                              <p:pRg st="2" end="2"/>
                                            </p:txEl>
                                          </p:spTgt>
                                        </p:tgtEl>
                                        <p:attrNameLst>
                                          <p:attrName>ppt_x</p:attrName>
                                        </p:attrNameLst>
                                      </p:cBhvr>
                                      <p:tavLst>
                                        <p:tav tm="0">
                                          <p:val>
                                            <p:strVal val="#ppt_x"/>
                                          </p:val>
                                        </p:tav>
                                        <p:tav tm="100000">
                                          <p:val>
                                            <p:strVal val="#ppt_x"/>
                                          </p:val>
                                        </p:tav>
                                      </p:tavLst>
                                    </p:anim>
                                    <p:anim calcmode="lin" valueType="num">
                                      <p:cBhvr>
                                        <p:cTn id="12" dur="500" fill="hold"/>
                                        <p:tgtEl>
                                          <p:spTgt spid="9082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8291"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6350"/>
            <a:ext cx="8531225" cy="984250"/>
          </a:xfrm>
        </p:spPr>
        <p:txBody>
          <a:bodyPr vert="horz" wrap="square" lIns="90000" tIns="46800" rIns="90000" bIns="46800" numCol="1" anchor="ctr" anchorCtr="0" compatLnSpc="1"/>
          <a:lstStyle/>
          <a:p>
            <a:pPr marL="0" marR="0" lvl="0" indent="0" algn="ctr" defTabSz="457200" rtl="0" eaLnBrk="0" fontAlgn="base" latinLnBrk="0" hangingPunct="0">
              <a:lnSpc>
                <a:spcPct val="100000"/>
              </a:lnSpc>
              <a:spcBef>
                <a:spcPct val="0"/>
              </a:spcBef>
              <a:spcAft>
                <a:spcPct val="0"/>
              </a:spcAft>
              <a:buClr>
                <a:srgbClr val="000000"/>
              </a:buClr>
              <a:buSzTx/>
              <a:buFont typeface="Times New Roman" panose="02020603050405020304" pitchFamily="18" charset="0"/>
              <a:buNone/>
              <a:defRPr/>
            </a:pPr>
            <a:r>
              <a:rPr kumimoji="0" lang="en-US" altLang="en-US" sz="4400" b="1" i="0" u="none" strike="noStrike" kern="0" cap="none" spc="0" normalizeH="0" baseline="0" noProof="0" dirty="0">
                <a:ln>
                  <a:noFill/>
                </a:ln>
                <a:solidFill>
                  <a:srgbClr val="000080"/>
                </a:solidFill>
                <a:effectLst>
                  <a:outerShdw blurRad="38100" dist="38100" dir="2700000" algn="tl">
                    <a:srgbClr val="000000">
                      <a:alpha val="43137"/>
                    </a:srgbClr>
                  </a:outerShdw>
                </a:effectLst>
                <a:uLnTx/>
                <a:uFillTx/>
                <a:latin typeface="+mj-lt"/>
                <a:ea typeface="MS PGothic" panose="020B0600070205080204" pitchFamily="34" charset="-128"/>
                <a:cs typeface="+mj-cs"/>
              </a:rPr>
              <a:t>RAID</a:t>
            </a:r>
          </a:p>
        </p:txBody>
      </p:sp>
      <p:sp>
        <p:nvSpPr>
          <p:cNvPr id="909315" name="Rectangle 3"/>
          <p:cNvSpPr>
            <a:spLocks noGrp="1" noChangeArrowheads="1"/>
          </p:cNvSpPr>
          <p:nvPr>
            <p:ph idx="1"/>
          </p:nvPr>
        </p:nvSpPr>
        <p:spPr>
          <a:xfrm>
            <a:off x="381000" y="990600"/>
            <a:ext cx="8458200" cy="5257800"/>
          </a:xfrm>
        </p:spPr>
        <p:txBody>
          <a:bodyPr vert="horz" wrap="square" lIns="90000" tIns="46800" rIns="90000" bIns="46800" numCol="1" anchor="t" anchorCtr="0" compatLnSpc="1"/>
          <a:lstStyle/>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Add redundant disks to tolerate faults:</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Dependability increases</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If a single disk fails: the lost information is reconstructed from the redundant information</a:t>
            </a:r>
          </a:p>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1" i="0" u="none" strike="noStrike" kern="0" cap="none" spc="0" normalizeH="0" baseline="0" noProof="0" dirty="0">
                <a:ln>
                  <a:noFill/>
                </a:ln>
                <a:solidFill>
                  <a:srgbClr val="333399"/>
                </a:solidFill>
                <a:effectLst>
                  <a:outerShdw blurRad="38100" dist="38100" dir="2700000" algn="tl">
                    <a:srgbClr val="000000">
                      <a:alpha val="43137"/>
                    </a:srgbClr>
                  </a:outerShdw>
                </a:effectLst>
                <a:uLnTx/>
                <a:uFillTx/>
                <a:latin typeface="+mn-lt"/>
                <a:ea typeface="MS PGothic" panose="020B0600070205080204" pitchFamily="34" charset="-128"/>
                <a:cs typeface="+mn-cs"/>
              </a:rPr>
              <a:t>RAID: redundant array of inexpensive disks</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Spread the data over multiple disks: striping</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If second disk fail while the first one is being repaired, cannot recover</a:t>
            </a:r>
          </a:p>
          <a:p>
            <a:pPr marL="800100" marR="0" lvl="1" indent="-342900" algn="l" defTabSz="457200" rtl="0" eaLnBrk="0" fontAlgn="base" latinLnBrk="0" hangingPunct="0">
              <a:lnSpc>
                <a:spcPct val="80000"/>
              </a:lnSpc>
              <a:spcBef>
                <a:spcPts val="700"/>
              </a:spcBef>
              <a:spcAft>
                <a:spcPct val="0"/>
              </a:spcAft>
              <a:buClr>
                <a:srgbClr val="000000"/>
              </a:buClr>
              <a:buSzTx/>
              <a:buFont typeface="Wingdings" panose="05000000000000000000" pitchFamily="2" charset="2"/>
              <a:buChar char="q"/>
              <a:defRPr/>
            </a:pPr>
            <a:r>
              <a:rPr kumimoji="0" lang="en-US" altLang="en-US" sz="2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Not a problem: MTTF of a disk is tens of years, while MTTR is hours -&gt; redundancy makes the measured reliability of 100 disks much higher than that of a single disk</a:t>
            </a:r>
          </a:p>
          <a:p>
            <a:pPr marL="457200" marR="0" lvl="0" indent="-457200" algn="l" defTabSz="457200" rtl="0" eaLnBrk="0" fontAlgn="base" latinLnBrk="0" hangingPunct="0">
              <a:lnSpc>
                <a:spcPct val="80000"/>
              </a:lnSpc>
              <a:spcBef>
                <a:spcPts val="800"/>
              </a:spcBef>
              <a:spcAft>
                <a:spcPct val="0"/>
              </a:spcAft>
              <a:buClr>
                <a:srgbClr val="000000"/>
              </a:buClr>
              <a:buSzTx/>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mn-lt"/>
                <a:ea typeface="MS PGothic" panose="020B0600070205080204" pitchFamily="34" charset="-128"/>
                <a:cs typeface="+mn-cs"/>
              </a:rPr>
              <a:t>Different RAID levels: 0 - 6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09315">
                                            <p:txEl>
                                              <p:pRg st="0" end="0"/>
                                            </p:txEl>
                                          </p:spTgt>
                                        </p:tgtEl>
                                        <p:attrNameLst>
                                          <p:attrName>style.visibility</p:attrName>
                                        </p:attrNameLst>
                                      </p:cBhvr>
                                      <p:to>
                                        <p:strVal val="visible"/>
                                      </p:to>
                                    </p:set>
                                    <p:anim calcmode="lin" valueType="num">
                                      <p:cBhvr>
                                        <p:cTn id="7" dur="500" fill="hold"/>
                                        <p:tgtEl>
                                          <p:spTgt spid="909315">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9093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09315">
                                            <p:txEl>
                                              <p:pRg st="1" end="1"/>
                                            </p:txEl>
                                          </p:spTgt>
                                        </p:tgtEl>
                                        <p:attrNameLst>
                                          <p:attrName>style.visibility</p:attrName>
                                        </p:attrNameLst>
                                      </p:cBhvr>
                                      <p:to>
                                        <p:strVal val="visible"/>
                                      </p:to>
                                    </p:set>
                                    <p:anim calcmode="lin" valueType="num">
                                      <p:cBhvr>
                                        <p:cTn id="11" dur="500" fill="hold"/>
                                        <p:tgtEl>
                                          <p:spTgt spid="909315">
                                            <p:txEl>
                                              <p:pRg st="1" end="1"/>
                                            </p:txEl>
                                          </p:spTgt>
                                        </p:tgtEl>
                                        <p:attrNameLst>
                                          <p:attrName>ppt_x</p:attrName>
                                        </p:attrNameLst>
                                      </p:cBhvr>
                                      <p:tavLst>
                                        <p:tav tm="0">
                                          <p:val>
                                            <p:strVal val="#ppt_x"/>
                                          </p:val>
                                        </p:tav>
                                        <p:tav tm="100000">
                                          <p:val>
                                            <p:strVal val="#ppt_x"/>
                                          </p:val>
                                        </p:tav>
                                      </p:tavLst>
                                    </p:anim>
                                    <p:anim calcmode="lin" valueType="num">
                                      <p:cBhvr>
                                        <p:cTn id="12" dur="500" fill="hold"/>
                                        <p:tgtEl>
                                          <p:spTgt spid="90931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09315">
                                            <p:txEl>
                                              <p:pRg st="2" end="2"/>
                                            </p:txEl>
                                          </p:spTgt>
                                        </p:tgtEl>
                                        <p:attrNameLst>
                                          <p:attrName>style.visibility</p:attrName>
                                        </p:attrNameLst>
                                      </p:cBhvr>
                                      <p:to>
                                        <p:strVal val="visible"/>
                                      </p:to>
                                    </p:set>
                                    <p:anim calcmode="lin" valueType="num">
                                      <p:cBhvr>
                                        <p:cTn id="15" dur="500" fill="hold"/>
                                        <p:tgtEl>
                                          <p:spTgt spid="909315">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909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09315">
                                            <p:txEl>
                                              <p:pRg st="3" end="3"/>
                                            </p:txEl>
                                          </p:spTgt>
                                        </p:tgtEl>
                                        <p:attrNameLst>
                                          <p:attrName>style.visibility</p:attrName>
                                        </p:attrNameLst>
                                      </p:cBhvr>
                                      <p:to>
                                        <p:strVal val="visible"/>
                                      </p:to>
                                    </p:set>
                                    <p:anim calcmode="lin" valueType="num">
                                      <p:cBhvr>
                                        <p:cTn id="21" dur="500" fill="hold"/>
                                        <p:tgtEl>
                                          <p:spTgt spid="909315">
                                            <p:txEl>
                                              <p:pRg st="3" end="3"/>
                                            </p:txEl>
                                          </p:spTgt>
                                        </p:tgtEl>
                                        <p:attrNameLst>
                                          <p:attrName>ppt_x</p:attrName>
                                        </p:attrNameLst>
                                      </p:cBhvr>
                                      <p:tavLst>
                                        <p:tav tm="0">
                                          <p:val>
                                            <p:strVal val="#ppt_x"/>
                                          </p:val>
                                        </p:tav>
                                        <p:tav tm="100000">
                                          <p:val>
                                            <p:strVal val="#ppt_x"/>
                                          </p:val>
                                        </p:tav>
                                      </p:tavLst>
                                    </p:anim>
                                    <p:anim calcmode="lin" valueType="num">
                                      <p:cBhvr>
                                        <p:cTn id="22" dur="500" fill="hold"/>
                                        <p:tgtEl>
                                          <p:spTgt spid="90931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09315">
                                            <p:txEl>
                                              <p:pRg st="4" end="4"/>
                                            </p:txEl>
                                          </p:spTgt>
                                        </p:tgtEl>
                                        <p:attrNameLst>
                                          <p:attrName>style.visibility</p:attrName>
                                        </p:attrNameLst>
                                      </p:cBhvr>
                                      <p:to>
                                        <p:strVal val="visible"/>
                                      </p:to>
                                    </p:set>
                                    <p:anim calcmode="lin" valueType="num">
                                      <p:cBhvr>
                                        <p:cTn id="25" dur="500" fill="hold"/>
                                        <p:tgtEl>
                                          <p:spTgt spid="909315">
                                            <p:txEl>
                                              <p:pRg st="4" end="4"/>
                                            </p:txEl>
                                          </p:spTgt>
                                        </p:tgtEl>
                                        <p:attrNameLst>
                                          <p:attrName>ppt_x</p:attrName>
                                        </p:attrNameLst>
                                      </p:cBhvr>
                                      <p:tavLst>
                                        <p:tav tm="0">
                                          <p:val>
                                            <p:strVal val="#ppt_x"/>
                                          </p:val>
                                        </p:tav>
                                        <p:tav tm="100000">
                                          <p:val>
                                            <p:strVal val="#ppt_x"/>
                                          </p:val>
                                        </p:tav>
                                      </p:tavLst>
                                    </p:anim>
                                    <p:anim calcmode="lin" valueType="num">
                                      <p:cBhvr>
                                        <p:cTn id="26" dur="500" fill="hold"/>
                                        <p:tgtEl>
                                          <p:spTgt spid="90931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09315">
                                            <p:txEl>
                                              <p:pRg st="5" end="5"/>
                                            </p:txEl>
                                          </p:spTgt>
                                        </p:tgtEl>
                                        <p:attrNameLst>
                                          <p:attrName>style.visibility</p:attrName>
                                        </p:attrNameLst>
                                      </p:cBhvr>
                                      <p:to>
                                        <p:strVal val="visible"/>
                                      </p:to>
                                    </p:set>
                                    <p:anim calcmode="lin" valueType="num">
                                      <p:cBhvr>
                                        <p:cTn id="29" dur="500" fill="hold"/>
                                        <p:tgtEl>
                                          <p:spTgt spid="909315">
                                            <p:txEl>
                                              <p:pRg st="5" end="5"/>
                                            </p:txEl>
                                          </p:spTgt>
                                        </p:tgtEl>
                                        <p:attrNameLst>
                                          <p:attrName>ppt_x</p:attrName>
                                        </p:attrNameLst>
                                      </p:cBhvr>
                                      <p:tavLst>
                                        <p:tav tm="0">
                                          <p:val>
                                            <p:strVal val="#ppt_x"/>
                                          </p:val>
                                        </p:tav>
                                        <p:tav tm="100000">
                                          <p:val>
                                            <p:strVal val="#ppt_x"/>
                                          </p:val>
                                        </p:tav>
                                      </p:tavLst>
                                    </p:anim>
                                    <p:anim calcmode="lin" valueType="num">
                                      <p:cBhvr>
                                        <p:cTn id="30" dur="500" fill="hold"/>
                                        <p:tgtEl>
                                          <p:spTgt spid="909315">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909315">
                                            <p:txEl>
                                              <p:pRg st="6" end="6"/>
                                            </p:txEl>
                                          </p:spTgt>
                                        </p:tgtEl>
                                        <p:attrNameLst>
                                          <p:attrName>style.visibility</p:attrName>
                                        </p:attrNameLst>
                                      </p:cBhvr>
                                      <p:to>
                                        <p:strVal val="visible"/>
                                      </p:to>
                                    </p:set>
                                    <p:anim calcmode="lin" valueType="num">
                                      <p:cBhvr>
                                        <p:cTn id="33" dur="500" fill="hold"/>
                                        <p:tgtEl>
                                          <p:spTgt spid="909315">
                                            <p:txEl>
                                              <p:pRg st="6" end="6"/>
                                            </p:txEl>
                                          </p:spTgt>
                                        </p:tgtEl>
                                        <p:attrNameLst>
                                          <p:attrName>ppt_x</p:attrName>
                                        </p:attrNameLst>
                                      </p:cBhvr>
                                      <p:tavLst>
                                        <p:tav tm="0">
                                          <p:val>
                                            <p:strVal val="#ppt_x"/>
                                          </p:val>
                                        </p:tav>
                                        <p:tav tm="100000">
                                          <p:val>
                                            <p:strVal val="#ppt_x"/>
                                          </p:val>
                                        </p:tav>
                                      </p:tavLst>
                                    </p:anim>
                                    <p:anim calcmode="lin" valueType="num">
                                      <p:cBhvr>
                                        <p:cTn id="34" dur="500" fill="hold"/>
                                        <p:tgtEl>
                                          <p:spTgt spid="9093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909315">
                                            <p:txEl>
                                              <p:pRg st="7" end="7"/>
                                            </p:txEl>
                                          </p:spTgt>
                                        </p:tgtEl>
                                        <p:attrNameLst>
                                          <p:attrName>style.visibility</p:attrName>
                                        </p:attrNameLst>
                                      </p:cBhvr>
                                      <p:to>
                                        <p:strVal val="visible"/>
                                      </p:to>
                                    </p:set>
                                    <p:anim calcmode="lin" valueType="num">
                                      <p:cBhvr>
                                        <p:cTn id="39" dur="500" fill="hold"/>
                                        <p:tgtEl>
                                          <p:spTgt spid="909315">
                                            <p:txEl>
                                              <p:pRg st="7" end="7"/>
                                            </p:txEl>
                                          </p:spTgt>
                                        </p:tgtEl>
                                        <p:attrNameLst>
                                          <p:attrName>ppt_x</p:attrName>
                                        </p:attrNameLst>
                                      </p:cBhvr>
                                      <p:tavLst>
                                        <p:tav tm="0">
                                          <p:val>
                                            <p:strVal val="#ppt_x"/>
                                          </p:val>
                                        </p:tav>
                                        <p:tav tm="100000">
                                          <p:val>
                                            <p:strVal val="#ppt_x"/>
                                          </p:val>
                                        </p:tav>
                                      </p:tavLst>
                                    </p:anim>
                                    <p:anim calcmode="lin" valueType="num">
                                      <p:cBhvr>
                                        <p:cTn id="40" dur="500" fill="hold"/>
                                        <p:tgtEl>
                                          <p:spTgt spid="90931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9315"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1922</Words>
  <Application>Microsoft Office PowerPoint</Application>
  <PresentationFormat>On-screen Show (4:3)</PresentationFormat>
  <Paragraphs>335</Paragraphs>
  <Slides>26</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Georgia</vt:lpstr>
      <vt:lpstr>Helvetica</vt:lpstr>
      <vt:lpstr>Times New Roman</vt:lpstr>
      <vt:lpstr>Wingdings</vt:lpstr>
      <vt:lpstr>Office Theme</vt:lpstr>
      <vt:lpstr>1_Office Theme</vt:lpstr>
      <vt:lpstr>PowerPoint Presentation</vt:lpstr>
      <vt:lpstr>Selecting a Disk-Scheduling Algorithm</vt:lpstr>
      <vt:lpstr>In-class Work 9</vt:lpstr>
      <vt:lpstr>Answer</vt:lpstr>
      <vt:lpstr>Disk Arrays</vt:lpstr>
      <vt:lpstr>Dependability</vt:lpstr>
      <vt:lpstr>Availability</vt:lpstr>
      <vt:lpstr>Dependability of Disk Arrays</vt:lpstr>
      <vt:lpstr>RAID</vt:lpstr>
      <vt:lpstr>RAID 0 – No Redundancy</vt:lpstr>
      <vt:lpstr>RAID 1: Disk Mirroring/Shadowing</vt:lpstr>
      <vt:lpstr>RAID 0+1</vt:lpstr>
      <vt:lpstr>RAID 1+0</vt:lpstr>
      <vt:lpstr>RAID 3 – Parity Disk (Bit-Interleaved)</vt:lpstr>
      <vt:lpstr>RAID 3 – Parity Disk</vt:lpstr>
      <vt:lpstr>Inspiration for RAID 4 (Block-interleaved)</vt:lpstr>
      <vt:lpstr>Inspiration for RAID 5</vt:lpstr>
      <vt:lpstr>Problems of Disk Arrays:  Small Writes</vt:lpstr>
      <vt:lpstr>RAID 5 – High I/O Interleaved Parity</vt:lpstr>
      <vt:lpstr>RAID 6: Recovering from 2 failures</vt:lpstr>
      <vt:lpstr>RAID 6: Recovering from 2 failures</vt:lpstr>
      <vt:lpstr>Example p = 5</vt:lpstr>
      <vt:lpstr>RAID Summary</vt:lpstr>
      <vt:lpstr>Question</vt:lpstr>
      <vt:lpstr>Answer</vt:lpstr>
      <vt:lpstr>In-class Work 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1234</cp:revision>
  <cp:lastPrinted>2016-04-25T20:00:00Z</cp:lastPrinted>
  <dcterms:created xsi:type="dcterms:W3CDTF">2008-08-03T20:58:00Z</dcterms:created>
  <dcterms:modified xsi:type="dcterms:W3CDTF">2022-11-30T05:25:37Z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1033-11.2.0.9052</vt:lpwstr>
  </property>
</Properties>
</file>