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  <p:sldMasterId id="2147483713" r:id="rId6"/>
  </p:sldMasterIdLst>
  <p:notesMasterIdLst>
    <p:notesMasterId r:id="rId18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76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GB" sz="2400" b="0" strike="noStrike" spc="-1">
                <a:solidFill>
                  <a:srgbClr val="FFFFFF"/>
                </a:solidFill>
                <a:latin typeface="Times New Roman"/>
              </a:rPr>
              <a:t>Click to move the slide</a:t>
            </a:r>
          </a:p>
        </p:txBody>
      </p:sp>
      <p:sp>
        <p:nvSpPr>
          <p:cNvPr id="242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2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244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245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246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6D26F152-60BB-46C7-BBFA-5D26EEFD5FD0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TextShape 1"/>
          <p:cNvSpPr txBox="1"/>
          <p:nvPr/>
        </p:nvSpPr>
        <p:spPr>
          <a:xfrm>
            <a:off x="4143240" y="912024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5040" tIns="49320" rIns="95040" bIns="4932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0145D6AC-DB0A-4F88-9448-83DEC342AB39}" type="slidenum">
              <a:rPr lang="en-US" sz="1300" b="0" strike="noStrike" spc="-1">
                <a:solidFill>
                  <a:srgbClr val="000000"/>
                </a:solidFill>
                <a:latin typeface="Arial"/>
                <a:ea typeface="MS PGothic"/>
              </a:rPr>
              <a:t>1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30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257480" y="720720"/>
            <a:ext cx="4800240" cy="3600000"/>
          </a:xfrm>
          <a:prstGeom prst="rect">
            <a:avLst/>
          </a:prstGeom>
        </p:spPr>
      </p:sp>
      <p:sp>
        <p:nvSpPr>
          <p:cNvPr id="306" name="PlaceHolder 3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51080" cy="4319280"/>
          </a:xfrm>
          <a:prstGeom prst="rect">
            <a:avLst/>
          </a:prstGeom>
        </p:spPr>
        <p:txBody>
          <a:bodyPr lIns="95040" tIns="49320" rIns="95040" bIns="49320" anchor="ctr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480" y="720720"/>
            <a:ext cx="4797000" cy="3596760"/>
          </a:xfrm>
          <a:prstGeom prst="rect">
            <a:avLst/>
          </a:prstGeom>
        </p:spPr>
      </p:sp>
      <p:sp>
        <p:nvSpPr>
          <p:cNvPr id="308" name="PlaceHolder 2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pPr marL="216000" indent="-216000">
              <a:lnSpc>
                <a:spcPct val="100000"/>
              </a:lnSpc>
            </a:pPr>
            <a:r>
              <a:rPr lang="en-US" sz="2000" b="1" strike="noStrike" spc="-1">
                <a:solidFill>
                  <a:srgbClr val="3366FF"/>
                </a:solidFill>
                <a:latin typeface="Arial"/>
              </a:rPr>
              <a:t>degree of multiprogramming: the number of processes in memory</a:t>
            </a:r>
            <a:endParaRPr lang="en-US" sz="2000" b="0" strike="noStrike" spc="-1"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solidFill>
                  <a:srgbClr val="3366FF"/>
                </a:solidFill>
                <a:latin typeface="Arial"/>
              </a:rPr>
              <a:t>long-term scheduler select a good process mix of I/O-bound and CPU-bound processes.</a:t>
            </a:r>
            <a:endParaRPr lang="en-US" sz="2000" b="0" strike="noStrike" spc="-1"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solidFill>
                  <a:srgbClr val="3366FF"/>
                </a:solidFill>
                <a:latin typeface="Arial"/>
              </a:rPr>
              <a:t>If all processes are I/O bound, the ready queue will almost always be empty, and the short-term scheduler will have little to do.  If all processes are CPU bound, the I/O waiting queue will almost always be empty, devices will go unused, and again the system will be unbalanced. The system with the best performance will thus have a combination of CPU-bound and I/O-bound processes.</a:t>
            </a:r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480" y="720720"/>
            <a:ext cx="4797000" cy="3596760"/>
          </a:xfrm>
          <a:prstGeom prst="rect">
            <a:avLst/>
          </a:prstGeom>
        </p:spPr>
      </p:sp>
      <p:sp>
        <p:nvSpPr>
          <p:cNvPr id="310" name="PlaceHolder 2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Some operating systems, such as time-sharing systems, may introduce an additional, intermediate level of scheduling.</a:t>
            </a:r>
          </a:p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Reduce the degree of multiprogramrning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480" y="720720"/>
            <a:ext cx="4797000" cy="3596760"/>
          </a:xfrm>
          <a:prstGeom prst="rect">
            <a:avLst/>
          </a:prstGeom>
        </p:spPr>
      </p:sp>
      <p:sp>
        <p:nvSpPr>
          <p:cNvPr id="312" name="PlaceHolder 2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Advanced memory-management techniques may require extra data to be switched with each context.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480" y="720720"/>
            <a:ext cx="4797000" cy="3596760"/>
          </a:xfrm>
          <a:prstGeom prst="rect">
            <a:avLst/>
          </a:prstGeom>
        </p:spPr>
      </p:sp>
      <p:sp>
        <p:nvSpPr>
          <p:cNvPr id="314" name="PlaceHolder 2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Unique pid: UNIX and Windows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480" y="720720"/>
            <a:ext cx="4797000" cy="3596760"/>
          </a:xfrm>
          <a:prstGeom prst="rect">
            <a:avLst/>
          </a:prstGeom>
        </p:spPr>
      </p:sp>
      <p:sp>
        <p:nvSpPr>
          <p:cNvPr id="316" name="PlaceHolder 2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The </a:t>
            </a:r>
            <a:r>
              <a:rPr lang="en-US" sz="2000" b="0" i="1" strike="noStrike" spc="-1">
                <a:latin typeface="Arial"/>
              </a:rPr>
              <a:t>only difference </a:t>
            </a:r>
            <a:r>
              <a:rPr lang="en-US" sz="2000" b="0" strike="noStrike" spc="-1">
                <a:latin typeface="Arial"/>
              </a:rPr>
              <a:t>between the child and the parent is the value returned by fork</a:t>
            </a:r>
          </a:p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* In the parent process, fork returns the process id of the child</a:t>
            </a: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en-US" sz="2000" b="0" strike="noStrike" spc="-1">
                <a:latin typeface="Arial"/>
              </a:rPr>
              <a:t> In the child process, the return value is 0</a:t>
            </a:r>
          </a:p>
          <a:p>
            <a:pPr marL="216000" indent="-216000">
              <a:lnSpc>
                <a:spcPct val="100000"/>
              </a:lnSpc>
            </a:pPr>
            <a:endParaRPr lang="en-US" sz="2000" b="0" strike="noStrike" spc="-1"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 A new process is created by the fork()  system call. The new process consists of a copy of the address space of the original process.</a:t>
            </a:r>
          </a:p>
          <a:p>
            <a:pPr marL="216000" indent="-216000">
              <a:lnSpc>
                <a:spcPct val="100000"/>
              </a:lnSpc>
            </a:pPr>
            <a:endParaRPr lang="en-US" sz="2000" b="0" strike="noStrike" spc="-1"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Typically, the exec() system call is used after a fork()  system call by one of the two processes to replace the process's memory space with a new program. The exec() system call loads a binary file into memory (destroying</a:t>
            </a:r>
          </a:p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the memory image of the program containing the exec() system call) and starts its execution.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762120" y="367524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97736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354348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32484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76212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354348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632484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762120" y="1447920"/>
            <a:ext cx="8226000" cy="4263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8226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762120" y="6480"/>
            <a:ext cx="8150040" cy="664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762120" y="1447920"/>
            <a:ext cx="8226000" cy="4263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97736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762120" y="367524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97736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354348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32484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76212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354348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632484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762120" y="1447920"/>
            <a:ext cx="8226000" cy="4263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8226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8226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ubTitle"/>
          </p:nvPr>
        </p:nvSpPr>
        <p:spPr>
          <a:xfrm>
            <a:off x="762120" y="6480"/>
            <a:ext cx="8150040" cy="664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497736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762120" y="367524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497736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354348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632484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17" name="PlaceHolder 5"/>
          <p:cNvSpPr>
            <a:spLocks noGrp="1"/>
          </p:cNvSpPr>
          <p:nvPr>
            <p:ph type="body"/>
          </p:nvPr>
        </p:nvSpPr>
        <p:spPr>
          <a:xfrm>
            <a:off x="76212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18" name="PlaceHolder 6"/>
          <p:cNvSpPr>
            <a:spLocks noGrp="1"/>
          </p:cNvSpPr>
          <p:nvPr>
            <p:ph type="body"/>
          </p:nvPr>
        </p:nvSpPr>
        <p:spPr>
          <a:xfrm>
            <a:off x="354348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19" name="PlaceHolder 7"/>
          <p:cNvSpPr>
            <a:spLocks noGrp="1"/>
          </p:cNvSpPr>
          <p:nvPr>
            <p:ph type="body"/>
          </p:nvPr>
        </p:nvSpPr>
        <p:spPr>
          <a:xfrm>
            <a:off x="632484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subTitle"/>
          </p:nvPr>
        </p:nvSpPr>
        <p:spPr>
          <a:xfrm>
            <a:off x="762120" y="1447920"/>
            <a:ext cx="8226000" cy="4263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8226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subTitle"/>
          </p:nvPr>
        </p:nvSpPr>
        <p:spPr>
          <a:xfrm>
            <a:off x="762120" y="6480"/>
            <a:ext cx="8150040" cy="664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497736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762120" y="367524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53" name="PlaceHolder 5"/>
          <p:cNvSpPr>
            <a:spLocks noGrp="1"/>
          </p:cNvSpPr>
          <p:nvPr>
            <p:ph type="body"/>
          </p:nvPr>
        </p:nvSpPr>
        <p:spPr>
          <a:xfrm>
            <a:off x="497736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56" name="PlaceHolder 3"/>
          <p:cNvSpPr>
            <a:spLocks noGrp="1"/>
          </p:cNvSpPr>
          <p:nvPr>
            <p:ph type="body"/>
          </p:nvPr>
        </p:nvSpPr>
        <p:spPr>
          <a:xfrm>
            <a:off x="354348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57" name="PlaceHolder 4"/>
          <p:cNvSpPr>
            <a:spLocks noGrp="1"/>
          </p:cNvSpPr>
          <p:nvPr>
            <p:ph type="body"/>
          </p:nvPr>
        </p:nvSpPr>
        <p:spPr>
          <a:xfrm>
            <a:off x="632484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58" name="PlaceHolder 5"/>
          <p:cNvSpPr>
            <a:spLocks noGrp="1"/>
          </p:cNvSpPr>
          <p:nvPr>
            <p:ph type="body"/>
          </p:nvPr>
        </p:nvSpPr>
        <p:spPr>
          <a:xfrm>
            <a:off x="76212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59" name="PlaceHolder 6"/>
          <p:cNvSpPr>
            <a:spLocks noGrp="1"/>
          </p:cNvSpPr>
          <p:nvPr>
            <p:ph type="body"/>
          </p:nvPr>
        </p:nvSpPr>
        <p:spPr>
          <a:xfrm>
            <a:off x="354348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60" name="PlaceHolder 7"/>
          <p:cNvSpPr>
            <a:spLocks noGrp="1"/>
          </p:cNvSpPr>
          <p:nvPr>
            <p:ph type="body"/>
          </p:nvPr>
        </p:nvSpPr>
        <p:spPr>
          <a:xfrm>
            <a:off x="632484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subTitle"/>
          </p:nvPr>
        </p:nvSpPr>
        <p:spPr>
          <a:xfrm>
            <a:off x="762120" y="1447920"/>
            <a:ext cx="8226000" cy="4263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8226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71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subTitle"/>
          </p:nvPr>
        </p:nvSpPr>
        <p:spPr>
          <a:xfrm>
            <a:off x="762120" y="6480"/>
            <a:ext cx="8150040" cy="664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77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497736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84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85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88" name="PlaceHolder 3"/>
          <p:cNvSpPr>
            <a:spLocks noGrp="1"/>
          </p:cNvSpPr>
          <p:nvPr>
            <p:ph type="body"/>
          </p:nvPr>
        </p:nvSpPr>
        <p:spPr>
          <a:xfrm>
            <a:off x="762120" y="367524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91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92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93" name="PlaceHolder 5"/>
          <p:cNvSpPr>
            <a:spLocks noGrp="1"/>
          </p:cNvSpPr>
          <p:nvPr>
            <p:ph type="body"/>
          </p:nvPr>
        </p:nvSpPr>
        <p:spPr>
          <a:xfrm>
            <a:off x="497736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762120" y="6480"/>
            <a:ext cx="8150040" cy="664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body"/>
          </p:nvPr>
        </p:nvSpPr>
        <p:spPr>
          <a:xfrm>
            <a:off x="354348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97" name="PlaceHolder 4"/>
          <p:cNvSpPr>
            <a:spLocks noGrp="1"/>
          </p:cNvSpPr>
          <p:nvPr>
            <p:ph type="body"/>
          </p:nvPr>
        </p:nvSpPr>
        <p:spPr>
          <a:xfrm>
            <a:off x="632484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98" name="PlaceHolder 5"/>
          <p:cNvSpPr>
            <a:spLocks noGrp="1"/>
          </p:cNvSpPr>
          <p:nvPr>
            <p:ph type="body"/>
          </p:nvPr>
        </p:nvSpPr>
        <p:spPr>
          <a:xfrm>
            <a:off x="76212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99" name="PlaceHolder 6"/>
          <p:cNvSpPr>
            <a:spLocks noGrp="1"/>
          </p:cNvSpPr>
          <p:nvPr>
            <p:ph type="body"/>
          </p:nvPr>
        </p:nvSpPr>
        <p:spPr>
          <a:xfrm>
            <a:off x="354348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00" name="PlaceHolder 7"/>
          <p:cNvSpPr>
            <a:spLocks noGrp="1"/>
          </p:cNvSpPr>
          <p:nvPr>
            <p:ph type="body"/>
          </p:nvPr>
        </p:nvSpPr>
        <p:spPr>
          <a:xfrm>
            <a:off x="632484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 type="subTitle"/>
          </p:nvPr>
        </p:nvSpPr>
        <p:spPr>
          <a:xfrm>
            <a:off x="762120" y="1447920"/>
            <a:ext cx="8226000" cy="4263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8226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10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11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subTitle"/>
          </p:nvPr>
        </p:nvSpPr>
        <p:spPr>
          <a:xfrm>
            <a:off x="762120" y="6480"/>
            <a:ext cx="8150040" cy="664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17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20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21" name="PlaceHolder 4"/>
          <p:cNvSpPr>
            <a:spLocks noGrp="1"/>
          </p:cNvSpPr>
          <p:nvPr>
            <p:ph type="body"/>
          </p:nvPr>
        </p:nvSpPr>
        <p:spPr>
          <a:xfrm>
            <a:off x="497736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23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24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25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28" name="PlaceHolder 3"/>
          <p:cNvSpPr>
            <a:spLocks noGrp="1"/>
          </p:cNvSpPr>
          <p:nvPr>
            <p:ph type="body"/>
          </p:nvPr>
        </p:nvSpPr>
        <p:spPr>
          <a:xfrm>
            <a:off x="762120" y="367524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30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31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32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33" name="PlaceHolder 5"/>
          <p:cNvSpPr>
            <a:spLocks noGrp="1"/>
          </p:cNvSpPr>
          <p:nvPr>
            <p:ph type="body"/>
          </p:nvPr>
        </p:nvSpPr>
        <p:spPr>
          <a:xfrm>
            <a:off x="497736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36" name="PlaceHolder 3"/>
          <p:cNvSpPr>
            <a:spLocks noGrp="1"/>
          </p:cNvSpPr>
          <p:nvPr>
            <p:ph type="body"/>
          </p:nvPr>
        </p:nvSpPr>
        <p:spPr>
          <a:xfrm>
            <a:off x="354348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37" name="PlaceHolder 4"/>
          <p:cNvSpPr>
            <a:spLocks noGrp="1"/>
          </p:cNvSpPr>
          <p:nvPr>
            <p:ph type="body"/>
          </p:nvPr>
        </p:nvSpPr>
        <p:spPr>
          <a:xfrm>
            <a:off x="632484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38" name="PlaceHolder 5"/>
          <p:cNvSpPr>
            <a:spLocks noGrp="1"/>
          </p:cNvSpPr>
          <p:nvPr>
            <p:ph type="body"/>
          </p:nvPr>
        </p:nvSpPr>
        <p:spPr>
          <a:xfrm>
            <a:off x="76212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39" name="PlaceHolder 6"/>
          <p:cNvSpPr>
            <a:spLocks noGrp="1"/>
          </p:cNvSpPr>
          <p:nvPr>
            <p:ph type="body"/>
          </p:nvPr>
        </p:nvSpPr>
        <p:spPr>
          <a:xfrm>
            <a:off x="354348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40" name="PlaceHolder 7"/>
          <p:cNvSpPr>
            <a:spLocks noGrp="1"/>
          </p:cNvSpPr>
          <p:nvPr>
            <p:ph type="body"/>
          </p:nvPr>
        </p:nvSpPr>
        <p:spPr>
          <a:xfrm>
            <a:off x="632484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97736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"/>
          <p:cNvSpPr/>
          <p:nvPr/>
        </p:nvSpPr>
        <p:spPr>
          <a:xfrm>
            <a:off x="533160" y="2819160"/>
            <a:ext cx="8153640" cy="1800"/>
          </a:xfrm>
          <a:prstGeom prst="line">
            <a:avLst/>
          </a:prstGeom>
          <a:ln w="38160" cap="sq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" name="Picture 2"/>
          <p:cNvPicPr/>
          <p:nvPr/>
        </p:nvPicPr>
        <p:blipFill>
          <a:blip r:embed="rId14"/>
          <a:stretch/>
        </p:blipFill>
        <p:spPr>
          <a:xfrm>
            <a:off x="3048120" y="5638680"/>
            <a:ext cx="3200040" cy="921960"/>
          </a:xfrm>
          <a:prstGeom prst="rect">
            <a:avLst/>
          </a:prstGeom>
          <a:ln w="9360">
            <a:noFill/>
          </a:ln>
        </p:spPr>
      </p:pic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GB" sz="2400" b="0" strike="noStrike" spc="-1">
                <a:solidFill>
                  <a:srgbClr val="FFFFFF"/>
                </a:solidFill>
                <a:latin typeface="Times New Roman"/>
              </a:rPr>
              <a:t>Click to edit the title text format</a:t>
            </a: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strike="noStrike" spc="-1">
                <a:solidFill>
                  <a:srgbClr val="000000"/>
                </a:solidFill>
                <a:latin typeface="Georgia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400" b="0" strike="noStrike" spc="-1">
                <a:solidFill>
                  <a:srgbClr val="000000"/>
                </a:solidFill>
                <a:latin typeface="Georgia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6172200" y="6248520"/>
            <a:ext cx="2796840" cy="456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1" name="Picture 4"/>
          <p:cNvPicPr/>
          <p:nvPr/>
        </p:nvPicPr>
        <p:blipFill>
          <a:blip r:embed="rId14"/>
          <a:stretch/>
        </p:blipFill>
        <p:spPr>
          <a:xfrm>
            <a:off x="7010280" y="6012000"/>
            <a:ext cx="1904760" cy="549000"/>
          </a:xfrm>
          <a:prstGeom prst="rect">
            <a:avLst/>
          </a:prstGeom>
          <a:ln w="9360">
            <a:noFill/>
          </a:ln>
        </p:spPr>
      </p:pic>
      <p:sp>
        <p:nvSpPr>
          <p:cNvPr id="42" name="PlaceHolder 2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Click to edit Master title style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762120" y="1447920"/>
            <a:ext cx="8226000" cy="426384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Georgia"/>
                <a:ea typeface="MS PGothic"/>
              </a:rPr>
              <a:t>Click to edit Master text styles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  <a:p>
            <a:pPr marL="743040" indent="-285480">
              <a:lnSpc>
                <a:spcPct val="100000"/>
              </a:lnSpc>
              <a:spcBef>
                <a:spcPts val="700"/>
              </a:spcBef>
              <a:tabLst>
                <a:tab pos="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Second level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1143000" indent="-228240"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Third level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 marL="1600200" indent="-228240">
              <a:lnSpc>
                <a:spcPct val="100000"/>
              </a:lnSpc>
              <a:spcBef>
                <a:spcPts val="499"/>
              </a:spcBef>
              <a:tabLst>
                <a:tab pos="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Fourth level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 marL="2057400" indent="-228240">
              <a:lnSpc>
                <a:spcPct val="100000"/>
              </a:lnSpc>
              <a:spcBef>
                <a:spcPts val="499"/>
              </a:spcBef>
              <a:tabLst>
                <a:tab pos="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Fifth level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6172200" y="6248520"/>
            <a:ext cx="2796840" cy="456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81" name="Picture 4"/>
          <p:cNvPicPr/>
          <p:nvPr/>
        </p:nvPicPr>
        <p:blipFill>
          <a:blip r:embed="rId14"/>
          <a:stretch/>
        </p:blipFill>
        <p:spPr>
          <a:xfrm>
            <a:off x="7010280" y="6012000"/>
            <a:ext cx="1904760" cy="549000"/>
          </a:xfrm>
          <a:prstGeom prst="rect">
            <a:avLst/>
          </a:prstGeom>
          <a:ln w="9360">
            <a:noFill/>
          </a:ln>
        </p:spPr>
      </p:pic>
      <p:sp>
        <p:nvSpPr>
          <p:cNvPr id="82" name="PlaceHolder 2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Click to edit Master title style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strike="noStrike" spc="-1">
                <a:solidFill>
                  <a:srgbClr val="000000"/>
                </a:solidFill>
                <a:latin typeface="Georgia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400" b="0" strike="noStrike" spc="-1">
                <a:solidFill>
                  <a:srgbClr val="000000"/>
                </a:solidFill>
                <a:latin typeface="Georgia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6172200" y="6248520"/>
            <a:ext cx="2796840" cy="456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21" name="Picture 4"/>
          <p:cNvPicPr/>
          <p:nvPr/>
        </p:nvPicPr>
        <p:blipFill>
          <a:blip r:embed="rId14"/>
          <a:stretch/>
        </p:blipFill>
        <p:spPr>
          <a:xfrm>
            <a:off x="7010280" y="6012000"/>
            <a:ext cx="1904760" cy="549000"/>
          </a:xfrm>
          <a:prstGeom prst="rect">
            <a:avLst/>
          </a:prstGeom>
          <a:ln w="9360">
            <a:noFill/>
          </a:ln>
        </p:spPr>
      </p:pic>
      <p:sp>
        <p:nvSpPr>
          <p:cNvPr id="122" name="PlaceHolder 2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Click to edit Master title style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36680" cy="426384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Click to edit Master text styles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743040" indent="-285480">
              <a:lnSpc>
                <a:spcPct val="100000"/>
              </a:lnSpc>
              <a:spcBef>
                <a:spcPts val="700"/>
              </a:spcBef>
              <a:tabLst>
                <a:tab pos="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Second level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 marL="1143000" indent="-228240"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Third level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 marL="1600200" indent="-228240">
              <a:lnSpc>
                <a:spcPct val="100000"/>
              </a:lnSpc>
              <a:spcBef>
                <a:spcPts val="499"/>
              </a:spcBef>
              <a:tabLst>
                <a:tab pos="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Georgia"/>
                <a:ea typeface="MS PGothic"/>
              </a:rPr>
              <a:t>Fourth level</a:t>
            </a:r>
            <a:endParaRPr lang="en-GB" sz="1800" b="0" strike="noStrike" spc="-1">
              <a:solidFill>
                <a:srgbClr val="000000"/>
              </a:solidFill>
              <a:latin typeface="Georgia"/>
            </a:endParaRPr>
          </a:p>
          <a:p>
            <a:pPr marL="2057400" indent="-228240">
              <a:lnSpc>
                <a:spcPct val="100000"/>
              </a:lnSpc>
              <a:spcBef>
                <a:spcPts val="499"/>
              </a:spcBef>
              <a:tabLst>
                <a:tab pos="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Georgia"/>
                <a:ea typeface="MS PGothic"/>
              </a:rPr>
              <a:t>Fifth level</a:t>
            </a:r>
            <a:endParaRPr lang="en-GB" sz="18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 type="body"/>
          </p:nvPr>
        </p:nvSpPr>
        <p:spPr>
          <a:xfrm>
            <a:off x="4951440" y="1447920"/>
            <a:ext cx="4036680" cy="426384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Click to edit Master text styles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743040" indent="-285480">
              <a:lnSpc>
                <a:spcPct val="100000"/>
              </a:lnSpc>
              <a:spcBef>
                <a:spcPts val="700"/>
              </a:spcBef>
              <a:tabLst>
                <a:tab pos="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Second level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 marL="1143000" indent="-228240"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Third level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 marL="1600200" indent="-228240">
              <a:lnSpc>
                <a:spcPct val="100000"/>
              </a:lnSpc>
              <a:spcBef>
                <a:spcPts val="499"/>
              </a:spcBef>
              <a:tabLst>
                <a:tab pos="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Georgia"/>
                <a:ea typeface="MS PGothic"/>
              </a:rPr>
              <a:t>Fourth level</a:t>
            </a:r>
            <a:endParaRPr lang="en-GB" sz="1800" b="0" strike="noStrike" spc="-1">
              <a:solidFill>
                <a:srgbClr val="000000"/>
              </a:solidFill>
              <a:latin typeface="Georgia"/>
            </a:endParaRPr>
          </a:p>
          <a:p>
            <a:pPr marL="2057400" indent="-228240">
              <a:lnSpc>
                <a:spcPct val="100000"/>
              </a:lnSpc>
              <a:spcBef>
                <a:spcPts val="499"/>
              </a:spcBef>
              <a:tabLst>
                <a:tab pos="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Georgia"/>
                <a:ea typeface="MS PGothic"/>
              </a:rPr>
              <a:t>Fifth level</a:t>
            </a:r>
            <a:endParaRPr lang="en-GB" sz="18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stomShape 1"/>
          <p:cNvSpPr/>
          <p:nvPr/>
        </p:nvSpPr>
        <p:spPr>
          <a:xfrm>
            <a:off x="6172200" y="6248520"/>
            <a:ext cx="2796840" cy="456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62" name="Picture 4"/>
          <p:cNvPicPr/>
          <p:nvPr/>
        </p:nvPicPr>
        <p:blipFill>
          <a:blip r:embed="rId14"/>
          <a:stretch/>
        </p:blipFill>
        <p:spPr>
          <a:xfrm>
            <a:off x="7010280" y="6012000"/>
            <a:ext cx="1904760" cy="549000"/>
          </a:xfrm>
          <a:prstGeom prst="rect">
            <a:avLst/>
          </a:prstGeom>
          <a:ln w="9360">
            <a:noFill/>
          </a:ln>
        </p:spPr>
      </p:pic>
      <p:sp>
        <p:nvSpPr>
          <p:cNvPr id="163" name="PlaceHolder 2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Click to edit Master title style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64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strike="noStrike" spc="-1">
                <a:solidFill>
                  <a:srgbClr val="000000"/>
                </a:solidFill>
                <a:latin typeface="Georgia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400" b="0" strike="noStrike" spc="-1">
                <a:solidFill>
                  <a:srgbClr val="000000"/>
                </a:solidFill>
                <a:latin typeface="Georgia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6172200" y="6248520"/>
            <a:ext cx="2796840" cy="456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02" name="Picture 4"/>
          <p:cNvPicPr/>
          <p:nvPr/>
        </p:nvPicPr>
        <p:blipFill>
          <a:blip r:embed="rId14"/>
          <a:stretch/>
        </p:blipFill>
        <p:spPr>
          <a:xfrm>
            <a:off x="7010280" y="6012000"/>
            <a:ext cx="1904760" cy="549000"/>
          </a:xfrm>
          <a:prstGeom prst="rect">
            <a:avLst/>
          </a:prstGeom>
          <a:ln w="9360">
            <a:noFill/>
          </a:ln>
        </p:spPr>
      </p:pic>
      <p:sp>
        <p:nvSpPr>
          <p:cNvPr id="203" name="PlaceHolder 2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Click to edit Master title style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04" name="PlaceHolder 3"/>
          <p:cNvSpPr>
            <a:spLocks noGrp="1"/>
          </p:cNvSpPr>
          <p:nvPr>
            <p:ph type="body"/>
          </p:nvPr>
        </p:nvSpPr>
        <p:spPr>
          <a:xfrm>
            <a:off x="762120" y="1447920"/>
            <a:ext cx="8226000" cy="426384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Georgia"/>
                <a:ea typeface="MS PGothic"/>
              </a:rPr>
              <a:t>Click to edit Master text styles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  <a:p>
            <a:pPr marL="743040" indent="-285480">
              <a:lnSpc>
                <a:spcPct val="100000"/>
              </a:lnSpc>
              <a:spcBef>
                <a:spcPts val="700"/>
              </a:spcBef>
              <a:tabLst>
                <a:tab pos="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Second level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1143000" indent="-228240"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Third level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 marL="1600200" indent="-228240">
              <a:lnSpc>
                <a:spcPct val="100000"/>
              </a:lnSpc>
              <a:spcBef>
                <a:spcPts val="499"/>
              </a:spcBef>
              <a:tabLst>
                <a:tab pos="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Fourth level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 marL="2057400" indent="-228240">
              <a:lnSpc>
                <a:spcPct val="100000"/>
              </a:lnSpc>
              <a:spcBef>
                <a:spcPts val="499"/>
              </a:spcBef>
              <a:tabLst>
                <a:tab pos="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Fifth level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5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CustomShape 1"/>
          <p:cNvSpPr/>
          <p:nvPr/>
        </p:nvSpPr>
        <p:spPr>
          <a:xfrm>
            <a:off x="609480" y="1295280"/>
            <a:ext cx="8000640" cy="1371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 anchorCtr="1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n-US" sz="6000" b="1" strike="noStrike" spc="-1">
                <a:solidFill>
                  <a:srgbClr val="000080"/>
                </a:solidFill>
                <a:latin typeface="Georgia"/>
                <a:ea typeface="MS PGothic"/>
              </a:rPr>
              <a:t>Processes (2)</a:t>
            </a:r>
            <a:endParaRPr lang="en-US" sz="6000" b="0" strike="noStrike" spc="-1">
              <a:latin typeface="Arial"/>
            </a:endParaRPr>
          </a:p>
        </p:txBody>
      </p:sp>
      <p:sp>
        <p:nvSpPr>
          <p:cNvPr id="248" name="CustomShape 2"/>
          <p:cNvSpPr/>
          <p:nvPr/>
        </p:nvSpPr>
        <p:spPr>
          <a:xfrm>
            <a:off x="1676520" y="3048120"/>
            <a:ext cx="5866920" cy="2150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Georgia"/>
                <a:ea typeface="MS PGothic"/>
              </a:rPr>
              <a:t>Dr. Clinton Jeffery</a:t>
            </a:r>
            <a:endParaRPr lang="en-US" sz="32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Georgia"/>
                <a:ea typeface="MS PGothic"/>
              </a:rPr>
              <a:t>CSE325 Principles of Operating Systems</a:t>
            </a:r>
            <a:endParaRPr lang="en-US" sz="32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Georgia"/>
                <a:ea typeface="MS PGothic"/>
              </a:rPr>
              <a:t>8/29/2022</a:t>
            </a:r>
            <a:endParaRPr lang="en-US" sz="32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799"/>
              </a:spcBef>
              <a:tabLst>
                <a:tab pos="0" algn="l"/>
              </a:tabLst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TextShape 1"/>
          <p:cNvSpPr txBox="1"/>
          <p:nvPr/>
        </p:nvSpPr>
        <p:spPr>
          <a:xfrm>
            <a:off x="227160" y="380880"/>
            <a:ext cx="8921520" cy="5760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n-US" sz="4400" b="1" strike="noStrike" spc="-1">
                <a:solidFill>
                  <a:srgbClr val="000080"/>
                </a:solidFill>
                <a:latin typeface="Arial"/>
                <a:ea typeface="MS PGothic"/>
              </a:rPr>
              <a:t>C Program Forking Separate Process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69" name="Picture 5_1" descr="Screen Shot 2012-12-04 at 11.21.10 AM.png"/>
          <p:cNvPicPr/>
          <p:nvPr/>
        </p:nvPicPr>
        <p:blipFill>
          <a:blip r:embed="rId2"/>
          <a:stretch/>
        </p:blipFill>
        <p:spPr>
          <a:xfrm>
            <a:off x="111240" y="1278000"/>
            <a:ext cx="5581440" cy="5179680"/>
          </a:xfrm>
          <a:prstGeom prst="rect">
            <a:avLst/>
          </a:prstGeom>
          <a:ln w="9360">
            <a:noFill/>
          </a:ln>
        </p:spPr>
      </p:pic>
      <p:sp>
        <p:nvSpPr>
          <p:cNvPr id="270" name="CustomShape 2"/>
          <p:cNvSpPr/>
          <p:nvPr/>
        </p:nvSpPr>
        <p:spPr>
          <a:xfrm>
            <a:off x="5775480" y="1643040"/>
            <a:ext cx="2862000" cy="30164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343080" indent="-342720">
              <a:lnSpc>
                <a:spcPct val="100000"/>
              </a:lnSpc>
              <a:buClr>
                <a:srgbClr val="FF0000"/>
              </a:buClr>
              <a:buFont typeface="Wingdings" charset="2"/>
              <a:buChar char=""/>
            </a:pPr>
            <a:r>
              <a:rPr lang="en-US" sz="2400" b="0" strike="noStrike" spc="-1">
                <a:solidFill>
                  <a:srgbClr val="FF0000"/>
                </a:solidFill>
                <a:latin typeface="Arial"/>
                <a:ea typeface="MS PGothic"/>
              </a:rPr>
              <a:t>In the parent process, fork returns the process id of the child</a:t>
            </a:r>
            <a:endParaRPr lang="en-US" sz="2400" b="0" strike="noStrike" spc="-1"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FF0000"/>
              </a:buClr>
              <a:buFont typeface="Wingdings" charset="2"/>
              <a:buChar char=""/>
            </a:pPr>
            <a:r>
              <a:rPr lang="en-US" sz="2400" b="0" strike="noStrike" spc="-1">
                <a:solidFill>
                  <a:srgbClr val="FF0000"/>
                </a:solidFill>
                <a:latin typeface="Arial"/>
                <a:ea typeface="MS PGothic"/>
              </a:rPr>
              <a:t> In the child process, the return value is 0</a:t>
            </a:r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TextShape 1"/>
          <p:cNvSpPr txBox="1"/>
          <p:nvPr/>
        </p:nvSpPr>
        <p:spPr>
          <a:xfrm>
            <a:off x="457200" y="-7920"/>
            <a:ext cx="8229240" cy="5760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n-US" sz="4400" b="1" strike="noStrike" spc="-1">
                <a:solidFill>
                  <a:srgbClr val="000080"/>
                </a:solidFill>
                <a:latin typeface="Arial"/>
                <a:ea typeface="MS PGothic"/>
              </a:rPr>
              <a:t>Process Termination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72" name="TextShape 2"/>
          <p:cNvSpPr txBox="1"/>
          <p:nvPr/>
        </p:nvSpPr>
        <p:spPr>
          <a:xfrm>
            <a:off x="122400" y="641520"/>
            <a:ext cx="8716680" cy="577656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Process executes last statement and then asks the operating system to delete it using the </a:t>
            </a:r>
            <a:r>
              <a:rPr lang="en-US" sz="2800" b="1" strike="noStrike" spc="-1">
                <a:solidFill>
                  <a:srgbClr val="00B0F0"/>
                </a:solidFill>
                <a:latin typeface="Courier New"/>
                <a:ea typeface="MS PGothic"/>
              </a:rPr>
              <a:t>exit()</a:t>
            </a:r>
            <a:r>
              <a:rPr lang="en-US" sz="2800" b="0" strike="noStrike" spc="-1">
                <a:solidFill>
                  <a:srgbClr val="00B0F0"/>
                </a:solidFill>
                <a:latin typeface="Arial"/>
                <a:ea typeface="MS PGothic"/>
              </a:rPr>
              <a:t> </a:t>
            </a: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system call.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  <a:ea typeface="MS PGothic"/>
              </a:rPr>
              <a:t>Returns status data from child to parent (via </a:t>
            </a:r>
            <a:r>
              <a:rPr lang="en-US" sz="2400" b="1" strike="noStrike" spc="-1">
                <a:solidFill>
                  <a:srgbClr val="00B0F0"/>
                </a:solidFill>
                <a:latin typeface="Courier New"/>
                <a:ea typeface="MS PGothic"/>
              </a:rPr>
              <a:t>wait()</a:t>
            </a:r>
            <a:r>
              <a:rPr lang="en-US" sz="2400" b="0" strike="noStrike" spc="-1">
                <a:solidFill>
                  <a:srgbClr val="000000"/>
                </a:solidFill>
                <a:latin typeface="Arial"/>
                <a:ea typeface="MS PGothic"/>
              </a:rPr>
              <a:t>)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  <a:ea typeface="MS PGothic"/>
              </a:rPr>
              <a:t>Process’ resources are deallocated by operating system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Parent may terminate the execution of children processes  using the </a:t>
            </a:r>
            <a:r>
              <a:rPr lang="en-US" sz="2800" b="1" strike="noStrike" spc="-1">
                <a:solidFill>
                  <a:srgbClr val="00B0F0"/>
                </a:solidFill>
                <a:latin typeface="Courier New"/>
                <a:ea typeface="MS PGothic"/>
              </a:rPr>
              <a:t>abort()</a:t>
            </a:r>
            <a:r>
              <a:rPr lang="en-US" sz="2800" b="0" strike="noStrike" spc="-1">
                <a:solidFill>
                  <a:srgbClr val="00B0F0"/>
                </a:solidFill>
                <a:latin typeface="Arial"/>
                <a:ea typeface="MS PGothic"/>
              </a:rPr>
              <a:t> </a:t>
            </a: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system call.  Some reasons for doing so: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  <a:ea typeface="MS PGothic"/>
              </a:rPr>
              <a:t>Child has exceeded allocated resources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  <a:ea typeface="MS PGothic"/>
              </a:rPr>
              <a:t>Task assigned to child is no longer required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  <a:ea typeface="MS PGothic"/>
              </a:rPr>
              <a:t>The parent is exiting and the operating systems does not allow  a child to continue if its parent terminates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TextShape 1"/>
          <p:cNvSpPr txBox="1"/>
          <p:nvPr/>
        </p:nvSpPr>
        <p:spPr>
          <a:xfrm>
            <a:off x="457200" y="182520"/>
            <a:ext cx="8229240" cy="5760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Arial"/>
                <a:ea typeface="MS PGothic"/>
              </a:rPr>
              <a:t>Schedulers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50" name="TextShape 2"/>
          <p:cNvSpPr txBox="1"/>
          <p:nvPr/>
        </p:nvSpPr>
        <p:spPr>
          <a:xfrm>
            <a:off x="228600" y="914400"/>
            <a:ext cx="8915040" cy="548604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3366FF"/>
              </a:buClr>
              <a:buFont typeface="Wingdings" charset="2"/>
              <a:buChar char=""/>
            </a:pPr>
            <a:r>
              <a:rPr lang="en-US" sz="2000" b="1" strike="noStrike" spc="-1">
                <a:solidFill>
                  <a:srgbClr val="3366FF"/>
                </a:solidFill>
                <a:latin typeface="Arial"/>
                <a:ea typeface="MS PGothic"/>
              </a:rPr>
              <a:t>Short-term scheduler  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MS PGothic"/>
              </a:rPr>
              <a:t>(or </a:t>
            </a:r>
            <a:r>
              <a:rPr lang="en-US" sz="2000" b="1" strike="noStrike" spc="-1">
                <a:solidFill>
                  <a:srgbClr val="3366FF"/>
                </a:solidFill>
                <a:latin typeface="Arial"/>
                <a:ea typeface="MS PGothic"/>
              </a:rPr>
              <a:t>CPU scheduler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MS PGothic"/>
              </a:rPr>
              <a:t>) – selects which process should be executed next and allocates CPU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 marL="743040" lvl="1" indent="-2854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MS PGothic"/>
              </a:rPr>
              <a:t>Sometimes the only scheduler in a system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 marL="743040" lvl="1" indent="-2854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MS PGothic"/>
              </a:rPr>
              <a:t>Short-term scheduler is invoked frequently (milliseconds) </a:t>
            </a:r>
            <a:r>
              <a:rPr lang="en-US" sz="2000" b="0" strike="noStrike" spc="-1">
                <a:solidFill>
                  <a:srgbClr val="000000"/>
                </a:solidFill>
                <a:latin typeface="Symbol"/>
                <a:ea typeface="MS PGothic"/>
              </a:rPr>
              <a:t>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MS PGothic"/>
              </a:rPr>
              <a:t> (must be fast)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3366FF"/>
              </a:buClr>
              <a:buFont typeface="Wingdings" charset="2"/>
              <a:buChar char=""/>
            </a:pPr>
            <a:r>
              <a:rPr lang="en-US" sz="2000" b="1" strike="noStrike" spc="-1">
                <a:solidFill>
                  <a:srgbClr val="3366FF"/>
                </a:solidFill>
                <a:latin typeface="Arial"/>
                <a:ea typeface="MS PGothic"/>
              </a:rPr>
              <a:t>Long-term scheduler  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MS PGothic"/>
              </a:rPr>
              <a:t>(or </a:t>
            </a:r>
            <a:r>
              <a:rPr lang="en-US" sz="2000" b="1" strike="noStrike" spc="-1">
                <a:solidFill>
                  <a:srgbClr val="3366FF"/>
                </a:solidFill>
                <a:latin typeface="Arial"/>
                <a:ea typeface="MS PGothic"/>
              </a:rPr>
              <a:t>job scheduler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MS PGothic"/>
              </a:rPr>
              <a:t>) – selects which processes should be brought into the ready queue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 marL="743040" lvl="1" indent="-2854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MS PGothic"/>
              </a:rPr>
              <a:t>Long-term scheduler is invoked  infrequently (seconds, minutes) </a:t>
            </a:r>
            <a:r>
              <a:rPr lang="en-US" sz="2000" b="0" strike="noStrike" spc="-1">
                <a:solidFill>
                  <a:srgbClr val="000000"/>
                </a:solidFill>
                <a:latin typeface="Symbol"/>
                <a:ea typeface="MS PGothic"/>
              </a:rPr>
              <a:t>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MS PGothic"/>
              </a:rPr>
              <a:t> (may be slow)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 marL="743040" lvl="1" indent="-2854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MS PGothic"/>
              </a:rPr>
              <a:t>The long-term scheduler controls the </a:t>
            </a:r>
            <a:r>
              <a:rPr lang="en-US" sz="2000" b="1" strike="noStrike" spc="-1">
                <a:solidFill>
                  <a:srgbClr val="3366FF"/>
                </a:solidFill>
                <a:latin typeface="Arial"/>
                <a:ea typeface="MS PGothic"/>
              </a:rPr>
              <a:t>degree of multiprogramming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MS PGothic"/>
              </a:rPr>
              <a:t>Processes can be described as either: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 marL="743040" lvl="1" indent="-285480">
              <a:lnSpc>
                <a:spcPct val="100000"/>
              </a:lnSpc>
              <a:spcBef>
                <a:spcPts val="700"/>
              </a:spcBef>
              <a:buClr>
                <a:srgbClr val="3366FF"/>
              </a:buClr>
              <a:buFont typeface="Wingdings" charset="2"/>
              <a:buChar char=""/>
            </a:pPr>
            <a:r>
              <a:rPr lang="en-US" sz="2000" b="1" strike="noStrike" spc="-1">
                <a:solidFill>
                  <a:srgbClr val="3366FF"/>
                </a:solidFill>
                <a:latin typeface="Arial"/>
                <a:ea typeface="MS PGothic"/>
              </a:rPr>
              <a:t>I/O-bound process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MS PGothic"/>
              </a:rPr>
              <a:t> – spends more time doing I/O than computations, many short CPU bursts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 marL="743040" lvl="1" indent="-285480">
              <a:lnSpc>
                <a:spcPct val="100000"/>
              </a:lnSpc>
              <a:spcBef>
                <a:spcPts val="700"/>
              </a:spcBef>
              <a:buClr>
                <a:srgbClr val="3366FF"/>
              </a:buClr>
              <a:buFont typeface="Wingdings" charset="2"/>
              <a:buChar char=""/>
            </a:pPr>
            <a:r>
              <a:rPr lang="en-US" sz="2000" b="1" strike="noStrike" spc="-1">
                <a:solidFill>
                  <a:srgbClr val="3366FF"/>
                </a:solidFill>
                <a:latin typeface="Arial"/>
                <a:ea typeface="MS PGothic"/>
              </a:rPr>
              <a:t>CPU-bound process 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MS PGothic"/>
              </a:rPr>
              <a:t>– spends more time doing computations; few very long CPU bursts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MS PGothic"/>
              </a:rPr>
              <a:t>Long-term scheduler strives for good </a:t>
            </a:r>
            <a:r>
              <a:rPr lang="en-US" sz="2000" b="1" i="1" strike="noStrike" spc="-1">
                <a:solidFill>
                  <a:srgbClr val="000000"/>
                </a:solidFill>
                <a:latin typeface="Arial"/>
                <a:ea typeface="MS PGothic"/>
              </a:rPr>
              <a:t>process mix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</a:pP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TextShape 1"/>
          <p:cNvSpPr txBox="1"/>
          <p:nvPr/>
        </p:nvSpPr>
        <p:spPr>
          <a:xfrm>
            <a:off x="36360" y="474840"/>
            <a:ext cx="9086400" cy="57744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Arial"/>
                <a:ea typeface="MS PGothic"/>
              </a:rPr>
              <a:t>Addition of Medium Term Scheduling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52" name="Picture 11"/>
          <p:cNvPicPr/>
          <p:nvPr/>
        </p:nvPicPr>
        <p:blipFill>
          <a:blip r:embed="rId3"/>
          <a:stretch/>
        </p:blipFill>
        <p:spPr>
          <a:xfrm>
            <a:off x="1022400" y="3232080"/>
            <a:ext cx="7327440" cy="2665080"/>
          </a:xfrm>
          <a:prstGeom prst="rect">
            <a:avLst/>
          </a:prstGeom>
          <a:ln w="9360">
            <a:noFill/>
          </a:ln>
        </p:spPr>
      </p:pic>
      <p:sp>
        <p:nvSpPr>
          <p:cNvPr id="253" name="CustomShape 2"/>
          <p:cNvSpPr/>
          <p:nvPr/>
        </p:nvSpPr>
        <p:spPr>
          <a:xfrm>
            <a:off x="457200" y="1525680"/>
            <a:ext cx="8457840" cy="19029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4080" tIns="32040" rIns="64080" bIns="32040">
            <a:noAutofit/>
          </a:bodyPr>
          <a:lstStyle/>
          <a:p>
            <a:pPr marL="488880" indent="-488520">
              <a:lnSpc>
                <a:spcPct val="100000"/>
              </a:lnSpc>
              <a:spcBef>
                <a:spcPts val="839"/>
              </a:spcBef>
              <a:buClr>
                <a:srgbClr val="993300"/>
              </a:buClr>
              <a:buSzPct val="90000"/>
              <a:buFont typeface="Monotype Sorts" charset="2"/>
              <a:buChar char=""/>
            </a:pPr>
            <a:r>
              <a:rPr lang="en-US" sz="2400" b="1" strike="noStrike" spc="-1">
                <a:solidFill>
                  <a:srgbClr val="3366FF"/>
                </a:solidFill>
                <a:latin typeface="Arial"/>
                <a:ea typeface="MS PGothic"/>
              </a:rPr>
              <a:t>Medium-term scheduler  </a:t>
            </a:r>
            <a:r>
              <a:rPr lang="en-US" sz="2400" b="0" strike="noStrike" spc="-1">
                <a:solidFill>
                  <a:srgbClr val="000000"/>
                </a:solidFill>
                <a:latin typeface="Arial"/>
                <a:ea typeface="MS PGothic"/>
              </a:rPr>
              <a:t>can be added if degree of multiple programming needs to decrease</a:t>
            </a:r>
            <a:endParaRPr lang="en-US" sz="2400" b="0" strike="noStrike" spc="-1">
              <a:latin typeface="Arial"/>
            </a:endParaRPr>
          </a:p>
          <a:p>
            <a:pPr marL="1060560" lvl="1" indent="-407160">
              <a:lnSpc>
                <a:spcPct val="100000"/>
              </a:lnSpc>
              <a:spcBef>
                <a:spcPts val="839"/>
              </a:spcBef>
              <a:buClr>
                <a:srgbClr val="CC6600"/>
              </a:buClr>
              <a:buSzPct val="80000"/>
              <a:buFont typeface="Monotype Sort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  <a:ea typeface="MS PGothic"/>
              </a:rPr>
              <a:t>Remove process from memory, store on disk, bring back in from disk to continue execution: </a:t>
            </a:r>
            <a:r>
              <a:rPr lang="en-US" sz="2400" b="1" strike="noStrike" spc="-1">
                <a:solidFill>
                  <a:srgbClr val="3366FF"/>
                </a:solidFill>
                <a:latin typeface="Arial"/>
                <a:ea typeface="MS PGothic"/>
              </a:rPr>
              <a:t>swapping</a:t>
            </a: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839"/>
              </a:spcBef>
            </a:pPr>
            <a:endParaRPr lang="en-US" sz="2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839"/>
              </a:spcBef>
            </a:pPr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TextShape 1"/>
          <p:cNvSpPr txBox="1"/>
          <p:nvPr/>
        </p:nvSpPr>
        <p:spPr>
          <a:xfrm>
            <a:off x="762120" y="6480"/>
            <a:ext cx="8150040" cy="106344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Arial"/>
                <a:ea typeface="MS PGothic"/>
              </a:rPr>
              <a:t>Context Switch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55" name="TextShape 2"/>
          <p:cNvSpPr txBox="1"/>
          <p:nvPr/>
        </p:nvSpPr>
        <p:spPr>
          <a:xfrm>
            <a:off x="209520" y="1166760"/>
            <a:ext cx="5051160" cy="426384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MS PGothic"/>
              </a:rPr>
              <a:t>When CPU switches to another process, the system must </a:t>
            </a:r>
            <a:r>
              <a:rPr lang="en-US" sz="2000" b="1" strike="noStrike" spc="-1">
                <a:solidFill>
                  <a:srgbClr val="3366FF"/>
                </a:solidFill>
                <a:latin typeface="Arial"/>
                <a:ea typeface="MS PGothic"/>
              </a:rPr>
              <a:t>save the state 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MS PGothic"/>
              </a:rPr>
              <a:t>of the old process and load the </a:t>
            </a:r>
            <a:r>
              <a:rPr lang="en-US" sz="2000" b="1" strike="noStrike" spc="-1">
                <a:solidFill>
                  <a:srgbClr val="3366FF"/>
                </a:solidFill>
                <a:latin typeface="Arial"/>
                <a:ea typeface="MS PGothic"/>
              </a:rPr>
              <a:t>saved state 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MS PGothic"/>
              </a:rPr>
              <a:t>for the new process via a </a:t>
            </a:r>
            <a:r>
              <a:rPr lang="en-US" sz="2000" b="1" strike="noStrike" spc="-1">
                <a:solidFill>
                  <a:srgbClr val="3366FF"/>
                </a:solidFill>
                <a:latin typeface="Arial"/>
                <a:ea typeface="MS PGothic"/>
              </a:rPr>
              <a:t>context switch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000" b="1" strike="noStrike" spc="-1">
                <a:solidFill>
                  <a:srgbClr val="3366FF"/>
                </a:solidFill>
                <a:latin typeface="Arial"/>
                <a:ea typeface="MS PGothic"/>
              </a:rPr>
              <a:t>Context 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MS PGothic"/>
              </a:rPr>
              <a:t>of a process represented in the PCB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MS PGothic"/>
              </a:rPr>
              <a:t>Context-switch time is overhead; the system does no useful work while switching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MS PGothic"/>
              </a:rPr>
              <a:t>The more complex the OS and the PCB, the longer the context switch</a:t>
            </a:r>
            <a:endParaRPr lang="en-GB" sz="18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  <a:ea typeface="MS PGothic"/>
              </a:rPr>
              <a:t>Time dependent on hardware support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1800" b="0" strike="noStrike" spc="-1">
                <a:solidFill>
                  <a:srgbClr val="000000"/>
                </a:solidFill>
                <a:latin typeface="Arial"/>
                <a:ea typeface="MS PGothic"/>
              </a:rPr>
              <a:t>Some hardware provides multiple sets of registers per CPU. </a:t>
            </a:r>
            <a:endParaRPr lang="en-GB" sz="1800" b="0" strike="noStrike" spc="-1">
              <a:solidFill>
                <a:srgbClr val="000000"/>
              </a:solidFill>
              <a:latin typeface="Georgia"/>
            </a:endParaRPr>
          </a:p>
        </p:txBody>
      </p:sp>
      <p:pic>
        <p:nvPicPr>
          <p:cNvPr id="256" name="Picture 9"/>
          <p:cNvPicPr/>
          <p:nvPr/>
        </p:nvPicPr>
        <p:blipFill>
          <a:blip r:embed="rId3"/>
          <a:stretch/>
        </p:blipFill>
        <p:spPr>
          <a:xfrm>
            <a:off x="5157720" y="1166760"/>
            <a:ext cx="3830400" cy="391752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TextShape 1"/>
          <p:cNvSpPr txBox="1"/>
          <p:nvPr/>
        </p:nvSpPr>
        <p:spPr>
          <a:xfrm>
            <a:off x="457200" y="198360"/>
            <a:ext cx="8229240" cy="5760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Arial"/>
                <a:ea typeface="MS PGothic"/>
              </a:rPr>
              <a:t>Operations on Processes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58" name="TextShape 2"/>
          <p:cNvSpPr txBox="1"/>
          <p:nvPr/>
        </p:nvSpPr>
        <p:spPr>
          <a:xfrm>
            <a:off x="609480" y="1233360"/>
            <a:ext cx="7676640" cy="44478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  <a:ea typeface="MS PGothic"/>
              </a:rPr>
              <a:t>System must provide mechanisms for: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 process creation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 process termination 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TextShape 1"/>
          <p:cNvSpPr txBox="1"/>
          <p:nvPr/>
        </p:nvSpPr>
        <p:spPr>
          <a:xfrm>
            <a:off x="457200" y="33480"/>
            <a:ext cx="8229240" cy="5760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n-US" sz="4400" b="1" strike="noStrike" spc="-1">
                <a:solidFill>
                  <a:srgbClr val="000080"/>
                </a:solidFill>
                <a:latin typeface="Arial"/>
                <a:ea typeface="MS PGothic"/>
              </a:rPr>
              <a:t>Process Creation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60" name="TextShape 2"/>
          <p:cNvSpPr txBox="1"/>
          <p:nvPr/>
        </p:nvSpPr>
        <p:spPr>
          <a:xfrm>
            <a:off x="152280" y="457200"/>
            <a:ext cx="8686440" cy="507636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3200" b="1" strike="noStrike" spc="-1">
                <a:solidFill>
                  <a:srgbClr val="3366FF"/>
                </a:solidFill>
                <a:latin typeface="Arial"/>
                <a:ea typeface="MS PGothic"/>
              </a:rPr>
              <a:t>Parent</a:t>
            </a:r>
            <a:r>
              <a:rPr lang="en-US" sz="3200" b="1" strike="noStrike" spc="-1">
                <a:solidFill>
                  <a:srgbClr val="000000"/>
                </a:solidFill>
                <a:latin typeface="Arial"/>
                <a:ea typeface="MS PGothic"/>
              </a:rPr>
              <a:t> </a:t>
            </a:r>
            <a:r>
              <a:rPr lang="en-US" sz="3200" b="0" strike="noStrike" spc="-1">
                <a:solidFill>
                  <a:srgbClr val="000000"/>
                </a:solidFill>
                <a:latin typeface="Arial"/>
                <a:ea typeface="MS PGothic"/>
              </a:rPr>
              <a:t>process create </a:t>
            </a:r>
            <a:r>
              <a:rPr lang="en-US" sz="3200" b="1" strike="noStrike" spc="-1">
                <a:solidFill>
                  <a:srgbClr val="3366FF"/>
                </a:solidFill>
                <a:latin typeface="Arial"/>
                <a:ea typeface="MS PGothic"/>
              </a:rPr>
              <a:t>children</a:t>
            </a:r>
            <a:r>
              <a:rPr lang="en-US" sz="3200" b="1" strike="noStrike" spc="-1">
                <a:solidFill>
                  <a:srgbClr val="000000"/>
                </a:solidFill>
                <a:latin typeface="Arial"/>
                <a:ea typeface="MS PGothic"/>
              </a:rPr>
              <a:t> </a:t>
            </a:r>
            <a:r>
              <a:rPr lang="en-US" sz="3200" b="0" strike="noStrike" spc="-1">
                <a:solidFill>
                  <a:srgbClr val="000000"/>
                </a:solidFill>
                <a:latin typeface="Arial"/>
                <a:ea typeface="MS PGothic"/>
              </a:rPr>
              <a:t>processes, which, in turn create other processes, forming a </a:t>
            </a:r>
            <a:r>
              <a:rPr lang="en-US" sz="3200" b="1" strike="noStrike" spc="-1">
                <a:solidFill>
                  <a:srgbClr val="3366FF"/>
                </a:solidFill>
                <a:latin typeface="Arial"/>
                <a:ea typeface="MS PGothic"/>
              </a:rPr>
              <a:t>tree</a:t>
            </a:r>
            <a:r>
              <a:rPr lang="en-US" sz="3200" b="0" strike="noStrike" spc="-1">
                <a:solidFill>
                  <a:srgbClr val="000000"/>
                </a:solidFill>
                <a:latin typeface="Arial"/>
                <a:ea typeface="MS PGothic"/>
              </a:rPr>
              <a:t> of processes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  <a:ea typeface="MS PGothic"/>
              </a:rPr>
              <a:t>Generally, process identified and managed via a</a:t>
            </a:r>
            <a:r>
              <a:rPr lang="en-US" sz="3200" b="1" strike="noStrike" spc="-1">
                <a:solidFill>
                  <a:srgbClr val="000000"/>
                </a:solidFill>
                <a:latin typeface="Arial"/>
                <a:ea typeface="MS PGothic"/>
              </a:rPr>
              <a:t> </a:t>
            </a:r>
            <a:r>
              <a:rPr lang="en-US" sz="3200" b="1" strike="noStrike" spc="-1">
                <a:solidFill>
                  <a:srgbClr val="3366FF"/>
                </a:solidFill>
                <a:latin typeface="Arial"/>
                <a:ea typeface="MS PGothic"/>
              </a:rPr>
              <a:t>process identifier </a:t>
            </a:r>
            <a:r>
              <a:rPr lang="en-US" sz="3200" b="0" strike="noStrike" spc="-1">
                <a:solidFill>
                  <a:srgbClr val="000000"/>
                </a:solidFill>
                <a:latin typeface="Arial"/>
                <a:ea typeface="MS PGothic"/>
              </a:rPr>
              <a:t>(</a:t>
            </a:r>
            <a:r>
              <a:rPr lang="en-US" sz="3200" b="1" strike="noStrike" spc="-1">
                <a:solidFill>
                  <a:srgbClr val="3366FF"/>
                </a:solidFill>
                <a:latin typeface="Arial"/>
                <a:ea typeface="MS PGothic"/>
              </a:rPr>
              <a:t>pid</a:t>
            </a:r>
            <a:r>
              <a:rPr lang="en-US" sz="3200" b="0" strike="noStrike" spc="-1">
                <a:solidFill>
                  <a:srgbClr val="000000"/>
                </a:solidFill>
                <a:latin typeface="Arial"/>
                <a:ea typeface="MS PGothic"/>
              </a:rPr>
              <a:t>)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  <a:ea typeface="MS PGothic"/>
              </a:rPr>
              <a:t>Resource sharing options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Parent and children share all resources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Children share subset of parent’s resources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Parent and child share no resources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  <a:ea typeface="MS PGothic"/>
              </a:rPr>
              <a:t>Execution options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Parent and children execute concurrently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Parent waits until children terminate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TextShape 1"/>
          <p:cNvSpPr txBox="1"/>
          <p:nvPr/>
        </p:nvSpPr>
        <p:spPr>
          <a:xfrm>
            <a:off x="457200" y="304920"/>
            <a:ext cx="8229240" cy="5760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Arial"/>
                <a:ea typeface="MS PGothic"/>
              </a:rPr>
              <a:t>A Tree of Processes in Linux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262" name="Picture 1_1" descr="3_08.pdf"/>
          <p:cNvPicPr/>
          <p:nvPr/>
        </p:nvPicPr>
        <p:blipFill>
          <a:blip r:embed="rId2"/>
          <a:stretch/>
        </p:blipFill>
        <p:spPr>
          <a:xfrm>
            <a:off x="1182600" y="1352520"/>
            <a:ext cx="7060680" cy="374148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TextShape 1"/>
          <p:cNvSpPr txBox="1"/>
          <p:nvPr/>
        </p:nvSpPr>
        <p:spPr>
          <a:xfrm>
            <a:off x="990720" y="181080"/>
            <a:ext cx="7616520" cy="5760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n-US" sz="4400" b="1" strike="noStrike" spc="-1">
                <a:solidFill>
                  <a:srgbClr val="000080"/>
                </a:solidFill>
                <a:latin typeface="Arial"/>
                <a:ea typeface="MS PGothic"/>
              </a:rPr>
              <a:t>Process Creation (Cont.)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64" name="TextShape 2"/>
          <p:cNvSpPr txBox="1"/>
          <p:nvPr/>
        </p:nvSpPr>
        <p:spPr>
          <a:xfrm>
            <a:off x="228600" y="762120"/>
            <a:ext cx="8915040" cy="453024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  <a:ea typeface="MS PGothic"/>
              </a:rPr>
              <a:t>Address space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Child duplicate of parent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Child has a new program loaded into it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  <a:ea typeface="MS PGothic"/>
              </a:rPr>
              <a:t>UNIX examples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1" strike="noStrike" spc="-1">
                <a:solidFill>
                  <a:srgbClr val="00B0F0"/>
                </a:solidFill>
                <a:latin typeface="Courier New"/>
                <a:ea typeface="MS PGothic"/>
              </a:rPr>
              <a:t>fork()</a:t>
            </a: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 system call creates new process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1" strike="noStrike" spc="-1">
                <a:solidFill>
                  <a:srgbClr val="00B0F0"/>
                </a:solidFill>
                <a:latin typeface="Courier New"/>
                <a:ea typeface="MS PGothic"/>
              </a:rPr>
              <a:t>exec()</a:t>
            </a:r>
            <a:r>
              <a:rPr lang="en-US" sz="2800" b="0" strike="noStrike" spc="-1">
                <a:solidFill>
                  <a:srgbClr val="00B0F0"/>
                </a:solidFill>
                <a:latin typeface="Arial"/>
                <a:ea typeface="MS PGothic"/>
              </a:rPr>
              <a:t> </a:t>
            </a: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system call used after a </a:t>
            </a:r>
            <a:r>
              <a:rPr lang="en-US" sz="2800" b="1" strike="noStrike" spc="-1">
                <a:solidFill>
                  <a:srgbClr val="00B0F0"/>
                </a:solidFill>
                <a:latin typeface="Courier New"/>
                <a:ea typeface="MS PGothic"/>
              </a:rPr>
              <a:t>fork()</a:t>
            </a:r>
            <a:r>
              <a:rPr lang="en-US" sz="2800" b="0" strike="noStrike" spc="-1">
                <a:solidFill>
                  <a:srgbClr val="00B0F0"/>
                </a:solidFill>
                <a:latin typeface="Arial"/>
                <a:ea typeface="MS PGothic"/>
              </a:rPr>
              <a:t> </a:t>
            </a: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to replace the process’ memory space with a new program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</p:txBody>
      </p:sp>
      <p:pic>
        <p:nvPicPr>
          <p:cNvPr id="265" name="Picture 4_1" descr="3"/>
          <p:cNvPicPr/>
          <p:nvPr/>
        </p:nvPicPr>
        <p:blipFill>
          <a:blip r:embed="rId3"/>
          <a:stretch/>
        </p:blipFill>
        <p:spPr>
          <a:xfrm>
            <a:off x="1143000" y="4952880"/>
            <a:ext cx="6419520" cy="161568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TextShape 1"/>
          <p:cNvSpPr txBox="1"/>
          <p:nvPr/>
        </p:nvSpPr>
        <p:spPr>
          <a:xfrm>
            <a:off x="380880" y="6480"/>
            <a:ext cx="8530920" cy="143316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n-US" sz="4400" b="1" strike="noStrike" spc="-1">
                <a:solidFill>
                  <a:srgbClr val="000080"/>
                </a:solidFill>
                <a:latin typeface="Arial"/>
                <a:ea typeface="MS PGothic"/>
              </a:rPr>
              <a:t>Process Creation: Example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67" name="TextShape 2"/>
          <p:cNvSpPr txBox="1"/>
          <p:nvPr/>
        </p:nvSpPr>
        <p:spPr>
          <a:xfrm>
            <a:off x="380880" y="1297080"/>
            <a:ext cx="8607240" cy="426384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When you log in to a machine running Unix, you create a shell process.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Every command you type into the shell is a child of your shell process and is an implicit </a:t>
            </a:r>
            <a:r>
              <a:rPr lang="en-US" sz="2800" b="0" i="1" strike="noStrike" spc="-1">
                <a:solidFill>
                  <a:srgbClr val="00B0F0"/>
                </a:solidFill>
                <a:latin typeface="Arial"/>
                <a:ea typeface="MS PGothic"/>
              </a:rPr>
              <a:t>fork</a:t>
            </a:r>
            <a:r>
              <a:rPr lang="en-US" sz="2800" b="0" i="1" strike="noStrike" spc="-1">
                <a:solidFill>
                  <a:srgbClr val="000000"/>
                </a:solidFill>
                <a:latin typeface="Arial"/>
                <a:ea typeface="MS PGothic"/>
              </a:rPr>
              <a:t> </a:t>
            </a: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and </a:t>
            </a:r>
            <a:r>
              <a:rPr lang="en-US" sz="2800" b="0" i="1" strike="noStrike" spc="-1">
                <a:solidFill>
                  <a:srgbClr val="00B0F0"/>
                </a:solidFill>
                <a:latin typeface="Arial"/>
                <a:ea typeface="MS PGothic"/>
              </a:rPr>
              <a:t>exec</a:t>
            </a:r>
            <a:r>
              <a:rPr lang="en-US" sz="2800" b="0" i="1" strike="noStrike" spc="-1">
                <a:solidFill>
                  <a:srgbClr val="000000"/>
                </a:solidFill>
                <a:latin typeface="Arial"/>
                <a:ea typeface="MS PGothic"/>
              </a:rPr>
              <a:t> </a:t>
            </a: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pair.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For example, you type emacs, the OS </a:t>
            </a:r>
            <a:r>
              <a:rPr lang="en-US" sz="2800" b="0" i="1" strike="noStrike" spc="-1">
                <a:solidFill>
                  <a:srgbClr val="000000"/>
                </a:solidFill>
                <a:latin typeface="Arial"/>
                <a:ea typeface="MS PGothic"/>
              </a:rPr>
              <a:t>“</a:t>
            </a:r>
            <a:r>
              <a:rPr lang="en-US" sz="2800" b="0" i="1" strike="noStrike" spc="-1">
                <a:solidFill>
                  <a:srgbClr val="00B0F0"/>
                </a:solidFill>
                <a:latin typeface="Arial"/>
                <a:ea typeface="MS PGothic"/>
              </a:rPr>
              <a:t>forks</a:t>
            </a:r>
            <a:r>
              <a:rPr lang="en-US" sz="2800" b="0" i="1" strike="noStrike" spc="-1">
                <a:solidFill>
                  <a:srgbClr val="000000"/>
                </a:solidFill>
                <a:latin typeface="Arial"/>
                <a:ea typeface="MS PGothic"/>
              </a:rPr>
              <a:t>” </a:t>
            </a: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a new process and then </a:t>
            </a:r>
            <a:r>
              <a:rPr lang="en-US" sz="2800" b="0" i="1" strike="noStrike" spc="-1">
                <a:solidFill>
                  <a:srgbClr val="000000"/>
                </a:solidFill>
                <a:latin typeface="Arial"/>
                <a:ea typeface="MS PGothic"/>
              </a:rPr>
              <a:t>“</a:t>
            </a:r>
            <a:r>
              <a:rPr lang="en-US" sz="2800" b="0" i="1" strike="noStrike" spc="-1">
                <a:solidFill>
                  <a:srgbClr val="00B0F0"/>
                </a:solidFill>
                <a:latin typeface="Arial"/>
                <a:ea typeface="MS PGothic"/>
              </a:rPr>
              <a:t>exec</a:t>
            </a:r>
            <a:r>
              <a:rPr lang="en-US" sz="2800" b="0" i="1" strike="noStrike" spc="-1">
                <a:solidFill>
                  <a:srgbClr val="000000"/>
                </a:solidFill>
                <a:latin typeface="Arial"/>
                <a:ea typeface="MS PGothic"/>
              </a:rPr>
              <a:t>” </a:t>
            </a: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(executes) emacs.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If you type an </a:t>
            </a:r>
            <a:r>
              <a:rPr lang="en-US" sz="2800" b="0" strike="noStrike" spc="-1">
                <a:solidFill>
                  <a:srgbClr val="FF0000"/>
                </a:solidFill>
                <a:latin typeface="Arial"/>
                <a:ea typeface="MS PGothic"/>
              </a:rPr>
              <a:t>&amp;</a:t>
            </a:r>
            <a:r>
              <a:rPr lang="en-US" sz="2800" b="0" strike="noStrike" spc="-1">
                <a:solidFill>
                  <a:srgbClr val="000000"/>
                </a:solidFill>
                <a:latin typeface="Arial"/>
                <a:ea typeface="MS PGothic"/>
              </a:rPr>
              <a:t> after the command, Unix will run the process in parallel with your shell, otherwise, your next shell command must wait until the first one completes.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904</Words>
  <Application>Microsoft Office PowerPoint</Application>
  <PresentationFormat>On-screen Show (4:3)</PresentationFormat>
  <Paragraphs>79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11</vt:i4>
      </vt:variant>
    </vt:vector>
  </HeadingPairs>
  <TitlesOfParts>
    <vt:vector size="24" baseType="lpstr">
      <vt:lpstr>Arial</vt:lpstr>
      <vt:lpstr>Courier New</vt:lpstr>
      <vt:lpstr>Georgia</vt:lpstr>
      <vt:lpstr>Monotype Sorts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subject/>
  <dc:creator>J Zheng</dc:creator>
  <dc:description/>
  <cp:lastModifiedBy>Jeffery, Clinton (jefferyc@uidaho.edu)</cp:lastModifiedBy>
  <cp:revision>402</cp:revision>
  <cp:lastPrinted>2013-08-20T02:42:00Z</cp:lastPrinted>
  <dcterms:created xsi:type="dcterms:W3CDTF">2008-08-03T20:58:00Z</dcterms:created>
  <dcterms:modified xsi:type="dcterms:W3CDTF">2022-08-31T01:51:14Z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KSOProductBuildVer">
    <vt:lpwstr>1033-11.2.0.8934</vt:lpwstr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12</vt:i4>
  </property>
  <property fmtid="{D5CDD505-2E9C-101B-9397-08002B2CF9AE}" pid="9" name="PresentationFormat">
    <vt:lpwstr>On-screen Show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12</vt:i4>
  </property>
</Properties>
</file>