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notesMasterIdLst>
    <p:notesMasterId r:id="rId10"/>
  </p:notesMasterIdLst>
  <p:sldIdLst>
    <p:sldId id="256" r:id="rId3"/>
    <p:sldId id="382" r:id="rId4"/>
    <p:sldId id="390" r:id="rId5"/>
    <p:sldId id="391" r:id="rId6"/>
    <p:sldId id="385" r:id="rId7"/>
    <p:sldId id="386" r:id="rId8"/>
    <p:sldId id="387" r:id="rId9"/>
  </p:sldIdLst>
  <p:sldSz cx="9144000" cy="6858000" type="screen4x3"/>
  <p:notesSz cx="7315200" cy="9601200"/>
  <p:defaultTextStyle>
    <a:defPPr>
      <a:defRPr lang="en-GB"/>
    </a:defPPr>
    <a:lvl1pPr marL="0" lvl="0" indent="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1pPr>
    <a:lvl2pPr marL="742950" lvl="1" indent="-28575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2pPr>
    <a:lvl3pPr marL="1143000" lvl="2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3pPr>
    <a:lvl4pPr marL="1600200" lvl="3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4pPr>
    <a:lvl5pPr marL="2057400" lvl="4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5pPr>
    <a:lvl6pPr marL="2286000" lvl="5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6pPr>
    <a:lvl7pPr marL="2743200" lvl="6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7pPr>
    <a:lvl8pPr marL="3200400" lvl="7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8pPr>
    <a:lvl9pPr marL="3657600" lvl="8" indent="-228600" algn="l" defTabSz="4572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sz="2400" b="0" i="0" u="none" kern="1200" baseline="0">
        <a:solidFill>
          <a:schemeClr val="bg1"/>
        </a:solidFill>
        <a:latin typeface="Times New Roman" panose="02020603050405020304" pitchFamily="18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52054"/>
  </p:normalViewPr>
  <p:slideViewPr>
    <p:cSldViewPr showGuides="1">
      <p:cViewPr varScale="1">
        <p:scale>
          <a:sx n="58" d="100"/>
          <a:sy n="58" d="100"/>
        </p:scale>
        <p:origin x="3144" y="84"/>
      </p:cViewPr>
      <p:guideLst>
        <p:guide orient="horz" pos="2160"/>
        <p:guide pos="2904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/>
          <p:nvPr/>
        </p:nvSpPr>
        <p:spPr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5" name="AutoShape 2"/>
          <p:cNvSpPr/>
          <p:nvPr/>
        </p:nvSpPr>
        <p:spPr>
          <a:xfrm>
            <a:off x="0" y="0"/>
            <a:ext cx="7315200" cy="9601200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6" name="Text Box 3"/>
          <p:cNvSpPr txBox="1"/>
          <p:nvPr/>
        </p:nvSpPr>
        <p:spPr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7" name="Text Box 4"/>
          <p:cNvSpPr txBox="1"/>
          <p:nvPr/>
        </p:nvSpPr>
        <p:spPr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078" name="Rectangle 5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797425" cy="3597275"/>
          </a:xfrm>
          <a:prstGeom prst="rect">
            <a:avLst/>
          </a:prstGeom>
          <a:noFill/>
          <a:ln w="9360" cap="sq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2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731838" y="4560888"/>
            <a:ext cx="5848350" cy="431641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t" anchorCtr="0" compatLnSpc="1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  <p:sp>
        <p:nvSpPr>
          <p:cNvPr id="3080" name="Text Box 7"/>
          <p:cNvSpPr txBox="1"/>
          <p:nvPr/>
        </p:nvSpPr>
        <p:spPr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</a:ln>
        </p:spPr>
        <p:txBody>
          <a:bodyPr wrap="none" lIns="96661" tIns="48331" rIns="96661" bIns="48331" anchor="ctr"/>
          <a:lstStyle/>
          <a:p>
            <a:pPr lvl="0">
              <a:buSzPct val="100000"/>
            </a:pPr>
            <a:endParaRPr lang="en-US" altLang="en-US" dirty="0">
              <a:ea typeface="Arial" panose="020B0604020202020204" pitchFamily="34" charset="0"/>
            </a:endParaRPr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143375" y="9120188"/>
            <a:ext cx="3167063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5139" tIns="49472" rIns="95139" bIns="49472" numCol="1" anchor="b" anchorCtr="0" compatLnSpc="1"/>
          <a:lstStyle>
            <a:lvl1pPr algn="r" eaLnBrk="1" hangingPunct="1">
              <a:buSzPct val="100000"/>
              <a:tabLst>
                <a:tab pos="482600" algn="l"/>
                <a:tab pos="965200" algn="l"/>
                <a:tab pos="1449070" algn="l"/>
                <a:tab pos="1931670" algn="l"/>
                <a:tab pos="2416175" algn="l"/>
                <a:tab pos="2898775" algn="l"/>
              </a:tabLst>
              <a:defRPr sz="1300" smtClean="0">
                <a:solidFill>
                  <a:srgbClr val="000000"/>
                </a:solidFill>
                <a:latin typeface="Arial" panose="020B0604020202020204" pitchFamily="34" charset="0"/>
              </a:defRPr>
            </a:lvl1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482600" algn="l"/>
                <a:tab pos="965200" algn="l"/>
                <a:tab pos="1449070" algn="l"/>
                <a:tab pos="1931670" algn="l"/>
                <a:tab pos="2416175" algn="l"/>
                <a:tab pos="2898775" algn="l"/>
              </a:tabLst>
              <a:defRPr/>
            </a:pPr>
            <a:fld id="{7ED7BEBC-912D-4088-9639-FA1A33B5013B}" type="slidenum">
              <a:rPr kumimoji="0" lang="en-US" altLang="en-US" sz="13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S PGothic" panose="020B0600070205080204" pitchFamily="34" charset="-128"/>
                <a:cs typeface="+mn-cs"/>
              </a:rPr>
              <a:t>‹#›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S PGothic" panose="020B0600070205080204" pitchFamily="34" charset="-128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MS PGothic" panose="020B0600070205080204" pitchFamily="34" charset="-128"/>
        <a:cs typeface="MS PGothic" panose="020B0600070205080204" pitchFamily="34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 txBox="1">
            <a:spLocks noGrp="1"/>
          </p:cNvSpPr>
          <p:nvPr>
            <p:ph type="sldNum" sz="quarter"/>
          </p:nvPr>
        </p:nvSpPr>
        <p:spPr>
          <a:xfrm>
            <a:off x="4143375" y="9120188"/>
            <a:ext cx="3167063" cy="47625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rgbClr val="000000"/>
                </a:solidFill>
                <a:latin typeface="Arial" panose="020B0604020202020204" pitchFamily="34" charset="0"/>
              </a:rPr>
              <a:t>1</a:t>
            </a:fld>
            <a:endParaRPr lang="en-US" altLang="en-US" sz="13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5123" name="Text Box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solidFill>
            <a:srgbClr val="FFFFFF"/>
          </a:solidFill>
        </p:spPr>
      </p:sp>
      <p:sp>
        <p:nvSpPr>
          <p:cNvPr id="33794" name="Text Box 2"/>
          <p:cNvSpPr>
            <a:spLocks noGrp="1" noChangeArrowheads="1"/>
          </p:cNvSpPr>
          <p:nvPr>
            <p:ph type="body" idx="1"/>
          </p:nvPr>
        </p:nvSpPr>
        <p:spPr>
          <a:xfrm>
            <a:off x="731838" y="4560888"/>
            <a:ext cx="5851525" cy="431958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lIns="95139" tIns="49472" rIns="95139" bIns="49472" numCol="1" anchor="ctr" anchorCtr="0" compatLnSpc="1"/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9154" name="Rectangle 3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lvl="0"/>
            <a:r>
              <a:rPr lang="en-US" altLang="en-US" dirty="0"/>
              <a:t>a zombie process or defunct process is a process that has completed execution (via the exit system call) but still has an entry in the process table</a:t>
            </a:r>
          </a:p>
          <a:p>
            <a:pPr lvl="0"/>
            <a:r>
              <a:rPr lang="en-US" altLang="en-US" dirty="0"/>
              <a:t>An orphan process is a computer process whose parent process has finished or terminated, though it remains running itself.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1202" name="Text Placeholder 2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lvl="0"/>
            <a:endParaRPr lang="en-US" altLang="zh-CN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4274" name="Notes Placeholder 2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lvl="0"/>
            <a:r>
              <a:rPr lang="en-US" altLang="en-US" dirty="0">
                <a:latin typeface="Arial" panose="020B0604020202020204" pitchFamily="34" charset="0"/>
              </a:rPr>
              <a:t>Not 0 break</a:t>
            </a:r>
            <a:endParaRPr lang="en-US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4275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5</a:t>
            </a:fld>
            <a:endParaRPr lang="en-US" altLang="en-US" sz="1300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56322" name="Notes Placeholder 2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lvl="0"/>
            <a:r>
              <a:rPr lang="en-US" altLang="en-US" dirty="0">
                <a:latin typeface="Arial" panose="020B0604020202020204" pitchFamily="34" charset="0"/>
              </a:rPr>
              <a:t>Child break</a:t>
            </a:r>
            <a:endParaRPr lang="en-US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6323" name="Slide Number Placeholder 3"/>
          <p:cNvSpPr txBox="1">
            <a:spLocks noGrp="1"/>
          </p:cNvSpPr>
          <p:nvPr>
            <p:ph type="sldNum" sz="quarter"/>
          </p:nvPr>
        </p:nvSpPr>
        <p:spPr>
          <a:xfrm>
            <a:off x="4022725" y="9720263"/>
            <a:ext cx="3074988" cy="508000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95139" tIns="49472" rIns="95139" bIns="49472" anchor="b"/>
          <a:lstStyle/>
          <a:p>
            <a:pPr lvl="0" algn="r">
              <a:buSzPct val="100000"/>
              <a:tabLst>
                <a:tab pos="482600" algn="l"/>
                <a:tab pos="965200" algn="l"/>
                <a:tab pos="1449705" algn="l"/>
                <a:tab pos="1932305" algn="l"/>
                <a:tab pos="2416175" algn="l"/>
                <a:tab pos="2898775" algn="l"/>
              </a:tabLst>
            </a:pPr>
            <a:fld id="{9A0DB2DC-4C9A-4742-B13C-FB6460FD3503}" type="slidenum">
              <a:rPr lang="en-US" altLang="en-US" sz="1300" dirty="0">
                <a:solidFill>
                  <a:schemeClr val="tx1"/>
                </a:solidFill>
                <a:latin typeface="Arial" panose="020B0604020202020204" pitchFamily="34" charset="0"/>
              </a:rPr>
              <a:t>6</a:t>
            </a:fld>
            <a:endParaRPr lang="en-US" altLang="en-US" sz="1300" dirty="0">
              <a:solidFill>
                <a:schemeClr val="tx1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58370" name="Text Placeholder 2"/>
          <p:cNvSpPr>
            <a:spLocks noGrp="1"/>
          </p:cNvSpPr>
          <p:nvPr>
            <p:ph type="body"/>
          </p:nvPr>
        </p:nvSpPr>
        <p:spPr>
          <a:xfrm>
            <a:off x="731838" y="4560888"/>
            <a:ext cx="5848350" cy="4316412"/>
          </a:xfrm>
        </p:spPr>
        <p:txBody>
          <a:bodyPr wrap="square" lIns="95139" tIns="49472" rIns="95139" bIns="49472" anchor="t"/>
          <a:lstStyle/>
          <a:p>
            <a:pPr lvl="0"/>
            <a:endParaRPr lang="en-US" altLang="zh-C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2613" y="6350"/>
            <a:ext cx="2055812" cy="570547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350"/>
            <a:ext cx="6018213" cy="570547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pPr fontAlgn="base"/>
            <a:r>
              <a:rPr lang="en-US" strike="noStrike" noProof="1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447800"/>
            <a:ext cx="4037013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1413" y="1447800"/>
            <a:ext cx="4037012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0000" tIns="46800" rIns="90000" bIns="4680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2613" y="6350"/>
            <a:ext cx="2055812" cy="5705475"/>
          </a:xfrm>
        </p:spPr>
        <p:txBody>
          <a:bodyPr vert="eaVert"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6350"/>
            <a:ext cx="6018213" cy="5705475"/>
          </a:xfrm>
        </p:spPr>
        <p:txBody>
          <a:bodyPr vert="eaVert"/>
          <a:lstStyle/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447800"/>
            <a:ext cx="4037013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1413" y="1447800"/>
            <a:ext cx="4037012" cy="4264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en-US" strike="noStrike" noProof="1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  <a:p>
            <a:pPr lvl="1" fontAlgn="base"/>
            <a:r>
              <a:rPr lang="en-US" strike="noStrike" noProof="1"/>
              <a:t>Second level</a:t>
            </a:r>
          </a:p>
          <a:p>
            <a:pPr lvl="2" fontAlgn="base"/>
            <a:r>
              <a:rPr lang="en-US" strike="noStrike" noProof="1"/>
              <a:t>Third level</a:t>
            </a:r>
          </a:p>
          <a:p>
            <a:pPr lvl="3" fontAlgn="base"/>
            <a:r>
              <a:rPr lang="en-US" strike="noStrike" noProof="1"/>
              <a:t>Fourth level</a:t>
            </a:r>
          </a:p>
          <a:p>
            <a:pPr lvl="4" fontAlgn="base"/>
            <a:r>
              <a:rPr lang="en-US" strike="noStrike" noProof="1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en-US" strike="noStrike" noProof="1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0000" tIns="46800" rIns="90000" bIns="4680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32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en-US" strike="noStrike" noProof="1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/>
          </p:cNvSpPr>
          <p:nvPr>
            <p:ph type="title"/>
          </p:nvPr>
        </p:nvSpPr>
        <p:spPr>
          <a:xfrm>
            <a:off x="762000" y="6350"/>
            <a:ext cx="8150225" cy="1433513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ctr"/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1027" name="Rectangle 2"/>
          <p:cNvSpPr>
            <a:spLocks noGrp="1"/>
          </p:cNvSpPr>
          <p:nvPr>
            <p:ph type="body"/>
          </p:nvPr>
        </p:nvSpPr>
        <p:spPr>
          <a:xfrm>
            <a:off x="762000" y="1447800"/>
            <a:ext cx="8226425" cy="4264025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t"/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 indent="-285750"/>
            <a:r>
              <a:rPr lang="en-GB" altLang="en-US" dirty="0"/>
              <a:t>Second Outline Level</a:t>
            </a:r>
          </a:p>
          <a:p>
            <a:pPr lvl="2" indent="-228600"/>
            <a:r>
              <a:rPr lang="en-GB" altLang="en-US" dirty="0"/>
              <a:t>Third Outline Level</a:t>
            </a:r>
          </a:p>
          <a:p>
            <a:pPr lvl="3" indent="-228600"/>
            <a:r>
              <a:rPr lang="en-GB" altLang="en-US" dirty="0"/>
              <a:t>Fourth Outline Level</a:t>
            </a:r>
          </a:p>
          <a:p>
            <a:pPr lvl="4" indent="-228600"/>
            <a:r>
              <a:rPr lang="en-GB" altLang="en-US" dirty="0"/>
              <a:t>Fifth Outline Level</a:t>
            </a:r>
          </a:p>
          <a:p>
            <a:pPr lvl="4" indent="-228600"/>
            <a:r>
              <a:rPr lang="en-GB" altLang="en-US" dirty="0"/>
              <a:t>Sixth Outline Level</a:t>
            </a:r>
          </a:p>
          <a:p>
            <a:pPr lvl="4" indent="-228600"/>
            <a:r>
              <a:rPr lang="en-GB" altLang="en-US" dirty="0"/>
              <a:t>Seventh Outline Level</a:t>
            </a:r>
          </a:p>
        </p:txBody>
      </p:sp>
      <p:sp>
        <p:nvSpPr>
          <p:cNvPr id="1028" name="Text Box 3"/>
          <p:cNvSpPr txBox="1"/>
          <p:nvPr/>
        </p:nvSpPr>
        <p:spPr>
          <a:xfrm>
            <a:off x="6172200" y="6248400"/>
            <a:ext cx="2797175" cy="457200"/>
          </a:xfrm>
          <a:prstGeom prst="rect">
            <a:avLst/>
          </a:prstGeom>
          <a:noFill/>
          <a:ln w="9525">
            <a:noFill/>
          </a:ln>
        </p:spPr>
        <p:txBody>
          <a:bodyPr wrap="none" anchor="ctr"/>
          <a:lstStyle/>
          <a:p>
            <a:pPr lvl="0" eaLnBrk="0" hangingPunct="0">
              <a:buSzPct val="100000"/>
            </a:pPr>
            <a:endParaRPr lang="en-US" altLang="en-US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pic>
        <p:nvPicPr>
          <p:cNvPr id="1029" name="Picture 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010400" y="6011863"/>
            <a:ext cx="1905000" cy="549275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charset="-12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charset="-12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charset="-12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charset="-122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charset="-122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charset="-122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charset="-122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charset="-122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Line 1"/>
          <p:cNvSpPr/>
          <p:nvPr/>
        </p:nvSpPr>
        <p:spPr>
          <a:xfrm>
            <a:off x="533400" y="2819400"/>
            <a:ext cx="8153400" cy="1588"/>
          </a:xfrm>
          <a:prstGeom prst="line">
            <a:avLst/>
          </a:prstGeom>
          <a:ln w="38160" cap="sq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pic>
        <p:nvPicPr>
          <p:cNvPr id="2051" name="Picture 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5638800"/>
            <a:ext cx="3200400" cy="92233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2" name="Rectangle 3"/>
          <p:cNvSpPr>
            <a:spLocks noGrp="1"/>
          </p:cNvSpPr>
          <p:nvPr>
            <p:ph type="title"/>
          </p:nvPr>
        </p:nvSpPr>
        <p:spPr>
          <a:xfrm>
            <a:off x="762000" y="6350"/>
            <a:ext cx="8150225" cy="1433513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ctr"/>
          <a:lstStyle/>
          <a:p>
            <a:pPr lvl="0"/>
            <a:r>
              <a:rPr lang="en-GB" altLang="en-US" dirty="0"/>
              <a:t>Click to edit the title text format</a:t>
            </a:r>
          </a:p>
        </p:txBody>
      </p:sp>
      <p:sp>
        <p:nvSpPr>
          <p:cNvPr id="2053" name="Rectangle 4"/>
          <p:cNvSpPr>
            <a:spLocks noGrp="1"/>
          </p:cNvSpPr>
          <p:nvPr>
            <p:ph type="body"/>
          </p:nvPr>
        </p:nvSpPr>
        <p:spPr>
          <a:xfrm>
            <a:off x="762000" y="1447800"/>
            <a:ext cx="8226425" cy="4264025"/>
          </a:xfrm>
          <a:prstGeom prst="rect">
            <a:avLst/>
          </a:prstGeom>
          <a:noFill/>
          <a:ln w="9525">
            <a:noFill/>
          </a:ln>
        </p:spPr>
        <p:txBody>
          <a:bodyPr lIns="90000" tIns="46800" rIns="90000" bIns="46800" anchor="t"/>
          <a:lstStyle/>
          <a:p>
            <a:pPr lvl="0"/>
            <a:r>
              <a:rPr lang="en-GB" altLang="en-US" dirty="0"/>
              <a:t>Click to edit the outline text format</a:t>
            </a:r>
          </a:p>
          <a:p>
            <a:pPr lvl="1" indent="-285750"/>
            <a:r>
              <a:rPr lang="en-GB" altLang="en-US" dirty="0"/>
              <a:t>Second Outline Level</a:t>
            </a:r>
          </a:p>
          <a:p>
            <a:pPr lvl="2" indent="-228600"/>
            <a:r>
              <a:rPr lang="en-GB" altLang="en-US" dirty="0"/>
              <a:t>Third Outline Level</a:t>
            </a:r>
          </a:p>
          <a:p>
            <a:pPr lvl="3" indent="-228600"/>
            <a:r>
              <a:rPr lang="en-GB" altLang="en-US" dirty="0"/>
              <a:t>Fourth Outline Level</a:t>
            </a:r>
          </a:p>
          <a:p>
            <a:pPr lvl="4" indent="-228600"/>
            <a:r>
              <a:rPr lang="en-GB" altLang="en-US" dirty="0"/>
              <a:t>Fifth Outline Level</a:t>
            </a:r>
          </a:p>
          <a:p>
            <a:pPr lvl="4" indent="-228600"/>
            <a:r>
              <a:rPr lang="en-GB" altLang="en-US" dirty="0"/>
              <a:t>Sixth Outline Level</a:t>
            </a:r>
          </a:p>
          <a:p>
            <a:pPr lvl="4" indent="-228600"/>
            <a:r>
              <a:rPr lang="en-GB" altLang="en-US" dirty="0"/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+mj-lt"/>
          <a:ea typeface="MS PGothic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charset="-122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charset="-122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charset="-122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charset="-122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charset="-122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charset="-122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charset="-122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b="1">
          <a:solidFill>
            <a:srgbClr val="000080"/>
          </a:solidFill>
          <a:latin typeface="Georgia" panose="02040502050405020303" pitchFamily="18" charset="0"/>
          <a:ea typeface="MS PGothic" panose="020B0600070205080204" pitchFamily="34" charset="-128"/>
          <a:cs typeface="Arial Unicode MS" charset="-122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ext Box 1"/>
          <p:cNvSpPr txBox="1">
            <a:spLocks noChangeArrowheads="1"/>
          </p:cNvSpPr>
          <p:nvPr/>
        </p:nvSpPr>
        <p:spPr bwMode="auto">
          <a:xfrm>
            <a:off x="609600" y="1295400"/>
            <a:ext cx="8001000" cy="1371600"/>
          </a:xfrm>
          <a:prstGeom prst="rect">
            <a:avLst/>
          </a:prstGeom>
          <a:noFill/>
          <a:ln>
            <a:noFill/>
          </a:ln>
          <a:effectLst/>
        </p:spPr>
        <p:txBody>
          <a:bodyPr anchor="b" anchorCtr="1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altLang="en-US" sz="6000" b="1" i="0" u="none" strike="noStrike" kern="1200" cap="none" spc="0" normalizeH="0" baseline="0" noProof="0">
                <a:ln>
                  <a:noFill/>
                </a:ln>
                <a:solidFill>
                  <a:srgbClr val="0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+mn-cs"/>
              </a:rPr>
              <a:t>Processes (3)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1676400" y="3048000"/>
            <a:ext cx="5867400" cy="2151063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anose="02020603050405020304" pitchFamily="18" charset="0"/>
                <a:ea typeface="MS PGothic" panose="020B0600070205080204" pitchFamily="34" charset="-128"/>
                <a:cs typeface="MS PGothic" panose="020B0600070205080204" pitchFamily="34" charset="-128"/>
              </a:defRPr>
            </a:lvl9pPr>
          </a:lstStyle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Dr. Clinton Jeffery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CSE325 Principles of</a:t>
            </a:r>
            <a:b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</a:b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Operating Systems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uLnTx/>
                <a:uFillTx/>
                <a:latin typeface="Georgia" panose="02040502050405020303" pitchFamily="18" charset="0"/>
                <a:ea typeface="MS PGothic" panose="020B0600070205080204" pitchFamily="34" charset="-128"/>
                <a:cs typeface="MS PGothic" panose="020B0600070205080204" pitchFamily="34" charset="-128"/>
              </a:rPr>
              <a:t>8/31/2022</a:t>
            </a:r>
          </a:p>
          <a:p>
            <a:pPr marL="0" marR="0" lvl="0" indent="0" algn="ctr" defTabSz="457200" rtl="0" eaLnBrk="1" fontAlgn="base" latinLnBrk="0" hangingPunct="1">
              <a:lnSpc>
                <a:spcPct val="90000"/>
              </a:lnSpc>
              <a:spcBef>
                <a:spcPts val="800"/>
              </a:spcBef>
              <a:spcAft>
                <a:spcPct val="0"/>
              </a:spcAft>
              <a:buClrTx/>
              <a:buSzPct val="65000"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>
                <a:outerShdw blurRad="38100" dist="38100" dir="2700000" algn="tl">
                  <a:srgbClr val="DDDDDD"/>
                </a:outerShdw>
              </a:effectLst>
              <a:uLnTx/>
              <a:uFillTx/>
              <a:latin typeface="Georgia" panose="02040502050405020303" pitchFamily="18" charset="0"/>
              <a:ea typeface="MS PGothic" panose="020B0600070205080204" pitchFamily="34" charset="-128"/>
              <a:cs typeface="MS PGothic" panose="020B0600070205080204" pitchFamily="34" charset="-128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76263"/>
          </a:xfrm>
        </p:spPr>
        <p:txBody>
          <a:bodyPr wrap="square" lIns="90000" tIns="46800" rIns="90000" bIns="46800" anchor="ctr"/>
          <a:lstStyle/>
          <a:p>
            <a:pPr eaLnBrk="1" hangingPunct="1"/>
            <a:r>
              <a:rPr lang="en-US" altLang="en-US" dirty="0">
                <a:latin typeface="Arial" panose="020B0604020202020204" pitchFamily="34" charset="0"/>
              </a:rPr>
              <a:t>Process Termination, cont’d</a:t>
            </a:r>
          </a:p>
        </p:txBody>
      </p:sp>
      <p:sp>
        <p:nvSpPr>
          <p:cNvPr id="38915" name="Rectangle 3"/>
          <p:cNvSpPr>
            <a:spLocks noGrp="1"/>
          </p:cNvSpPr>
          <p:nvPr>
            <p:ph idx="1"/>
          </p:nvPr>
        </p:nvSpPr>
        <p:spPr>
          <a:xfrm>
            <a:off x="152400" y="457278"/>
            <a:ext cx="8839200" cy="6400722"/>
          </a:xfrm>
        </p:spPr>
        <p:txBody>
          <a:bodyPr wrap="square" lIns="90000" tIns="46800" rIns="90000" bIns="46800" anchor="t"/>
          <a:lstStyle/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endParaRPr kumimoji="0" lang="en-US" altLang="en-US" sz="800" b="0" i="0" u="none" strike="noStrike" kern="0" cap="none" spc="0" normalizeH="0" baseline="0" noProof="1">
              <a:solidFill>
                <a:srgbClr val="000000"/>
              </a:solidFill>
              <a:latin typeface="Helvetica" charset="0"/>
              <a:ea typeface="MS PGothic" panose="020B0600070205080204" pitchFamily="34" charset="-128"/>
              <a:cs typeface="+mn-cs"/>
            </a:endParaRP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latin typeface="Helvetica" charset="0"/>
                <a:ea typeface="MS PGothic" panose="020B0600070205080204" pitchFamily="34" charset="-128"/>
                <a:cs typeface="+mn-cs"/>
              </a:rPr>
              <a:t>Some operating systems do not allow a child to exist if its parent has terminated. If a process terminates, then all its children must also be terminated.</a:t>
            </a: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2400" b="1" i="0" u="none" strike="noStrike" kern="0" cap="none" spc="0" normalizeH="0" baseline="0" noProof="1">
                <a:solidFill>
                  <a:srgbClr val="000000"/>
                </a:solidFill>
                <a:latin typeface="Helvetica" charset="0"/>
                <a:ea typeface="MS PGothic" panose="020B0600070205080204" pitchFamily="34" charset="-128"/>
                <a:cs typeface="+mn-cs"/>
              </a:rPr>
              <a:t>cascading termination. </a:t>
            </a: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latin typeface="Helvetica" charset="0"/>
                <a:ea typeface="MS PGothic" panose="020B0600070205080204" pitchFamily="34" charset="-128"/>
                <a:cs typeface="+mn-cs"/>
              </a:rPr>
              <a:t>All children, grandchildren, etc.  are terminated.</a:t>
            </a:r>
            <a:endParaRPr kumimoji="0" lang="en-US" altLang="en-US" sz="2400" b="1" i="0" u="none" strike="noStrike" kern="0" cap="none" spc="0" normalizeH="0" baseline="0" noProof="1">
              <a:solidFill>
                <a:srgbClr val="000000"/>
              </a:solidFill>
              <a:latin typeface="Helvetica" charset="0"/>
              <a:ea typeface="MS PGothic" panose="020B0600070205080204" pitchFamily="34" charset="-128"/>
              <a:cs typeface="+mn-cs"/>
            </a:endParaRPr>
          </a:p>
          <a:p>
            <a:pPr marL="742950" marR="0" lvl="1" indent="-285750" algn="l" defTabSz="457200" rtl="0" eaLnBrk="0" fontAlgn="base" latinLnBrk="0" hangingPunct="0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latin typeface="Helvetica" charset="0"/>
                <a:ea typeface="MS PGothic" panose="020B0600070205080204" pitchFamily="34" charset="-128"/>
                <a:cs typeface="+mn-cs"/>
              </a:rPr>
              <a:t>The termination is initiated by the operating system.</a:t>
            </a:r>
            <a:endParaRPr kumimoji="0" lang="en-US" altLang="en-US" sz="2400" b="1" i="0" u="none" strike="noStrike" kern="0" cap="none" spc="0" normalizeH="0" baseline="0" noProof="1">
              <a:solidFill>
                <a:srgbClr val="000000"/>
              </a:solidFill>
              <a:latin typeface="Helvetica" charset="0"/>
              <a:ea typeface="MS PGothic" panose="020B0600070205080204" pitchFamily="34" charset="-128"/>
              <a:cs typeface="+mn-cs"/>
            </a:endParaRP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latin typeface="Helvetica" charset="0"/>
                <a:ea typeface="MS PGothic" panose="020B0600070205080204" pitchFamily="34" charset="-128"/>
                <a:cs typeface="+mn-cs"/>
              </a:rPr>
              <a:t>The parent process may wait for termination of a child process by using the </a:t>
            </a:r>
            <a:r>
              <a:rPr kumimoji="0" lang="en-US" altLang="en-US" sz="2400" b="1" i="0" u="none" strike="noStrike" kern="0" cap="none" spc="0" normalizeH="0" baseline="0" noProof="1">
                <a:solidFill>
                  <a:srgbClr val="000000"/>
                </a:solidFill>
                <a:latin typeface="Courier New" panose="02070309020205020404" pitchFamily="49" charset="0"/>
                <a:ea typeface="MS PGothic" panose="020B0600070205080204" pitchFamily="34" charset="-128"/>
                <a:cs typeface="+mn-cs"/>
              </a:rPr>
              <a:t>wait()</a:t>
            </a: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latin typeface="Helvetica" charset="0"/>
                <a:ea typeface="MS PGothic" panose="020B0600070205080204" pitchFamily="34" charset="-128"/>
                <a:cs typeface="+mn-cs"/>
              </a:rPr>
              <a:t>system call</a:t>
            </a:r>
            <a:r>
              <a:rPr kumimoji="0" lang="en-US" altLang="en-US" sz="2400" b="1" i="0" u="none" strike="noStrike" kern="0" cap="none" spc="0" normalizeH="0" baseline="0" noProof="1">
                <a:solidFill>
                  <a:srgbClr val="000000"/>
                </a:solidFill>
                <a:latin typeface="Courier New" panose="02070309020205020404" pitchFamily="49" charset="0"/>
                <a:ea typeface="MS PGothic" panose="020B0600070205080204" pitchFamily="34" charset="-128"/>
                <a:cs typeface="+mn-cs"/>
              </a:rPr>
              <a:t>. </a:t>
            </a: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latin typeface="Helvetica" charset="0"/>
                <a:ea typeface="MS PGothic" panose="020B0600070205080204" pitchFamily="34" charset="-128"/>
                <a:cs typeface="+mn-cs"/>
              </a:rPr>
              <a:t>The call returns status information and the pid of the terminated process</a:t>
            </a:r>
            <a:endParaRPr kumimoji="0" lang="en-US" altLang="en-US" sz="2400" b="1" i="0" u="none" strike="noStrike" kern="0" cap="none" spc="0" normalizeH="0" baseline="0" noProof="1">
              <a:solidFill>
                <a:srgbClr val="000000"/>
              </a:solidFill>
              <a:latin typeface="Courier New" panose="02070309020205020404" pitchFamily="49" charset="0"/>
              <a:ea typeface="MS PGothic" panose="020B0600070205080204" pitchFamily="34" charset="-128"/>
              <a:cs typeface="+mn-cs"/>
            </a:endParaRPr>
          </a:p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Times New Roman" panose="02020603050405020304" pitchFamily="18" charset="0"/>
              <a:buNone/>
            </a:pPr>
            <a:r>
              <a:rPr kumimoji="0" lang="en-US" altLang="en-US" sz="2400" b="1" i="0" u="none" strike="noStrike" kern="0" cap="none" spc="0" normalizeH="0" baseline="0" noProof="1">
                <a:solidFill>
                  <a:srgbClr val="000000"/>
                </a:solidFill>
                <a:latin typeface="Courier New" panose="02070309020205020404" pitchFamily="49" charset="0"/>
                <a:ea typeface="MS PGothic" panose="020B0600070205080204" pitchFamily="34" charset="-128"/>
                <a:cs typeface="+mn-cs"/>
              </a:rPr>
              <a:t>					pid = wait(&amp;status); 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latin typeface="Helvetica" charset="0"/>
                <a:ea typeface="MS PGothic" panose="020B0600070205080204" pitchFamily="34" charset="-128"/>
                <a:cs typeface="+mn-cs"/>
              </a:rPr>
              <a:t>If child process terminates but no parent waiting (did not invoke </a:t>
            </a:r>
            <a:r>
              <a:rPr kumimoji="0" lang="en-US" altLang="en-US" sz="2400" b="1" i="0" u="none" strike="noStrike" kern="0" cap="none" spc="0" normalizeH="0" baseline="0" noProof="1">
                <a:solidFill>
                  <a:srgbClr val="000000"/>
                </a:solidFill>
                <a:latin typeface="Courier New" panose="02070309020205020404" pitchFamily="49" charset="0"/>
                <a:ea typeface="MS PGothic" panose="020B0600070205080204" pitchFamily="34" charset="-128"/>
                <a:cs typeface="+mn-cs"/>
              </a:rPr>
              <a:t>wait()</a:t>
            </a: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latin typeface="Helvetica" charset="0"/>
                <a:ea typeface="MS PGothic" panose="020B0600070205080204" pitchFamily="34" charset="-128"/>
                <a:cs typeface="+mn-cs"/>
              </a:rPr>
              <a:t>), the child process is a </a:t>
            </a:r>
            <a:r>
              <a:rPr kumimoji="0" lang="en-US" altLang="en-US" sz="2400" b="1" i="0" u="none" strike="noStrike" kern="0" cap="none" spc="0" normalizeH="0" baseline="0" noProof="1">
                <a:solidFill>
                  <a:srgbClr val="3366FF"/>
                </a:solidFill>
                <a:latin typeface="Helvetica" charset="0"/>
                <a:ea typeface="MS PGothic" panose="020B0600070205080204" pitchFamily="34" charset="-128"/>
                <a:cs typeface="+mn-cs"/>
              </a:rPr>
              <a:t>zombie</a:t>
            </a:r>
          </a:p>
          <a:p>
            <a:pPr marL="342900" marR="0" indent="-3429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pitchFamily="2" charset="2"/>
              <a:buChar char="q"/>
            </a:pPr>
            <a:r>
              <a:rPr kumimoji="0" lang="en-US" altLang="en-US" sz="2400" b="0" i="0" u="none" strike="noStrike" kern="0" cap="none" spc="0" normalizeH="0" baseline="0" noProof="1">
                <a:solidFill>
                  <a:srgbClr val="000000"/>
                </a:solidFill>
                <a:latin typeface="Helvetica" charset="0"/>
                <a:ea typeface="MS PGothic" panose="020B0600070205080204" pitchFamily="34" charset="-128"/>
                <a:cs typeface="+mn-cs"/>
              </a:rPr>
              <a:t>If parent terminated but child process remains running itself, the child process is an </a:t>
            </a:r>
            <a:r>
              <a:rPr kumimoji="0" lang="en-US" altLang="en-US" sz="2400" b="1" i="0" u="none" strike="noStrike" kern="0" cap="none" spc="0" normalizeH="0" baseline="0" noProof="1">
                <a:solidFill>
                  <a:srgbClr val="3366FF"/>
                </a:solidFill>
                <a:latin typeface="Helvetica" charset="0"/>
                <a:ea typeface="MS PGothic" panose="020B0600070205080204" pitchFamily="34" charset="-128"/>
                <a:cs typeface="+mn-cs"/>
              </a:rPr>
              <a:t>orphan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/>
          </p:cNvSpPr>
          <p:nvPr>
            <p:ph type="title"/>
          </p:nvPr>
        </p:nvSpPr>
        <p:spPr/>
        <p:txBody>
          <a:bodyPr wrap="square" lIns="90000" tIns="46800" rIns="90000" bIns="46800" anchor="ctr"/>
          <a:lstStyle/>
          <a:p>
            <a:r>
              <a:rPr lang="en-US" altLang="en-US" dirty="0">
                <a:latin typeface="Arial" panose="020B0604020202020204" pitchFamily="34" charset="0"/>
              </a:rPr>
              <a:t>In-Class Work 1</a:t>
            </a:r>
          </a:p>
        </p:txBody>
      </p:sp>
      <p:sp>
        <p:nvSpPr>
          <p:cNvPr id="50178" name="Rectangle 3"/>
          <p:cNvSpPr>
            <a:spLocks noGrp="1"/>
          </p:cNvSpPr>
          <p:nvPr>
            <p:ph idx="1"/>
          </p:nvPr>
        </p:nvSpPr>
        <p:spPr>
          <a:xfrm>
            <a:off x="457200" y="1219200"/>
            <a:ext cx="8534400" cy="4876800"/>
          </a:xfrm>
        </p:spPr>
        <p:txBody>
          <a:bodyPr wrap="square" lIns="90000" tIns="46800" rIns="90000" bIns="46800" anchor="t"/>
          <a:lstStyle/>
          <a:p>
            <a:pPr marL="609600" indent="-609600">
              <a:lnSpc>
                <a:spcPct val="80000"/>
              </a:lnSpc>
            </a:pPr>
            <a:r>
              <a:rPr lang="en-US" altLang="en-US" sz="2800" dirty="0">
                <a:latin typeface="Arial" panose="020B0604020202020204" pitchFamily="34" charset="0"/>
              </a:rPr>
              <a:t>How many processes are created by the following program including the parent process? What will be printed by the program? Assume children always print before their parent.</a:t>
            </a:r>
            <a:endParaRPr lang="en-US" altLang="en-US" sz="2800" dirty="0"/>
          </a:p>
          <a:p>
            <a:pPr marL="609600" indent="-609600">
              <a:lnSpc>
                <a:spcPct val="80000"/>
              </a:lnSpc>
              <a:buClrTx/>
              <a:buSzPct val="100000"/>
              <a:buNone/>
            </a:pPr>
            <a:r>
              <a:rPr lang="en-US" altLang="en-US" sz="2400" b="1" dirty="0">
                <a:solidFill>
                  <a:srgbClr val="000080"/>
                </a:solidFill>
                <a:latin typeface="Courier New" panose="02070309020205020404" pitchFamily="49" charset="0"/>
              </a:rPr>
              <a:t>int main(){   </a:t>
            </a:r>
          </a:p>
          <a:p>
            <a:pPr marL="609600" indent="-609600">
              <a:lnSpc>
                <a:spcPct val="80000"/>
              </a:lnSpc>
              <a:buClrTx/>
              <a:buSzPct val="100000"/>
              <a:buNone/>
            </a:pPr>
            <a:r>
              <a:rPr lang="en-US" altLang="en-US" sz="2400" b="1" dirty="0">
                <a:solidFill>
                  <a:srgbClr val="000080"/>
                </a:solidFill>
                <a:latin typeface="Courier New" panose="02070309020205020404" pitchFamily="49" charset="0"/>
              </a:rPr>
              <a:t>   int i; </a:t>
            </a:r>
          </a:p>
          <a:p>
            <a:pPr marL="609600" indent="-609600">
              <a:lnSpc>
                <a:spcPct val="80000"/>
              </a:lnSpc>
              <a:buClrTx/>
              <a:buSzPct val="100000"/>
              <a:buNone/>
            </a:pPr>
            <a:r>
              <a:rPr lang="en-US" altLang="en-US" sz="2400" b="1" dirty="0">
                <a:solidFill>
                  <a:srgbClr val="000080"/>
                </a:solidFill>
                <a:latin typeface="Courier New" panose="02070309020205020404" pitchFamily="49" charset="0"/>
              </a:rPr>
              <a:t>   int a = 3;        </a:t>
            </a:r>
          </a:p>
          <a:p>
            <a:pPr marL="609600" indent="-609600">
              <a:lnSpc>
                <a:spcPct val="80000"/>
              </a:lnSpc>
              <a:buClrTx/>
              <a:buSzPct val="100000"/>
              <a:buNone/>
            </a:pPr>
            <a:r>
              <a:rPr lang="en-US" altLang="en-US" sz="2400" b="1" dirty="0">
                <a:solidFill>
                  <a:srgbClr val="000080"/>
                </a:solidFill>
                <a:latin typeface="Courier New" panose="02070309020205020404" pitchFamily="49" charset="0"/>
              </a:rPr>
              <a:t>   if(fork() == 0){               </a:t>
            </a:r>
          </a:p>
          <a:p>
            <a:pPr marL="609600" indent="-609600">
              <a:lnSpc>
                <a:spcPct val="80000"/>
              </a:lnSpc>
              <a:buClrTx/>
              <a:buSzPct val="100000"/>
              <a:buNone/>
            </a:pPr>
            <a:r>
              <a:rPr lang="en-US" altLang="en-US" sz="2400" b="1" dirty="0">
                <a:solidFill>
                  <a:srgbClr val="000080"/>
                </a:solidFill>
                <a:latin typeface="Courier New" panose="02070309020205020404" pitchFamily="49" charset="0"/>
              </a:rPr>
              <a:t>      a = a*4;		</a:t>
            </a:r>
          </a:p>
          <a:p>
            <a:pPr marL="609600" indent="-609600">
              <a:lnSpc>
                <a:spcPct val="80000"/>
              </a:lnSpc>
              <a:buClrTx/>
              <a:buSzPct val="100000"/>
              <a:buNone/>
            </a:pPr>
            <a:r>
              <a:rPr lang="en-US" altLang="en-US" sz="2400" b="1" dirty="0">
                <a:solidFill>
                  <a:srgbClr val="000080"/>
                </a:solidFill>
                <a:latin typeface="Courier New" panose="02070309020205020404" pitchFamily="49" charset="0"/>
              </a:rPr>
              <a:t>      if(fork() == 0)           </a:t>
            </a:r>
          </a:p>
          <a:p>
            <a:pPr marL="609600" indent="-609600">
              <a:lnSpc>
                <a:spcPct val="80000"/>
              </a:lnSpc>
              <a:buClrTx/>
              <a:buSzPct val="100000"/>
              <a:buNone/>
            </a:pPr>
            <a:r>
              <a:rPr lang="en-US" altLang="en-US" sz="2400" b="1" dirty="0">
                <a:solidFill>
                  <a:srgbClr val="000080"/>
                </a:solidFill>
                <a:latin typeface="Courier New" panose="02070309020205020404" pitchFamily="49" charset="0"/>
              </a:rPr>
              <a:t>         a = a – 2;	  </a:t>
            </a:r>
          </a:p>
          <a:p>
            <a:pPr marL="609600" indent="-609600">
              <a:lnSpc>
                <a:spcPct val="80000"/>
              </a:lnSpc>
              <a:buClrTx/>
              <a:buSzPct val="100000"/>
              <a:buNone/>
            </a:pPr>
            <a:r>
              <a:rPr lang="en-US" altLang="en-US" sz="2400" b="1" dirty="0">
                <a:solidFill>
                  <a:srgbClr val="000080"/>
                </a:solidFill>
                <a:latin typeface="Courier New" panose="02070309020205020404" pitchFamily="49" charset="0"/>
              </a:rPr>
              <a:t>   }	        </a:t>
            </a:r>
          </a:p>
          <a:p>
            <a:pPr marL="609600" indent="-609600">
              <a:lnSpc>
                <a:spcPct val="80000"/>
              </a:lnSpc>
              <a:buClrTx/>
              <a:buSzPct val="100000"/>
              <a:buNone/>
            </a:pPr>
            <a:r>
              <a:rPr lang="en-US" altLang="en-US" sz="2400" b="1" dirty="0">
                <a:solidFill>
                  <a:srgbClr val="000080"/>
                </a:solidFill>
                <a:latin typeface="Courier New" panose="02070309020205020404" pitchFamily="49" charset="0"/>
              </a:rPr>
              <a:t>   printf(“%d\n”, a);</a:t>
            </a:r>
          </a:p>
          <a:p>
            <a:pPr marL="609600" indent="-609600">
              <a:lnSpc>
                <a:spcPct val="80000"/>
              </a:lnSpc>
              <a:buClrTx/>
              <a:buSzPct val="100000"/>
              <a:buNone/>
            </a:pPr>
            <a:r>
              <a:rPr lang="en-US" altLang="en-US" sz="2400" b="1" dirty="0">
                <a:solidFill>
                  <a:srgbClr val="000080"/>
                </a:solidFill>
                <a:latin typeface="Courier New" panose="02070309020205020404" pitchFamily="49" charset="0"/>
              </a:rPr>
              <a:t>} </a:t>
            </a:r>
            <a:endParaRPr lang="en-US" altLang="en-US" sz="2400" b="1" dirty="0">
              <a:solidFill>
                <a:srgbClr val="000080"/>
              </a:solidFill>
              <a:latin typeface="Courier New" panose="02070309020205020404" pitchFamily="49" charset="0"/>
              <a:ea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/>
          </p:cNvSpPr>
          <p:nvPr>
            <p:ph type="title"/>
          </p:nvPr>
        </p:nvSpPr>
        <p:spPr/>
        <p:txBody>
          <a:bodyPr wrap="square" lIns="90000" tIns="46800" rIns="90000" bIns="46800" anchor="ctr"/>
          <a:lstStyle/>
          <a:p>
            <a:r>
              <a:rPr lang="en-US" altLang="en-US" dirty="0">
                <a:latin typeface="Arial" panose="020B0604020202020204" pitchFamily="34" charset="0"/>
              </a:rPr>
              <a:t>Answer</a:t>
            </a:r>
          </a:p>
        </p:txBody>
      </p:sp>
      <p:sp>
        <p:nvSpPr>
          <p:cNvPr id="52226" name="Rectangle 3"/>
          <p:cNvSpPr>
            <a:spLocks noGrp="1"/>
          </p:cNvSpPr>
          <p:nvPr>
            <p:ph idx="1"/>
          </p:nvPr>
        </p:nvSpPr>
        <p:spPr/>
        <p:txBody>
          <a:bodyPr wrap="square" lIns="90000" tIns="46800" rIns="90000" bIns="46800" anchor="t"/>
          <a:lstStyle/>
          <a:p>
            <a:r>
              <a:rPr lang="en-US" altLang="en-US" dirty="0">
                <a:latin typeface="Arial" panose="020B0604020202020204" pitchFamily="34" charset="0"/>
              </a:rPr>
              <a:t>3 processes</a:t>
            </a:r>
          </a:p>
          <a:p>
            <a:r>
              <a:rPr lang="en-US" altLang="en-US" dirty="0">
                <a:latin typeface="Arial" panose="020B0604020202020204" pitchFamily="34" charset="0"/>
              </a:rPr>
              <a:t>10</a:t>
            </a:r>
          </a:p>
          <a:p>
            <a:r>
              <a:rPr lang="en-US" altLang="en-US" dirty="0">
                <a:latin typeface="Arial" panose="020B0604020202020204" pitchFamily="34" charset="0"/>
              </a:rPr>
              <a:t>12</a:t>
            </a:r>
          </a:p>
          <a:p>
            <a:r>
              <a:rPr lang="en-US" altLang="en-US" dirty="0">
                <a:latin typeface="Arial" panose="020B0604020202020204" pitchFamily="34" charset="0"/>
              </a:rPr>
              <a:t>3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wrap="square" lIns="90000" tIns="46800" rIns="90000" bIns="46800" anchor="ctr"/>
          <a:lstStyle/>
          <a:p>
            <a:r>
              <a:rPr lang="en-US" altLang="en-US" dirty="0"/>
              <a:t>Process Chain</a:t>
            </a:r>
          </a:p>
        </p:txBody>
      </p:sp>
      <p:sp>
        <p:nvSpPr>
          <p:cNvPr id="53250" name="Content Placeholder 2"/>
          <p:cNvSpPr>
            <a:spLocks noGrp="1"/>
          </p:cNvSpPr>
          <p:nvPr>
            <p:ph idx="1"/>
          </p:nvPr>
        </p:nvSpPr>
        <p:spPr/>
        <p:txBody>
          <a:bodyPr wrap="square" lIns="90000" tIns="46800" rIns="90000" bIns="46800" anchor="t"/>
          <a:lstStyle/>
          <a:p>
            <a:pPr marL="0" indent="0">
              <a:buClrTx/>
              <a:buSzPct val="100000"/>
              <a:buFont typeface="Wingdings" panose="05000000000000000000" pitchFamily="2" charset="2"/>
              <a:buNone/>
            </a:pPr>
            <a:r>
              <a:rPr lang="en-US" altLang="en-US" sz="2400" b="1" dirty="0">
                <a:solidFill>
                  <a:srgbClr val="000080"/>
                </a:solidFill>
                <a:latin typeface="Courier New" panose="02070309020205020404" pitchFamily="49" charset="0"/>
              </a:rPr>
              <a:t>pid_t childpid = 0;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•"/>
            </a:pPr>
            <a:endParaRPr lang="en-US" altLang="en-US" sz="2400" b="1" dirty="0">
              <a:solidFill>
                <a:srgbClr val="000080"/>
              </a:solidFill>
              <a:latin typeface="Courier New" panose="02070309020205020404" pitchFamily="49" charset="0"/>
            </a:endParaRPr>
          </a:p>
          <a:p>
            <a:pPr marL="0" indent="0">
              <a:buClrTx/>
              <a:buSzPct val="100000"/>
              <a:buFont typeface="Wingdings" panose="05000000000000000000" pitchFamily="2" charset="2"/>
              <a:buNone/>
            </a:pPr>
            <a:r>
              <a:rPr lang="en-US" altLang="en-US" sz="2400" b="1" dirty="0">
                <a:solidFill>
                  <a:srgbClr val="000080"/>
                </a:solidFill>
                <a:latin typeface="Courier New" panose="02070309020205020404" pitchFamily="49" charset="0"/>
              </a:rPr>
              <a:t>for(i = 0; i &lt; n; i++)</a:t>
            </a:r>
          </a:p>
          <a:p>
            <a:pPr marL="0" indent="0">
              <a:buClrTx/>
              <a:buSzPct val="100000"/>
              <a:buFont typeface="Wingdings" panose="05000000000000000000" pitchFamily="2" charset="2"/>
              <a:buNone/>
            </a:pPr>
            <a:r>
              <a:rPr lang="en-US" altLang="en-US" sz="2400" b="1" dirty="0">
                <a:solidFill>
                  <a:srgbClr val="000080"/>
                </a:solidFill>
                <a:latin typeface="Courier New" panose="02070309020205020404" pitchFamily="49" charset="0"/>
              </a:rPr>
              <a:t>   if(childpid = fork())</a:t>
            </a:r>
          </a:p>
          <a:p>
            <a:pPr marL="0" indent="0">
              <a:buClrTx/>
              <a:buSzPct val="100000"/>
              <a:buFont typeface="Wingdings" panose="05000000000000000000" pitchFamily="2" charset="2"/>
              <a:buNone/>
            </a:pPr>
            <a:r>
              <a:rPr lang="en-US" altLang="en-US" sz="2400" b="1" dirty="0">
                <a:solidFill>
                  <a:srgbClr val="000080"/>
                </a:solidFill>
                <a:latin typeface="Courier New" panose="02070309020205020404" pitchFamily="49" charset="0"/>
              </a:rPr>
              <a:t>      break;</a:t>
            </a:r>
            <a:endParaRPr lang="en-US" altLang="en-US" sz="2400" b="1" dirty="0">
              <a:solidFill>
                <a:srgbClr val="000080"/>
              </a:solidFill>
              <a:latin typeface="Courier New" panose="02070309020205020404" pitchFamily="49" charset="0"/>
              <a:ea typeface="Courier New" panose="02070309020205020404" pitchFamily="49" charset="0"/>
            </a:endParaRPr>
          </a:p>
        </p:txBody>
      </p:sp>
      <p:grpSp>
        <p:nvGrpSpPr>
          <p:cNvPr id="4" name="Group 19"/>
          <p:cNvGrpSpPr/>
          <p:nvPr/>
        </p:nvGrpSpPr>
        <p:grpSpPr>
          <a:xfrm>
            <a:off x="304800" y="4114800"/>
            <a:ext cx="8534400" cy="1371600"/>
            <a:chOff x="304800" y="4343400"/>
            <a:chExt cx="8534400" cy="1371600"/>
          </a:xfrm>
        </p:grpSpPr>
        <p:sp>
          <p:nvSpPr>
            <p:cNvPr id="53252" name="Oval 3"/>
            <p:cNvSpPr/>
            <p:nvPr/>
          </p:nvSpPr>
          <p:spPr>
            <a:xfrm>
              <a:off x="304800" y="4343400"/>
              <a:ext cx="1524000" cy="1371600"/>
            </a:xfrm>
            <a:prstGeom prst="ellipse">
              <a:avLst/>
            </a:prstGeom>
            <a:solidFill>
              <a:srgbClr val="000099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ctr" anchorCtr="1"/>
            <a:lstStyle/>
            <a:p>
              <a:r>
                <a:rPr lang="en-US" altLang="en-US" dirty="0">
                  <a:solidFill>
                    <a:srgbClr val="FFFF00"/>
                  </a:solidFill>
                  <a:latin typeface="Times" charset="0"/>
                </a:rPr>
                <a:t>Parent</a:t>
              </a:r>
              <a:endParaRPr lang="en-US" altLang="en-US" dirty="0">
                <a:solidFill>
                  <a:srgbClr val="FFFF00"/>
                </a:solidFill>
                <a:latin typeface="Times" charset="0"/>
                <a:ea typeface="Arial" panose="020B0604020202020204" pitchFamily="34" charset="0"/>
              </a:endParaRPr>
            </a:p>
          </p:txBody>
        </p:sp>
        <p:sp>
          <p:nvSpPr>
            <p:cNvPr id="53253" name="Oval 4"/>
            <p:cNvSpPr/>
            <p:nvPr/>
          </p:nvSpPr>
          <p:spPr>
            <a:xfrm>
              <a:off x="2438400" y="4343400"/>
              <a:ext cx="1524000" cy="1371600"/>
            </a:xfrm>
            <a:prstGeom prst="ellipse">
              <a:avLst/>
            </a:prstGeom>
            <a:solidFill>
              <a:srgbClr val="000099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ctr" anchorCtr="1"/>
            <a:lstStyle/>
            <a:p>
              <a:r>
                <a:rPr lang="en-US" altLang="en-US" dirty="0">
                  <a:solidFill>
                    <a:srgbClr val="FFFF00"/>
                  </a:solidFill>
                  <a:latin typeface="Times" charset="0"/>
                </a:rPr>
                <a:t>Child</a:t>
              </a:r>
              <a:endParaRPr lang="en-US" altLang="en-US" dirty="0">
                <a:solidFill>
                  <a:srgbClr val="FFFF00"/>
                </a:solidFill>
                <a:latin typeface="Times" charset="0"/>
                <a:ea typeface="Arial" panose="020B0604020202020204" pitchFamily="34" charset="0"/>
              </a:endParaRPr>
            </a:p>
          </p:txBody>
        </p:sp>
        <p:sp>
          <p:nvSpPr>
            <p:cNvPr id="53254" name="Oval 5"/>
            <p:cNvSpPr/>
            <p:nvPr/>
          </p:nvSpPr>
          <p:spPr>
            <a:xfrm>
              <a:off x="4572000" y="4343400"/>
              <a:ext cx="1524000" cy="1371600"/>
            </a:xfrm>
            <a:prstGeom prst="ellipse">
              <a:avLst/>
            </a:prstGeom>
            <a:solidFill>
              <a:srgbClr val="000099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ctr" anchorCtr="1"/>
            <a:lstStyle/>
            <a:p>
              <a:r>
                <a:rPr lang="en-US" altLang="en-US" dirty="0">
                  <a:solidFill>
                    <a:srgbClr val="FFFF00"/>
                  </a:solidFill>
                  <a:latin typeface="Times" charset="0"/>
                </a:rPr>
                <a:t>Child</a:t>
              </a:r>
              <a:endParaRPr lang="en-US" altLang="en-US" dirty="0">
                <a:solidFill>
                  <a:srgbClr val="FFFF00"/>
                </a:solidFill>
                <a:latin typeface="Times" charset="0"/>
                <a:ea typeface="Arial" panose="020B0604020202020204" pitchFamily="34" charset="0"/>
              </a:endParaRPr>
            </a:p>
          </p:txBody>
        </p:sp>
        <p:sp>
          <p:nvSpPr>
            <p:cNvPr id="53255" name="Oval 6"/>
            <p:cNvSpPr/>
            <p:nvPr/>
          </p:nvSpPr>
          <p:spPr>
            <a:xfrm>
              <a:off x="7315200" y="4343400"/>
              <a:ext cx="1524000" cy="1371600"/>
            </a:xfrm>
            <a:prstGeom prst="ellipse">
              <a:avLst/>
            </a:prstGeom>
            <a:solidFill>
              <a:srgbClr val="000099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ctr" anchorCtr="1"/>
            <a:lstStyle/>
            <a:p>
              <a:r>
                <a:rPr lang="en-US" altLang="en-US" dirty="0">
                  <a:solidFill>
                    <a:srgbClr val="FFFF00"/>
                  </a:solidFill>
                  <a:latin typeface="Times" charset="0"/>
                </a:rPr>
                <a:t>Child</a:t>
              </a:r>
              <a:endParaRPr lang="en-US" altLang="en-US" dirty="0">
                <a:solidFill>
                  <a:srgbClr val="FFFF00"/>
                </a:solidFill>
                <a:latin typeface="Times" charset="0"/>
                <a:ea typeface="Arial" panose="020B0604020202020204" pitchFamily="34" charset="0"/>
              </a:endParaRPr>
            </a:p>
          </p:txBody>
        </p:sp>
        <p:cxnSp>
          <p:nvCxnSpPr>
            <p:cNvPr id="53256" name="Straight Arrow Connector 8"/>
            <p:cNvCxnSpPr>
              <a:stCxn id="53252" idx="6"/>
              <a:endCxn id="53253" idx="2"/>
            </p:cNvCxnSpPr>
            <p:nvPr/>
          </p:nvCxnSpPr>
          <p:spPr>
            <a:xfrm>
              <a:off x="1828800" y="5029200"/>
              <a:ext cx="609600" cy="1588"/>
            </a:xfrm>
            <a:prstGeom prst="straightConnector1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</p:cxnSp>
        <p:cxnSp>
          <p:nvCxnSpPr>
            <p:cNvPr id="53257" name="Straight Arrow Connector 9"/>
            <p:cNvCxnSpPr>
              <a:stCxn id="53253" idx="6"/>
              <a:endCxn id="53254" idx="2"/>
            </p:cNvCxnSpPr>
            <p:nvPr/>
          </p:nvCxnSpPr>
          <p:spPr>
            <a:xfrm>
              <a:off x="3962400" y="5029200"/>
              <a:ext cx="609600" cy="1588"/>
            </a:xfrm>
            <a:prstGeom prst="straightConnector1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</p:cxnSp>
        <p:cxnSp>
          <p:nvCxnSpPr>
            <p:cNvPr id="53258" name="Straight Arrow Connector 10"/>
            <p:cNvCxnSpPr>
              <a:stCxn id="53253" idx="6"/>
              <a:endCxn id="53254" idx="2"/>
            </p:cNvCxnSpPr>
            <p:nvPr/>
          </p:nvCxnSpPr>
          <p:spPr>
            <a:xfrm>
              <a:off x="6096000" y="5029200"/>
              <a:ext cx="381000" cy="1588"/>
            </a:xfrm>
            <a:prstGeom prst="straightConnector1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</p:cxnSp>
        <p:cxnSp>
          <p:nvCxnSpPr>
            <p:cNvPr id="53259" name="Straight Arrow Connector 12"/>
            <p:cNvCxnSpPr>
              <a:stCxn id="53253" idx="6"/>
              <a:endCxn id="53255" idx="2"/>
            </p:cNvCxnSpPr>
            <p:nvPr/>
          </p:nvCxnSpPr>
          <p:spPr>
            <a:xfrm>
              <a:off x="7010400" y="5029200"/>
              <a:ext cx="304800" cy="1588"/>
            </a:xfrm>
            <a:prstGeom prst="straightConnector1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</p:cxnSp>
        <p:sp>
          <p:nvSpPr>
            <p:cNvPr id="53260" name="TextBox 17"/>
            <p:cNvSpPr txBox="1"/>
            <p:nvPr/>
          </p:nvSpPr>
          <p:spPr>
            <a:xfrm>
              <a:off x="6440269" y="4572000"/>
              <a:ext cx="646331" cy="646331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en-US" altLang="en-US" sz="3600" dirty="0">
                  <a:solidFill>
                    <a:schemeClr val="tx1"/>
                  </a:solidFill>
                  <a:latin typeface="Times" charset="0"/>
                </a:rPr>
                <a:t>…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0"/>
            <a:ext cx="8153400" cy="990600"/>
          </a:xfrm>
        </p:spPr>
        <p:txBody>
          <a:bodyPr wrap="square" lIns="90000" tIns="46800" rIns="90000" bIns="46800" anchor="ctr"/>
          <a:lstStyle/>
          <a:p>
            <a:r>
              <a:rPr lang="en-US" altLang="en-US" dirty="0"/>
              <a:t>Process Fan</a:t>
            </a:r>
          </a:p>
        </p:txBody>
      </p:sp>
      <p:sp>
        <p:nvSpPr>
          <p:cNvPr id="55298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267200"/>
          </a:xfrm>
        </p:spPr>
        <p:txBody>
          <a:bodyPr wrap="square" lIns="90000" tIns="46800" rIns="90000" bIns="46800" anchor="t"/>
          <a:lstStyle/>
          <a:p>
            <a:pPr marL="0" indent="0">
              <a:buClrTx/>
              <a:buSzPct val="100000"/>
              <a:buFont typeface="Wingdings" panose="05000000000000000000" pitchFamily="2" charset="2"/>
              <a:buNone/>
            </a:pPr>
            <a:r>
              <a:rPr lang="en-US" altLang="en-US" sz="2400" b="1" dirty="0">
                <a:solidFill>
                  <a:srgbClr val="000080"/>
                </a:solidFill>
                <a:latin typeface="Courier New" panose="02070309020205020404" pitchFamily="49" charset="0"/>
              </a:rPr>
              <a:t>pid_t childpid = 0;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•"/>
            </a:pPr>
            <a:endParaRPr lang="en-US" altLang="en-US" sz="2400" b="1" dirty="0">
              <a:solidFill>
                <a:srgbClr val="000080"/>
              </a:solidFill>
              <a:latin typeface="Courier New" panose="02070309020205020404" pitchFamily="49" charset="0"/>
            </a:endParaRPr>
          </a:p>
          <a:p>
            <a:pPr marL="0" indent="0">
              <a:buClrTx/>
              <a:buSzPct val="100000"/>
              <a:buFont typeface="Wingdings" panose="05000000000000000000" pitchFamily="2" charset="2"/>
              <a:buNone/>
            </a:pPr>
            <a:r>
              <a:rPr lang="en-US" altLang="en-US" sz="2400" b="1" dirty="0">
                <a:solidFill>
                  <a:srgbClr val="000080"/>
                </a:solidFill>
                <a:latin typeface="Courier New" panose="02070309020205020404" pitchFamily="49" charset="0"/>
              </a:rPr>
              <a:t>for(i = 0; i &lt; n; i++)</a:t>
            </a:r>
          </a:p>
          <a:p>
            <a:pPr marL="0" indent="0">
              <a:buClrTx/>
              <a:buSzPct val="100000"/>
              <a:buFont typeface="Wingdings" panose="05000000000000000000" pitchFamily="2" charset="2"/>
              <a:buNone/>
            </a:pPr>
            <a:r>
              <a:rPr lang="en-US" altLang="en-US" sz="2400" b="1" dirty="0">
                <a:solidFill>
                  <a:srgbClr val="000080"/>
                </a:solidFill>
                <a:latin typeface="Courier New" panose="02070309020205020404" pitchFamily="49" charset="0"/>
              </a:rPr>
              <a:t>   if((childpid = fork()) &lt;= 0)</a:t>
            </a:r>
          </a:p>
          <a:p>
            <a:pPr marL="0" indent="0">
              <a:buClrTx/>
              <a:buSzPct val="100000"/>
              <a:buFont typeface="Wingdings" panose="05000000000000000000" pitchFamily="2" charset="2"/>
              <a:buNone/>
            </a:pPr>
            <a:r>
              <a:rPr lang="en-US" altLang="en-US" sz="2400" b="1" dirty="0">
                <a:solidFill>
                  <a:srgbClr val="000080"/>
                </a:solidFill>
                <a:latin typeface="Courier New" panose="02070309020205020404" pitchFamily="49" charset="0"/>
              </a:rPr>
              <a:t>      break;</a:t>
            </a:r>
            <a:endParaRPr lang="en-US" altLang="en-US" sz="2400" b="1" dirty="0">
              <a:solidFill>
                <a:srgbClr val="000080"/>
              </a:solidFill>
              <a:latin typeface="Courier New" panose="02070309020205020404" pitchFamily="49" charset="0"/>
              <a:ea typeface="Courier New" panose="02070309020205020404" pitchFamily="49" charset="0"/>
            </a:endParaRPr>
          </a:p>
        </p:txBody>
      </p:sp>
      <p:grpSp>
        <p:nvGrpSpPr>
          <p:cNvPr id="3" name="Group 13"/>
          <p:cNvGrpSpPr/>
          <p:nvPr/>
        </p:nvGrpSpPr>
        <p:grpSpPr>
          <a:xfrm>
            <a:off x="1295400" y="3429000"/>
            <a:ext cx="6019800" cy="3124200"/>
            <a:chOff x="816" y="2160"/>
            <a:chExt cx="3792" cy="1968"/>
          </a:xfrm>
        </p:grpSpPr>
        <p:sp>
          <p:nvSpPr>
            <p:cNvPr id="55300" name="Oval 5"/>
            <p:cNvSpPr/>
            <p:nvPr/>
          </p:nvSpPr>
          <p:spPr>
            <a:xfrm>
              <a:off x="1968" y="2160"/>
              <a:ext cx="960" cy="864"/>
            </a:xfrm>
            <a:prstGeom prst="ellipse">
              <a:avLst/>
            </a:prstGeom>
            <a:solidFill>
              <a:srgbClr val="000099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ctr" anchorCtr="1"/>
            <a:lstStyle/>
            <a:p>
              <a:r>
                <a:rPr lang="en-US" altLang="en-US" dirty="0">
                  <a:solidFill>
                    <a:srgbClr val="FFFF00"/>
                  </a:solidFill>
                  <a:latin typeface="Times" charset="0"/>
                </a:rPr>
                <a:t>Parent</a:t>
              </a:r>
              <a:endParaRPr lang="en-US" altLang="en-US" dirty="0">
                <a:solidFill>
                  <a:srgbClr val="FFFF00"/>
                </a:solidFill>
                <a:latin typeface="Times" charset="0"/>
                <a:ea typeface="Arial" panose="020B0604020202020204" pitchFamily="34" charset="0"/>
              </a:endParaRPr>
            </a:p>
          </p:txBody>
        </p:sp>
        <p:sp>
          <p:nvSpPr>
            <p:cNvPr id="55301" name="Oval 6"/>
            <p:cNvSpPr/>
            <p:nvPr/>
          </p:nvSpPr>
          <p:spPr>
            <a:xfrm>
              <a:off x="816" y="3216"/>
              <a:ext cx="960" cy="864"/>
            </a:xfrm>
            <a:prstGeom prst="ellipse">
              <a:avLst/>
            </a:prstGeom>
            <a:solidFill>
              <a:srgbClr val="000099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ctr" anchorCtr="1"/>
            <a:lstStyle/>
            <a:p>
              <a:r>
                <a:rPr lang="en-US" altLang="en-US" dirty="0">
                  <a:solidFill>
                    <a:srgbClr val="FFFF00"/>
                  </a:solidFill>
                  <a:latin typeface="Times" charset="0"/>
                </a:rPr>
                <a:t>Child</a:t>
              </a:r>
              <a:endParaRPr lang="en-US" altLang="en-US" dirty="0">
                <a:solidFill>
                  <a:srgbClr val="FFFF00"/>
                </a:solidFill>
                <a:latin typeface="Times" charset="0"/>
                <a:ea typeface="Arial" panose="020B0604020202020204" pitchFamily="34" charset="0"/>
              </a:endParaRPr>
            </a:p>
          </p:txBody>
        </p:sp>
        <p:sp>
          <p:nvSpPr>
            <p:cNvPr id="55302" name="Oval 7"/>
            <p:cNvSpPr/>
            <p:nvPr/>
          </p:nvSpPr>
          <p:spPr>
            <a:xfrm>
              <a:off x="1968" y="3264"/>
              <a:ext cx="960" cy="864"/>
            </a:xfrm>
            <a:prstGeom prst="ellipse">
              <a:avLst/>
            </a:prstGeom>
            <a:solidFill>
              <a:srgbClr val="000099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ctr" anchorCtr="1"/>
            <a:lstStyle/>
            <a:p>
              <a:r>
                <a:rPr lang="en-US" altLang="en-US" dirty="0">
                  <a:solidFill>
                    <a:srgbClr val="FFFF00"/>
                  </a:solidFill>
                  <a:latin typeface="Times" charset="0"/>
                </a:rPr>
                <a:t>Child</a:t>
              </a:r>
              <a:endParaRPr lang="en-US" altLang="en-US" dirty="0">
                <a:solidFill>
                  <a:srgbClr val="FFFF00"/>
                </a:solidFill>
                <a:latin typeface="Times" charset="0"/>
                <a:ea typeface="Arial" panose="020B0604020202020204" pitchFamily="34" charset="0"/>
              </a:endParaRPr>
            </a:p>
          </p:txBody>
        </p:sp>
        <p:sp>
          <p:nvSpPr>
            <p:cNvPr id="55303" name="Oval 8"/>
            <p:cNvSpPr/>
            <p:nvPr/>
          </p:nvSpPr>
          <p:spPr>
            <a:xfrm>
              <a:off x="3648" y="3216"/>
              <a:ext cx="960" cy="864"/>
            </a:xfrm>
            <a:prstGeom prst="ellipse">
              <a:avLst/>
            </a:prstGeom>
            <a:solidFill>
              <a:srgbClr val="000099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ctr" anchorCtr="1"/>
            <a:lstStyle/>
            <a:p>
              <a:r>
                <a:rPr lang="en-US" altLang="en-US" dirty="0">
                  <a:solidFill>
                    <a:srgbClr val="FFFF00"/>
                  </a:solidFill>
                  <a:latin typeface="Times" charset="0"/>
                </a:rPr>
                <a:t>Child</a:t>
              </a:r>
              <a:endParaRPr lang="en-US" altLang="en-US" dirty="0">
                <a:solidFill>
                  <a:srgbClr val="FFFF00"/>
                </a:solidFill>
                <a:latin typeface="Times" charset="0"/>
                <a:ea typeface="Arial" panose="020B0604020202020204" pitchFamily="34" charset="0"/>
              </a:endParaRPr>
            </a:p>
          </p:txBody>
        </p:sp>
        <p:cxnSp>
          <p:nvCxnSpPr>
            <p:cNvPr id="55304" name="Straight Arrow Connector 9"/>
            <p:cNvCxnSpPr>
              <a:stCxn id="55300" idx="4"/>
              <a:endCxn id="55301" idx="0"/>
            </p:cNvCxnSpPr>
            <p:nvPr/>
          </p:nvCxnSpPr>
          <p:spPr>
            <a:xfrm rot="5400000">
              <a:off x="1776" y="2544"/>
              <a:ext cx="192" cy="1152"/>
            </a:xfrm>
            <a:prstGeom prst="straightConnector1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</p:cxnSp>
        <p:cxnSp>
          <p:nvCxnSpPr>
            <p:cNvPr id="55305" name="Straight Arrow Connector 10"/>
            <p:cNvCxnSpPr>
              <a:stCxn id="55300" idx="4"/>
              <a:endCxn id="55302" idx="0"/>
            </p:cNvCxnSpPr>
            <p:nvPr/>
          </p:nvCxnSpPr>
          <p:spPr>
            <a:xfrm rot="5400000">
              <a:off x="2328" y="3144"/>
              <a:ext cx="240" cy="2"/>
            </a:xfrm>
            <a:prstGeom prst="straightConnector1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</p:cxnSp>
        <p:cxnSp>
          <p:nvCxnSpPr>
            <p:cNvPr id="55306" name="Straight Arrow Connector 12"/>
            <p:cNvCxnSpPr>
              <a:stCxn id="55300" idx="4"/>
              <a:endCxn id="55303" idx="0"/>
            </p:cNvCxnSpPr>
            <p:nvPr/>
          </p:nvCxnSpPr>
          <p:spPr>
            <a:xfrm rot="-5400000" flipH="1">
              <a:off x="3192" y="2280"/>
              <a:ext cx="192" cy="1680"/>
            </a:xfrm>
            <a:prstGeom prst="straightConnector1">
              <a:avLst/>
            </a:prstGeom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arrow" w="med" len="med"/>
            </a:ln>
          </p:spPr>
        </p:cxnSp>
        <p:sp>
          <p:nvSpPr>
            <p:cNvPr id="55307" name="TextBox 13"/>
            <p:cNvSpPr txBox="1"/>
            <p:nvPr/>
          </p:nvSpPr>
          <p:spPr>
            <a:xfrm>
              <a:off x="3120" y="3456"/>
              <a:ext cx="407" cy="407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lstStyle/>
            <a:p>
              <a:r>
                <a:rPr lang="en-US" altLang="en-US" sz="3600" dirty="0">
                  <a:solidFill>
                    <a:schemeClr val="tx1"/>
                  </a:solidFill>
                  <a:latin typeface="Times" charset="0"/>
                </a:rPr>
                <a:t>…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/>
          <p:cNvSpPr>
            <a:spLocks noGrp="1"/>
          </p:cNvSpPr>
          <p:nvPr>
            <p:ph type="title"/>
          </p:nvPr>
        </p:nvSpPr>
        <p:spPr>
          <a:xfrm>
            <a:off x="762000" y="6350"/>
            <a:ext cx="8150225" cy="738188"/>
          </a:xfrm>
        </p:spPr>
        <p:txBody>
          <a:bodyPr lIns="90000" tIns="46800" rIns="90000" bIns="46800" anchor="ctr"/>
          <a:lstStyle/>
          <a:p>
            <a:r>
              <a:rPr lang="en-US" altLang="zh-CN">
                <a:latin typeface="Arial" panose="020B0604020202020204" pitchFamily="34" charset="0"/>
              </a:rPr>
              <a:t>xv6 Process Management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73050" y="744538"/>
            <a:ext cx="8788400" cy="4264025"/>
          </a:xfrm>
        </p:spPr>
        <p:txBody>
          <a:bodyPr/>
          <a:lstStyle/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None/>
            </a:pPr>
            <a:r>
              <a:rPr kumimoji="0" lang="en-US" sz="2400" b="0" i="0" u="none" strike="noStrike" kern="0" cap="none" spc="0" normalizeH="0" baseline="0" noProof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In </a:t>
            </a:r>
            <a:r>
              <a:rPr kumimoji="0" lang="en-US" sz="2400" b="0" i="0" u="none" strike="noStrike" kern="0" cap="none" spc="0" normalizeH="0" baseline="0" noProof="1">
                <a:solidFill>
                  <a:schemeClr val="accent2"/>
                </a:solidFill>
                <a:latin typeface="Consolas" panose="020B0609020204030204" charset="0"/>
                <a:ea typeface="MS PGothic" panose="020B0600070205080204" pitchFamily="34" charset="-128"/>
                <a:cs typeface="Consolas" panose="020B0609020204030204" charset="0"/>
                <a:sym typeface="+mn-ea"/>
              </a:rPr>
              <a:t>sysproc.c</a:t>
            </a:r>
            <a:r>
              <a:rPr kumimoji="0" lang="en-US" sz="2400" b="0" i="0" u="none" strike="noStrike" kern="0" cap="none" spc="0" normalizeH="0" baseline="0" noProof="1">
                <a:solidFill>
                  <a:srgbClr val="000000"/>
                </a:solidFill>
                <a:latin typeface="Consolas" panose="020B0609020204030204" charset="0"/>
                <a:ea typeface="MS PGothic" panose="020B0600070205080204" pitchFamily="34" charset="-128"/>
                <a:cs typeface="Consolas" panose="020B0609020204030204" charset="0"/>
                <a:sym typeface="+mn-ea"/>
              </a:rPr>
              <a:t>, </a:t>
            </a:r>
            <a:r>
              <a:rPr kumimoji="0" lang="en-US" sz="2400" b="0" i="0" u="none" strike="noStrike" kern="0" cap="none" spc="0" normalizeH="0" baseline="0" noProof="1">
                <a:solidFill>
                  <a:schemeClr val="accent2"/>
                </a:solidFill>
                <a:latin typeface="Consolas" panose="020B0609020204030204" charset="0"/>
                <a:ea typeface="MS PGothic" panose="020B0600070205080204" pitchFamily="34" charset="-128"/>
                <a:cs typeface="Consolas" panose="020B0609020204030204" charset="0"/>
                <a:sym typeface="+mn-ea"/>
              </a:rPr>
              <a:t>proc.c</a:t>
            </a:r>
            <a:endParaRPr kumimoji="0" lang="en-US" sz="2400" b="0" i="0" u="none" strike="noStrike" kern="0" cap="none" spc="0" normalizeH="0" baseline="0" noProof="1">
              <a:solidFill>
                <a:srgbClr val="FF0000"/>
              </a:solidFill>
              <a:latin typeface="Consolas" panose="020B0609020204030204" charset="0"/>
              <a:ea typeface="MS PGothic" panose="020B0600070205080204" pitchFamily="34" charset="-128"/>
              <a:cs typeface="Consolas" panose="020B0609020204030204" charset="0"/>
            </a:endParaRPr>
          </a:p>
          <a:p>
            <a:pPr marL="457200" marR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400" b="0" i="0" u="none" strike="noStrike" kern="0" cap="none" spc="0" normalizeH="0" baseline="0" noProof="1">
                <a:solidFill>
                  <a:srgbClr val="FF0000"/>
                </a:solidFill>
                <a:latin typeface="Consolas" panose="020B0609020204030204" charset="0"/>
                <a:ea typeface="MS PGothic" panose="020B0600070205080204" pitchFamily="34" charset="-128"/>
                <a:cs typeface="Consolas" panose="020B0609020204030204" charset="0"/>
              </a:rPr>
              <a:t>fork()</a:t>
            </a:r>
            <a:r>
              <a:rPr kumimoji="0" lang="en-US" sz="2400" b="0" i="0" u="none" strike="noStrike" kern="0" cap="none" spc="0" normalizeH="0" baseline="0" noProof="1">
                <a:solidFill>
                  <a:srgbClr val="000000"/>
                </a:solidFill>
                <a:latin typeface="+mn-lt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1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- create a new process, </a:t>
            </a:r>
          </a:p>
          <a:p>
            <a:pPr marL="457200" marR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400" b="0" i="0" u="none" strike="noStrike" kern="0" cap="none" spc="0" normalizeH="0" baseline="0" noProof="1">
                <a:solidFill>
                  <a:srgbClr val="FF0000"/>
                </a:solidFill>
                <a:latin typeface="Consolas" panose="020B0609020204030204" charset="0"/>
                <a:ea typeface="MS PGothic" panose="020B0600070205080204" pitchFamily="34" charset="-128"/>
                <a:cs typeface="Consolas" panose="020B0609020204030204" charset="0"/>
              </a:rPr>
              <a:t>exit()</a:t>
            </a:r>
            <a:r>
              <a:rPr kumimoji="0" lang="en-US" sz="2400" b="0" i="0" u="none" strike="noStrike" kern="0" cap="none" spc="0" normalizeH="0" baseline="0" noProof="1">
                <a:solidFill>
                  <a:srgbClr val="000000"/>
                </a:solidFill>
                <a:latin typeface="+mn-lt"/>
                <a:ea typeface="MS PGothic" panose="020B0600070205080204" pitchFamily="34" charset="-128"/>
                <a:cs typeface="+mn-cs"/>
              </a:rPr>
              <a:t> </a:t>
            </a:r>
            <a:r>
              <a:rPr kumimoji="0" lang="en-US" sz="2400" b="0" i="0" u="none" strike="noStrike" kern="0" cap="none" spc="0" normalizeH="0" baseline="0" noProof="1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- terminate current process</a:t>
            </a:r>
            <a:endParaRPr kumimoji="0" lang="en-US" sz="2400" b="0" i="0" u="none" strike="noStrike" kern="0" cap="none" spc="0" normalizeH="0" baseline="0" noProof="1">
              <a:solidFill>
                <a:srgbClr val="000000"/>
              </a:solidFill>
              <a:latin typeface="+mn-lt"/>
              <a:ea typeface="MS PGothic" panose="020B0600070205080204" pitchFamily="34" charset="-128"/>
              <a:cs typeface="+mn-cs"/>
            </a:endParaRPr>
          </a:p>
          <a:p>
            <a:pPr marL="457200" marR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400" b="0" i="0" u="none" strike="noStrike" kern="0" cap="none" spc="0" normalizeH="0" baseline="0" noProof="1">
                <a:solidFill>
                  <a:srgbClr val="FF0000"/>
                </a:solidFill>
                <a:latin typeface="Consolas" panose="020B0609020204030204" charset="0"/>
                <a:ea typeface="MS PGothic" panose="020B0600070205080204" pitchFamily="34" charset="-128"/>
                <a:cs typeface="Consolas" panose="020B0609020204030204" charset="0"/>
              </a:rPr>
              <a:t>wait()</a:t>
            </a:r>
            <a:r>
              <a:rPr kumimoji="0" lang="en-US" sz="2400" b="0" i="0" u="none" strike="noStrike" kern="0" cap="none" spc="0" normalizeH="0" baseline="0" noProof="1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- wait for the child to exit</a:t>
            </a:r>
          </a:p>
          <a:p>
            <a:pPr marL="457200" marR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400" b="0" i="0" u="none" strike="noStrike" kern="0" cap="none" spc="0" normalizeH="0" baseline="0" noProof="1">
                <a:solidFill>
                  <a:srgbClr val="FF0000"/>
                </a:solidFill>
                <a:latin typeface="Consolas" panose="020B0609020204030204" charset="0"/>
                <a:ea typeface="MS PGothic" panose="020B0600070205080204" pitchFamily="34" charset="-128"/>
                <a:cs typeface="Consolas" panose="020B0609020204030204" charset="0"/>
              </a:rPr>
              <a:t>kill() </a:t>
            </a:r>
            <a:r>
              <a:rPr kumimoji="0" lang="en-US" sz="2400" b="0" i="0" u="none" strike="noStrike" kern="0" cap="none" spc="0" normalizeH="0" baseline="0" noProof="1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- set proc-killed to 1 </a:t>
            </a:r>
          </a:p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None/>
            </a:pPr>
            <a:r>
              <a:rPr kumimoji="0" lang="en-US" sz="2400" b="0" i="0" u="none" strike="noStrike" kern="0" cap="none" spc="0" normalizeH="0" baseline="0" noProof="1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In </a:t>
            </a:r>
            <a:r>
              <a:rPr kumimoji="0" lang="en-US" sz="2400" b="0" i="0" u="none" strike="noStrike" kern="0" cap="none" spc="0" normalizeH="0" baseline="0" noProof="1">
                <a:solidFill>
                  <a:schemeClr val="accent2"/>
                </a:solidFill>
                <a:latin typeface="Consolas" panose="020B0609020204030204" charset="0"/>
                <a:ea typeface="MS PGothic" panose="020B0600070205080204" pitchFamily="34" charset="-128"/>
                <a:cs typeface="Consolas" panose="020B0609020204030204" charset="0"/>
              </a:rPr>
              <a:t>proc.c</a:t>
            </a:r>
            <a:endParaRPr kumimoji="0" lang="en-US" sz="2400" b="0" i="0" u="none" strike="noStrike" kern="0" cap="none" spc="0" normalizeH="0" baseline="0" noProof="1">
              <a:solidFill>
                <a:srgbClr val="000000"/>
              </a:solidFill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457200" marR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400" b="0" i="0" u="none" strike="noStrike" kern="0" cap="none" spc="0" normalizeH="0" baseline="0" noProof="1">
                <a:solidFill>
                  <a:srgbClr val="FF0000"/>
                </a:solidFill>
                <a:latin typeface="Consolas" panose="020B0609020204030204" charset="0"/>
                <a:ea typeface="MS PGothic" panose="020B0600070205080204" pitchFamily="34" charset="-128"/>
                <a:cs typeface="Consolas" panose="020B0609020204030204" charset="0"/>
              </a:rPr>
              <a:t>sleep(chan)</a:t>
            </a:r>
            <a:r>
              <a:rPr kumimoji="0" lang="en-US" sz="2400" b="0" i="0" u="none" strike="noStrike" kern="0" cap="none" spc="0" normalizeH="0" baseline="0" noProof="1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- sleeps on a "channel", an address to name the condition we are sleeping on</a:t>
            </a:r>
          </a:p>
          <a:p>
            <a:pPr marL="457200" marR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400" b="0" i="0" u="none" strike="noStrike" kern="0" cap="none" spc="0" normalizeH="0" baseline="0" noProof="1">
                <a:solidFill>
                  <a:srgbClr val="FF0000"/>
                </a:solidFill>
                <a:latin typeface="Consolas" panose="020B0609020204030204" charset="0"/>
                <a:ea typeface="MS PGothic" panose="020B0600070205080204" pitchFamily="34" charset="-128"/>
                <a:cs typeface="Consolas" panose="020B0609020204030204" charset="0"/>
              </a:rPr>
              <a:t>wakeup(chan)</a:t>
            </a:r>
            <a:r>
              <a:rPr kumimoji="0" lang="en-US" sz="2400" b="0" i="0" u="none" strike="noStrike" kern="0" cap="none" spc="0" normalizeH="0" baseline="0" noProof="1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- wakeup all  all threads sleeping on chan (may be more than one)</a:t>
            </a:r>
          </a:p>
          <a:p>
            <a:pPr marL="0" marR="0" indent="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None/>
            </a:pPr>
            <a:r>
              <a:rPr kumimoji="0" lang="en-US" sz="2400" b="0" i="0" u="none" strike="noStrike" kern="0" cap="none" spc="0" normalizeH="0" baseline="0" noProof="1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In </a:t>
            </a:r>
            <a:r>
              <a:rPr kumimoji="0" lang="en-US" sz="2400" b="0" i="0" u="none" strike="noStrike" kern="0" cap="none" spc="0" normalizeH="0" baseline="0" noProof="1">
                <a:solidFill>
                  <a:schemeClr val="accent2"/>
                </a:solidFill>
                <a:latin typeface="Consolas" panose="020B0609020204030204" charset="0"/>
                <a:ea typeface="MS PGothic" panose="020B0600070205080204" pitchFamily="34" charset="-128"/>
                <a:cs typeface="Consolas" panose="020B0609020204030204" charset="0"/>
              </a:rPr>
              <a:t>sysfile.c, exec.c</a:t>
            </a:r>
            <a:endParaRPr kumimoji="0" lang="en-US" sz="2400" b="0" i="0" u="none" strike="noStrike" kern="0" cap="none" spc="0" normalizeH="0" baseline="0" noProof="1">
              <a:solidFill>
                <a:srgbClr val="000000"/>
              </a:solidFill>
              <a:latin typeface="Arial" panose="020B0604020202020204" pitchFamily="34" charset="0"/>
              <a:ea typeface="MS PGothic" panose="020B0600070205080204" pitchFamily="34" charset="-128"/>
              <a:cs typeface="Arial" panose="020B0604020202020204" pitchFamily="34" charset="0"/>
            </a:endParaRPr>
          </a:p>
          <a:p>
            <a:pPr marL="457200" marR="0" indent="-457200" algn="l" defTabSz="4572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anose="05000000000000000000" charset="0"/>
              <a:buChar char="q"/>
            </a:pPr>
            <a:r>
              <a:rPr kumimoji="0" lang="en-US" sz="2400" b="0" i="0" u="none" strike="noStrike" kern="0" cap="none" spc="0" normalizeH="0" baseline="0" noProof="1">
                <a:solidFill>
                  <a:srgbClr val="FF0000"/>
                </a:solidFill>
                <a:latin typeface="Consolas" panose="020B0609020204030204" charset="0"/>
                <a:ea typeface="MS PGothic" panose="020B0600070205080204" pitchFamily="34" charset="-128"/>
                <a:cs typeface="Consolas" panose="020B0609020204030204" charset="0"/>
              </a:rPr>
              <a:t>exec()</a:t>
            </a:r>
            <a:r>
              <a:rPr kumimoji="0" lang="en-US" sz="2400" b="0" i="0" u="none" strike="noStrike" kern="0" cap="none" spc="0" normalizeH="0" baseline="0" noProof="1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cs typeface="Arial" panose="020B0604020202020204" pitchFamily="34" charset="0"/>
              </a:rPr>
              <a:t> -  replace memory of a current process with a memory image (of a program) loaded from a file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eorgia"/>
        <a:ea typeface="ＭＳ Ｐゴシック"/>
        <a:cs typeface="Arial Unicode MS"/>
      </a:majorFont>
      <a:minorFont>
        <a:latin typeface="Georgia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Georgia"/>
        <a:ea typeface="ＭＳ Ｐゴシック"/>
        <a:cs typeface="Arial Unicode MS"/>
      </a:majorFont>
      <a:minorFont>
        <a:latin typeface="Georgia"/>
        <a:ea typeface="ＭＳ Ｐゴシック"/>
        <a:cs typeface="Arial Unicode M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defRPr kumimoji="0" lang="en-GB" sz="24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ea typeface="MS PGothic" panose="020B0600070205080204" pitchFamily="34" charset="-128"/>
            <a:cs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497</Words>
  <Application>Microsoft Office PowerPoint</Application>
  <PresentationFormat>On-screen Show (4:3)</PresentationFormat>
  <Paragraphs>70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Consolas</vt:lpstr>
      <vt:lpstr>Courier New</vt:lpstr>
      <vt:lpstr>Georgia</vt:lpstr>
      <vt:lpstr>Helvetica</vt:lpstr>
      <vt:lpstr>Times</vt:lpstr>
      <vt:lpstr>Times New Roman</vt:lpstr>
      <vt:lpstr>Wingdings</vt:lpstr>
      <vt:lpstr>Office Theme</vt:lpstr>
      <vt:lpstr>1_Office Theme</vt:lpstr>
      <vt:lpstr>PowerPoint Presentation</vt:lpstr>
      <vt:lpstr>Process Termination, cont’d</vt:lpstr>
      <vt:lpstr>In-Class Work 1</vt:lpstr>
      <vt:lpstr>Answer</vt:lpstr>
      <vt:lpstr>Process Chain</vt:lpstr>
      <vt:lpstr>Process Fan</vt:lpstr>
      <vt:lpstr>xv6 Process Management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J Zheng</dc:creator>
  <cp:lastModifiedBy>Jeffery, Clinton (jefferyc@uidaho.edu)</cp:lastModifiedBy>
  <cp:revision>407</cp:revision>
  <cp:lastPrinted>2013-08-20T02:42:00Z</cp:lastPrinted>
  <dcterms:created xsi:type="dcterms:W3CDTF">2008-08-03T20:58:00Z</dcterms:created>
  <dcterms:modified xsi:type="dcterms:W3CDTF">2022-08-31T01:53:48Z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1033-11.2.0.8934</vt:lpwstr>
  </property>
</Properties>
</file>