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16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75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9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2400" b="0" strike="noStrike" spc="-1">
                <a:solidFill>
                  <a:srgbClr val="FFFFFF"/>
                </a:solidFill>
                <a:latin typeface="Times New Roman"/>
              </a:rPr>
              <a:t>Click to move the slide</a:t>
            </a: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12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123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124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125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1EC5DDD9-6D5D-44C2-B4A2-1F8753B7C8C2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xtShape 1"/>
          <p:cNvSpPr txBox="1"/>
          <p:nvPr/>
        </p:nvSpPr>
        <p:spPr>
          <a:xfrm>
            <a:off x="4143240" y="9120240"/>
            <a:ext cx="3166560" cy="47592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A15BE14F-7D3A-41D7-BBC8-8AD6069A3EB2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1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182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800240" cy="3600000"/>
          </a:xfrm>
          <a:prstGeom prst="rect">
            <a:avLst/>
          </a:prstGeom>
        </p:spPr>
      </p:sp>
      <p:sp>
        <p:nvSpPr>
          <p:cNvPr id="183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51080" cy="4319280"/>
          </a:xfrm>
          <a:prstGeom prst="rect">
            <a:avLst/>
          </a:prstGeom>
        </p:spPr>
        <p:txBody>
          <a:bodyPr lIns="95040" tIns="49320" rIns="95040" bIns="49320" anchor="ctr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C1F9DB04-6F52-450E-84A8-6EC63EDB20FF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10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0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0D920130-B074-42B6-8275-93E1A9E94D43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11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12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 w="9360"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8DA67E0B-351C-40CD-A0D5-8A41FE716965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12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1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</p:spPr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TextShape 1"/>
          <p:cNvSpPr txBox="1"/>
          <p:nvPr/>
        </p:nvSpPr>
        <p:spPr>
          <a:xfrm>
            <a:off x="4143240" y="9120240"/>
            <a:ext cx="3166560" cy="47592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116B7250-24A5-406F-B427-09A44C89F056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2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18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Another component involved in the CPU-scheduling function is the dispatcher.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TextShape 1"/>
          <p:cNvSpPr txBox="1"/>
          <p:nvPr/>
        </p:nvSpPr>
        <p:spPr>
          <a:xfrm>
            <a:off x="4143240" y="9120240"/>
            <a:ext cx="3166560" cy="47592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68817CE2-6197-463D-95B5-F17594ED8CAF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3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188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The interval from the time of submission of a process to the time of completion is the turnaround time. Turnaround time is the sum of the periods spent waiting</a:t>
            </a: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to get into memory, waiting in the ready queue, executing on the CPU, and doing I/O.</a:t>
            </a:r>
          </a:p>
          <a:p>
            <a:pPr marL="216000" indent="-216000">
              <a:lnSpc>
                <a:spcPct val="100000"/>
              </a:lnSpc>
            </a:pPr>
            <a:endParaRPr lang="en-US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response time is the time it takes to start responding, not the time it takes to output the response.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Shape 1"/>
          <p:cNvSpPr txBox="1"/>
          <p:nvPr/>
        </p:nvSpPr>
        <p:spPr>
          <a:xfrm>
            <a:off x="4143240" y="9120240"/>
            <a:ext cx="3166560" cy="47592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D8E4F0A1-4B41-4494-A7DF-62891559981D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4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191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194" name="PlaceHolder 2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A bar chart that illustrates a particular schedule, including the start and finish times of each of the participating processes</a:t>
            </a:r>
          </a:p>
          <a:p>
            <a:pPr marL="216000" indent="-216000">
              <a:lnSpc>
                <a:spcPct val="100000"/>
              </a:lnSpc>
            </a:pPr>
            <a:endParaRPr lang="en-US" sz="2000" b="0" strike="noStrike" spc="-1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Consider one CPU burst, and the measure is average waiting time. </a:t>
            </a:r>
          </a:p>
        </p:txBody>
      </p:sp>
      <p:sp>
        <p:nvSpPr>
          <p:cNvPr id="195" name="TextShape 3"/>
          <p:cNvSpPr txBox="1"/>
          <p:nvPr/>
        </p:nvSpPr>
        <p:spPr>
          <a:xfrm>
            <a:off x="4143240" y="9120240"/>
            <a:ext cx="3166560" cy="47592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A10C5768-F3CC-4176-9A8C-0062CBB9BA97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5</a:t>
            </a:fld>
            <a:endParaRPr lang="en-US" sz="13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xtShape 1"/>
          <p:cNvSpPr txBox="1"/>
          <p:nvPr/>
        </p:nvSpPr>
        <p:spPr>
          <a:xfrm>
            <a:off x="4143240" y="9120240"/>
            <a:ext cx="3166560" cy="47592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2627491C-A592-4B8E-A9AE-67243C980D7D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6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197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Easily managed by a FIFO queue.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Shape 1"/>
          <p:cNvSpPr txBox="1"/>
          <p:nvPr/>
        </p:nvSpPr>
        <p:spPr>
          <a:xfrm>
            <a:off x="4143240" y="9120240"/>
            <a:ext cx="3166560" cy="47592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26F4842A-9401-4969-8950-750E5CEB52E0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7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0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201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The FCFS scheduling algorithm is nonpreemptive. No good for time sharing systems.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52BE8FB5-CEB8-4364-ABB8-C712F8445379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8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03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204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 If the next CPU bursts of two processes are the same, FCFS scheduling is used to break the tie.</a:t>
            </a:r>
            <a:br/>
            <a:r>
              <a:rPr lang="en-US" sz="2000" b="0" strike="noStrike" spc="-1">
                <a:latin typeface="Arial"/>
              </a:rPr>
              <a:t>shortest-next-CPU-burst algorithm</a:t>
            </a:r>
          </a:p>
          <a:p>
            <a:pPr marL="216000" indent="-216000">
              <a:lnSpc>
                <a:spcPct val="100000"/>
              </a:lnSpc>
            </a:pPr>
            <a:r>
              <a:rPr lang="en-US" sz="2000" b="0" strike="noStrike" spc="-1">
                <a:latin typeface="Arial"/>
              </a:rPr>
              <a:t>Good for long term scheduling (user estimate the job time)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4022640" y="9720360"/>
            <a:ext cx="3074760" cy="507600"/>
          </a:xfrm>
          <a:prstGeom prst="rect">
            <a:avLst/>
          </a:prstGeom>
          <a:noFill/>
          <a:ln>
            <a:noFill/>
          </a:ln>
        </p:spPr>
        <p:txBody>
          <a:bodyPr lIns="95040" tIns="49320" rIns="95040" bIns="49320" anchor="b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83C07FEB-DBFB-4A93-808A-CA192235C161}" type="slidenum">
              <a:rPr lang="en-US" sz="1300" b="0" strike="noStrike" spc="-1">
                <a:solidFill>
                  <a:srgbClr val="000000"/>
                </a:solidFill>
                <a:latin typeface="Arial"/>
                <a:ea typeface="MS PGothic"/>
              </a:rPr>
              <a:t>9</a:t>
            </a:fld>
            <a:endParaRPr lang="en-US" sz="1300" b="0" strike="noStrike" spc="-1">
              <a:latin typeface="Times New Roman"/>
            </a:endParaRPr>
          </a:p>
        </p:txBody>
      </p:sp>
      <p:sp>
        <p:nvSpPr>
          <p:cNvPr id="206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1257480" y="720720"/>
            <a:ext cx="4797000" cy="3596760"/>
          </a:xfrm>
          <a:prstGeom prst="rect">
            <a:avLst/>
          </a:prstGeom>
        </p:spPr>
      </p:sp>
      <p:sp>
        <p:nvSpPr>
          <p:cNvPr id="207" name="PlaceHolder 3"/>
          <p:cNvSpPr>
            <a:spLocks noGrp="1"/>
          </p:cNvSpPr>
          <p:nvPr>
            <p:ph type="body"/>
          </p:nvPr>
        </p:nvSpPr>
        <p:spPr>
          <a:xfrm>
            <a:off x="731880" y="4560840"/>
            <a:ext cx="5847840" cy="4316040"/>
          </a:xfrm>
          <a:prstGeom prst="rect">
            <a:avLst/>
          </a:prstGeom>
        </p:spPr>
        <p:txBody>
          <a:bodyPr lIns="95040" tIns="49320" rIns="95040" bIns="4932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54348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32484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76212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54348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32484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762120" y="6480"/>
            <a:ext cx="8150040" cy="664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54348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32484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76212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54348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32484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ubTitle"/>
          </p:nvPr>
        </p:nvSpPr>
        <p:spPr>
          <a:xfrm>
            <a:off x="762120" y="6480"/>
            <a:ext cx="8150040" cy="664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354348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6324840" y="144792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76212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8" name="PlaceHolder 6"/>
          <p:cNvSpPr>
            <a:spLocks noGrp="1"/>
          </p:cNvSpPr>
          <p:nvPr>
            <p:ph type="body"/>
          </p:nvPr>
        </p:nvSpPr>
        <p:spPr>
          <a:xfrm>
            <a:off x="354348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19" name="PlaceHolder 7"/>
          <p:cNvSpPr>
            <a:spLocks noGrp="1"/>
          </p:cNvSpPr>
          <p:nvPr>
            <p:ph type="body"/>
          </p:nvPr>
        </p:nvSpPr>
        <p:spPr>
          <a:xfrm>
            <a:off x="6324840" y="3675240"/>
            <a:ext cx="264852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762120" y="6480"/>
            <a:ext cx="8150040" cy="66445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4263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977360" y="367524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GB" sz="2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76212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977360" y="1447920"/>
            <a:ext cx="4014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762120" y="3675240"/>
            <a:ext cx="8226000" cy="2033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"/>
          <p:cNvSpPr/>
          <p:nvPr/>
        </p:nvSpPr>
        <p:spPr>
          <a:xfrm>
            <a:off x="533160" y="2819160"/>
            <a:ext cx="8153640" cy="1800"/>
          </a:xfrm>
          <a:prstGeom prst="line">
            <a:avLst/>
          </a:prstGeom>
          <a:ln w="38160" cap="sq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" name="Picture 2"/>
          <p:cNvPicPr/>
          <p:nvPr/>
        </p:nvPicPr>
        <p:blipFill>
          <a:blip r:embed="rId14"/>
          <a:stretch/>
        </p:blipFill>
        <p:spPr>
          <a:xfrm>
            <a:off x="3048120" y="5638680"/>
            <a:ext cx="3200040" cy="921960"/>
          </a:xfrm>
          <a:prstGeom prst="rect">
            <a:avLst/>
          </a:prstGeom>
          <a:ln w="9360"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GB" sz="2400" b="0" strike="noStrike" spc="-1">
                <a:solidFill>
                  <a:srgbClr val="FFFFFF"/>
                </a:solidFill>
                <a:latin typeface="Times New Roman"/>
              </a:rPr>
              <a:t>Click to edit the title text format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solidFill>
                  <a:srgbClr val="000000"/>
                </a:solidFill>
                <a:latin typeface="Georg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400" b="0" strike="noStrike" spc="-1">
                <a:solidFill>
                  <a:srgbClr val="000000"/>
                </a:solidFill>
                <a:latin typeface="Georg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6172200" y="6248520"/>
            <a:ext cx="27968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1" name="Picture 4"/>
          <p:cNvPicPr/>
          <p:nvPr/>
        </p:nvPicPr>
        <p:blipFill>
          <a:blip r:embed="rId14"/>
          <a:stretch/>
        </p:blipFill>
        <p:spPr>
          <a:xfrm>
            <a:off x="7010280" y="6012000"/>
            <a:ext cx="1904760" cy="549000"/>
          </a:xfrm>
          <a:prstGeom prst="rect">
            <a:avLst/>
          </a:prstGeom>
          <a:ln w="9360"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Click to edit Master title style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762120" y="1447920"/>
            <a:ext cx="8226000" cy="426384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Click to edit Master text styles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743040" indent="-285480">
              <a:lnSpc>
                <a:spcPct val="100000"/>
              </a:lnSpc>
              <a:spcBef>
                <a:spcPts val="700"/>
              </a:spcBef>
              <a:tabLst>
                <a:tab pos="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Second level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1143000" indent="-228240">
              <a:lnSpc>
                <a:spcPct val="10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Third level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16002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Fourth level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2057400" indent="-228240">
              <a:lnSpc>
                <a:spcPct val="100000"/>
              </a:lnSpc>
              <a:spcBef>
                <a:spcPts val="499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Fifth level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172200" y="6248520"/>
            <a:ext cx="2796840" cy="45684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81" name="Picture 4"/>
          <p:cNvPicPr/>
          <p:nvPr/>
        </p:nvPicPr>
        <p:blipFill>
          <a:blip r:embed="rId14"/>
          <a:stretch/>
        </p:blipFill>
        <p:spPr>
          <a:xfrm>
            <a:off x="7010280" y="6012000"/>
            <a:ext cx="1904760" cy="549000"/>
          </a:xfrm>
          <a:prstGeom prst="rect">
            <a:avLst/>
          </a:prstGeom>
          <a:ln w="9360">
            <a:noFill/>
          </a:ln>
        </p:spPr>
      </p:pic>
      <p:sp>
        <p:nvSpPr>
          <p:cNvPr id="82" name="PlaceHolder 2"/>
          <p:cNvSpPr>
            <a:spLocks noGrp="1"/>
          </p:cNvSpPr>
          <p:nvPr>
            <p:ph type="title"/>
          </p:nvPr>
        </p:nvSpPr>
        <p:spPr>
          <a:xfrm>
            <a:off x="762120" y="6480"/>
            <a:ext cx="8150040" cy="1433160"/>
          </a:xfrm>
          <a:prstGeom prst="rect">
            <a:avLst/>
          </a:prstGeom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Click to edit Master title style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strike="noStrike" spc="-1">
                <a:solidFill>
                  <a:srgbClr val="000000"/>
                </a:solidFill>
                <a:latin typeface="Georg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400" b="0" strike="noStrike" spc="-1">
                <a:solidFill>
                  <a:srgbClr val="000000"/>
                </a:solidFill>
                <a:latin typeface="Georg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2000" b="0" strike="noStrike" spc="-1">
                <a:solidFill>
                  <a:srgbClr val="000000"/>
                </a:solidFill>
                <a:latin typeface="Georg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228600" y="1219320"/>
            <a:ext cx="8686440" cy="1371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 anchorCtr="1">
            <a:no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n-US" sz="6000" b="1" strike="noStrike" spc="-1">
                <a:solidFill>
                  <a:srgbClr val="000080"/>
                </a:solidFill>
                <a:latin typeface="Georgia"/>
                <a:ea typeface="MS PGothic"/>
              </a:rPr>
              <a:t>CPU Scheduling (2)</a:t>
            </a:r>
            <a:endParaRPr lang="en-US" sz="6000" b="0" strike="noStrike" spc="-1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1676520" y="3048120"/>
            <a:ext cx="5866920" cy="215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Dr. Clinton Jeffery</a:t>
            </a:r>
            <a:endParaRPr lang="en-US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CSE325 Principles of Operating Systems</a:t>
            </a:r>
            <a:endParaRPr lang="en-US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9/2/2022</a:t>
            </a:r>
            <a:endParaRPr lang="en-US" sz="3200" b="0" strike="noStrike" spc="-1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244440" y="349200"/>
            <a:ext cx="8670600" cy="61092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Determining Length of Next CPU Burst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58" name="TextShape 2"/>
          <p:cNvSpPr txBox="1"/>
          <p:nvPr/>
        </p:nvSpPr>
        <p:spPr>
          <a:xfrm>
            <a:off x="371520" y="1233360"/>
            <a:ext cx="8543520" cy="49352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Can only estimate the length – should be similar to the previous one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Then pick process with shortest predicted next CPU burst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</a:pP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Can be done by using the length of previous CPU bursts, using exponential averaging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Commonly, </a:t>
            </a:r>
            <a:r>
              <a:rPr lang="en-US" sz="2400" b="0" strike="noStrike" spc="-1">
                <a:solidFill>
                  <a:srgbClr val="000000"/>
                </a:solidFill>
                <a:latin typeface="Lucida Grande"/>
                <a:ea typeface="MS PGothic"/>
              </a:rPr>
              <a:t>α 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set to ½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Preemptive version called </a:t>
            </a:r>
            <a:r>
              <a:rPr lang="en-US" sz="2400" b="1" strike="noStrike" spc="-1">
                <a:solidFill>
                  <a:srgbClr val="3366FF"/>
                </a:solidFill>
                <a:latin typeface="Georgia"/>
                <a:ea typeface="MS PGothic"/>
              </a:rPr>
              <a:t>shortest-remaining-time-first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914400" indent="-456840">
              <a:lnSpc>
                <a:spcPct val="100000"/>
              </a:lnSpc>
              <a:spcBef>
                <a:spcPts val="700"/>
              </a:spcBef>
              <a:tabLst>
                <a:tab pos="0" algn="l"/>
              </a:tabLst>
            </a:pP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Effect">
                      <p:stCondLst>
                        <p:cond delay="indefinite"/>
                      </p:stCondLst>
                      <p:childTnLst>
                        <p:par>
                          <p:cTn id="1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extShape 1"/>
          <p:cNvSpPr txBox="1"/>
          <p:nvPr/>
        </p:nvSpPr>
        <p:spPr>
          <a:xfrm>
            <a:off x="4680" y="380880"/>
            <a:ext cx="9173880" cy="67752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Prediction of the Length of the Next CPU Burst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pic>
        <p:nvPicPr>
          <p:cNvPr id="160" name="Picture 1" descr="6_03.pdf"/>
          <p:cNvPicPr/>
          <p:nvPr/>
        </p:nvPicPr>
        <p:blipFill>
          <a:blip r:embed="rId3"/>
          <a:stretch/>
        </p:blipFill>
        <p:spPr>
          <a:xfrm>
            <a:off x="1892160" y="1676520"/>
            <a:ext cx="5387760" cy="438444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304920" y="380880"/>
            <a:ext cx="851832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Examples of Exponential Averaging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62" name="TextShape 2"/>
          <p:cNvSpPr txBox="1"/>
          <p:nvPr/>
        </p:nvSpPr>
        <p:spPr>
          <a:xfrm>
            <a:off x="457200" y="1233360"/>
            <a:ext cx="8534160" cy="56246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=0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800280" lvl="1" indent="-34272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n+1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800280" lvl="1" indent="-34272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Recent history does not count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=1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800280" lvl="1" indent="-34272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n+1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t</a:t>
            </a:r>
            <a:r>
              <a:rPr lang="en-US" sz="2400" b="0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800280" lvl="1" indent="-34272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Only the actual last CPU burst counts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If we expand the formula, we get: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+1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=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t</a:t>
            </a:r>
            <a:r>
              <a:rPr lang="en-US" sz="2400" b="0" i="1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+(1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-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)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t</a:t>
            </a:r>
            <a:r>
              <a:rPr lang="en-US" sz="2400" b="0" i="1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-1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 …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          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+(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1 -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)</a:t>
            </a:r>
            <a:r>
              <a:rPr lang="en-US" sz="2400" b="0" i="1" strike="noStrike" spc="-1" baseline="30000" dirty="0">
                <a:solidFill>
                  <a:srgbClr val="000000"/>
                </a:solidFill>
                <a:latin typeface="Georgia"/>
                <a:ea typeface="MS PGothic"/>
              </a:rPr>
              <a:t>j</a:t>
            </a:r>
            <a:r>
              <a:rPr lang="en-US" sz="2400" b="0" strike="noStrike" spc="-1" baseline="30000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 err="1">
                <a:solidFill>
                  <a:srgbClr val="000000"/>
                </a:solidFill>
                <a:latin typeface="Georgia"/>
                <a:ea typeface="MS PGothic"/>
              </a:rPr>
              <a:t>t</a:t>
            </a:r>
            <a:r>
              <a:rPr lang="en-US" sz="2400" b="0" i="1" strike="noStrike" spc="-1" baseline="-25000" dirty="0" err="1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-</a:t>
            </a:r>
            <a:r>
              <a:rPr lang="en-US" sz="2400" b="0" i="1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j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 …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914400">
              <a:lnSpc>
                <a:spcPct val="90000"/>
              </a:lnSpc>
              <a:spcBef>
                <a:spcPts val="601"/>
              </a:spcBef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          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+(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1 -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400" b="0" i="1" strike="noStrike" spc="-1" dirty="0">
                <a:solidFill>
                  <a:srgbClr val="000000"/>
                </a:solidFill>
                <a:latin typeface="Georgia"/>
                <a:ea typeface="MS PGothic"/>
              </a:rPr>
              <a:t>)</a:t>
            </a:r>
            <a:r>
              <a:rPr lang="en-US" sz="2400" b="0" i="1" strike="noStrike" spc="-1" baseline="30000" dirty="0">
                <a:solidFill>
                  <a:srgbClr val="000000"/>
                </a:solidFill>
                <a:latin typeface="Georgia"/>
                <a:ea typeface="MS PGothic"/>
              </a:rPr>
              <a:t>n</a:t>
            </a:r>
            <a:r>
              <a:rPr lang="en-US" sz="2400" b="0" strike="noStrike" spc="-1" baseline="30000" dirty="0">
                <a:solidFill>
                  <a:srgbClr val="000000"/>
                </a:solidFill>
                <a:latin typeface="Georgia"/>
                <a:ea typeface="MS PGothic"/>
              </a:rPr>
              <a:t> +1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</a:t>
            </a:r>
            <a:r>
              <a:rPr lang="en-US" sz="2400" b="0" strike="noStrike" spc="-1" baseline="-25000" dirty="0">
                <a:solidFill>
                  <a:srgbClr val="000000"/>
                </a:solidFill>
                <a:latin typeface="Georgia"/>
                <a:ea typeface="MS PGothic"/>
              </a:rPr>
              <a:t>0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0" algn="l"/>
              </a:tabLst>
            </a:pP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Since both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 and (1 - </a:t>
            </a:r>
            <a:r>
              <a:rPr lang="en-US" sz="2400" b="0" strike="noStrike" spc="-1" dirty="0">
                <a:solidFill>
                  <a:srgbClr val="000000"/>
                </a:solidFill>
                <a:latin typeface="Symbol"/>
                <a:ea typeface="MS PGothic"/>
              </a:rPr>
              <a:t></a:t>
            </a: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) are less than or</a:t>
            </a:r>
            <a:b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</a:b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equal to 1, each successive term has less</a:t>
            </a:r>
            <a:b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</a:br>
            <a:r>
              <a:rPr lang="en-US" sz="2400" b="0" strike="noStrike" spc="-1" dirty="0">
                <a:solidFill>
                  <a:srgbClr val="000000"/>
                </a:solidFill>
                <a:latin typeface="Georgia"/>
                <a:ea typeface="MS PGothic"/>
              </a:rPr>
              <a:t>weight than its predecessor</a:t>
            </a:r>
            <a:endParaRPr lang="en-GB" sz="2400" b="0" strike="noStrike" spc="-1" dirty="0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extShape 1"/>
          <p:cNvSpPr txBox="1"/>
          <p:nvPr/>
        </p:nvSpPr>
        <p:spPr>
          <a:xfrm>
            <a:off x="457200" y="133200"/>
            <a:ext cx="82292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Dispatcher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29" name="TextShape 2"/>
          <p:cNvSpPr txBox="1"/>
          <p:nvPr/>
        </p:nvSpPr>
        <p:spPr>
          <a:xfrm>
            <a:off x="304920" y="914400"/>
            <a:ext cx="8534160" cy="533376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Dispatcher module gives control of the CPU to the process selected by the short-term scheduler; this involves: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switching context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switching (from kernel) to user mode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jumping to the proper location in the user program to restart that program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1" strike="noStrike" spc="-1">
                <a:solidFill>
                  <a:srgbClr val="3366FF"/>
                </a:solidFill>
                <a:latin typeface="Georgia"/>
                <a:ea typeface="MS PGothic"/>
              </a:rPr>
              <a:t>Dispatch latency  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Effect">
                      <p:stCondLst>
                        <p:cond delay="indefinite"/>
                      </p:stCondLst>
                      <p:childTnLst>
                        <p:par>
                          <p:cTn id="1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304920" y="214200"/>
            <a:ext cx="838152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Scheduling Criteria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1" name="TextShape 2"/>
          <p:cNvSpPr txBox="1"/>
          <p:nvPr/>
        </p:nvSpPr>
        <p:spPr>
          <a:xfrm>
            <a:off x="304920" y="990720"/>
            <a:ext cx="8686440" cy="57258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1" strike="noStrike" spc="-1">
                <a:solidFill>
                  <a:srgbClr val="000000"/>
                </a:solidFill>
                <a:latin typeface="Georgia"/>
                <a:ea typeface="MS PGothic"/>
              </a:rPr>
              <a:t>CPU utilization 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– keep the CPU as busy as possible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1" strike="noStrike" spc="-1">
                <a:solidFill>
                  <a:srgbClr val="000000"/>
                </a:solidFill>
                <a:latin typeface="Georgia"/>
                <a:ea typeface="MS PGothic"/>
              </a:rPr>
              <a:t>Throughput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 – # of processes that complete their execution per time unit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1" strike="noStrike" spc="-1">
                <a:solidFill>
                  <a:srgbClr val="000000"/>
                </a:solidFill>
                <a:latin typeface="Georgia"/>
                <a:ea typeface="MS PGothic"/>
              </a:rPr>
              <a:t>Turnaround time 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– amount of time to execute a particular process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1" strike="noStrike" spc="-1">
                <a:solidFill>
                  <a:srgbClr val="000000"/>
                </a:solidFill>
                <a:latin typeface="Georgia"/>
                <a:ea typeface="MS PGothic"/>
              </a:rPr>
              <a:t>Waiting time 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– amount of time a process has been waiting in the ready queue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1" strike="noStrike" spc="-1">
                <a:solidFill>
                  <a:srgbClr val="000000"/>
                </a:solidFill>
                <a:latin typeface="Georgia"/>
                <a:ea typeface="MS PGothic"/>
              </a:rPr>
              <a:t>Response time  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Effect">
                      <p:stCondLst>
                        <p:cond delay="indefinite"/>
                      </p:stCondLst>
                      <p:childTnLst>
                        <p:par>
                          <p:cTn id="1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Effect">
                      <p:stCondLst>
                        <p:cond delay="indefinite"/>
                      </p:stCondLst>
                      <p:childTnLst>
                        <p:par>
                          <p:cTn id="1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Effect">
                      <p:stCondLst>
                        <p:cond delay="indefinite"/>
                      </p:stCondLst>
                      <p:childTnLst>
                        <p:par>
                          <p:cTn id="2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152280" y="457200"/>
            <a:ext cx="876276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Scheduling Algorithm Optimization Criteria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3" name="TextShape 2"/>
          <p:cNvSpPr txBox="1"/>
          <p:nvPr/>
        </p:nvSpPr>
        <p:spPr>
          <a:xfrm>
            <a:off x="457200" y="1676520"/>
            <a:ext cx="6114600" cy="448272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Max CPU utilization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Max throughput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Min turnaround time 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Min waiting time 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Min response time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0" y="6480"/>
            <a:ext cx="9143640" cy="143316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Gantt Chart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35" name="TextShape 2"/>
          <p:cNvSpPr txBox="1"/>
          <p:nvPr/>
        </p:nvSpPr>
        <p:spPr>
          <a:xfrm>
            <a:off x="762120" y="1447920"/>
            <a:ext cx="8226000" cy="42638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Illustrates how jobs are scheduled over time on CPU</a:t>
            </a:r>
            <a:br/>
            <a:br/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Example: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</p:txBody>
      </p:sp>
      <p:grpSp>
        <p:nvGrpSpPr>
          <p:cNvPr id="136" name="Group 3"/>
          <p:cNvGrpSpPr/>
          <p:nvPr/>
        </p:nvGrpSpPr>
        <p:grpSpPr>
          <a:xfrm>
            <a:off x="2520" y="3505320"/>
            <a:ext cx="8426880" cy="989280"/>
            <a:chOff x="2520" y="3505320"/>
            <a:chExt cx="8426880" cy="989280"/>
          </a:xfrm>
        </p:grpSpPr>
        <p:sp>
          <p:nvSpPr>
            <p:cNvPr id="137" name="CustomShape 4"/>
            <p:cNvSpPr/>
            <p:nvPr/>
          </p:nvSpPr>
          <p:spPr>
            <a:xfrm>
              <a:off x="853920" y="3505320"/>
              <a:ext cx="4647960" cy="380520"/>
            </a:xfrm>
            <a:prstGeom prst="rect">
              <a:avLst/>
            </a:prstGeom>
            <a:solidFill>
              <a:schemeClr val="accent1"/>
            </a:solidFill>
            <a:ln w="93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A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138" name="CustomShape 5"/>
            <p:cNvSpPr/>
            <p:nvPr/>
          </p:nvSpPr>
          <p:spPr>
            <a:xfrm>
              <a:off x="5502240" y="3505320"/>
              <a:ext cx="837720" cy="380520"/>
            </a:xfrm>
            <a:prstGeom prst="rect">
              <a:avLst/>
            </a:prstGeom>
            <a:solidFill>
              <a:schemeClr val="hlink"/>
            </a:solidFill>
            <a:ln w="93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B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139" name="CustomShape 6"/>
            <p:cNvSpPr/>
            <p:nvPr/>
          </p:nvSpPr>
          <p:spPr>
            <a:xfrm>
              <a:off x="6340320" y="3505320"/>
              <a:ext cx="1752120" cy="380520"/>
            </a:xfrm>
            <a:prstGeom prst="rect">
              <a:avLst/>
            </a:prstGeom>
            <a:solidFill>
              <a:schemeClr val="folHlink"/>
            </a:solidFill>
            <a:ln w="9360">
              <a:solidFill>
                <a:schemeClr val="tx1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C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140" name="Line 7"/>
            <p:cNvSpPr/>
            <p:nvPr/>
          </p:nvSpPr>
          <p:spPr>
            <a:xfrm>
              <a:off x="853920" y="4343400"/>
              <a:ext cx="7238880" cy="0"/>
            </a:xfrm>
            <a:prstGeom prst="line">
              <a:avLst/>
            </a:prstGeom>
            <a:ln w="38160">
              <a:solidFill>
                <a:schemeClr val="tx1"/>
              </a:solidFill>
              <a:round/>
              <a:tailEnd type="triangl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1" name="CustomShape 8"/>
            <p:cNvSpPr/>
            <p:nvPr/>
          </p:nvSpPr>
          <p:spPr>
            <a:xfrm>
              <a:off x="2520" y="4038480"/>
              <a:ext cx="815040" cy="456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Time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142" name="CustomShape 9"/>
            <p:cNvSpPr/>
            <p:nvPr/>
          </p:nvSpPr>
          <p:spPr>
            <a:xfrm>
              <a:off x="5276520" y="3886200"/>
              <a:ext cx="486000" cy="456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10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143" name="CustomShape 10"/>
            <p:cNvSpPr/>
            <p:nvPr/>
          </p:nvSpPr>
          <p:spPr>
            <a:xfrm>
              <a:off x="6114600" y="3886200"/>
              <a:ext cx="486000" cy="456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12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144" name="CustomShape 11"/>
            <p:cNvSpPr/>
            <p:nvPr/>
          </p:nvSpPr>
          <p:spPr>
            <a:xfrm>
              <a:off x="7943400" y="3886200"/>
              <a:ext cx="486000" cy="456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16</a:t>
              </a:r>
              <a:endParaRPr lang="en-US" sz="2400" b="0" strike="noStrike" spc="-1">
                <a:latin typeface="Arial"/>
              </a:endParaRPr>
            </a:p>
          </p:txBody>
        </p:sp>
        <p:sp>
          <p:nvSpPr>
            <p:cNvPr id="145" name="CustomShape 12"/>
            <p:cNvSpPr/>
            <p:nvPr/>
          </p:nvSpPr>
          <p:spPr>
            <a:xfrm>
              <a:off x="764280" y="3795840"/>
              <a:ext cx="333360" cy="456120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2400" b="0" strike="noStrike" spc="-1">
                  <a:solidFill>
                    <a:srgbClr val="000000"/>
                  </a:solidFill>
                  <a:latin typeface="Times New Roman"/>
                  <a:ea typeface="MS PGothic"/>
                </a:rPr>
                <a:t>0</a:t>
              </a:r>
              <a:endParaRPr lang="en-US" sz="2400" b="0" strike="noStrike" spc="-1">
                <a:latin typeface="Arial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extShape 1"/>
          <p:cNvSpPr txBox="1"/>
          <p:nvPr/>
        </p:nvSpPr>
        <p:spPr>
          <a:xfrm>
            <a:off x="-19080" y="457200"/>
            <a:ext cx="9148320" cy="4568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First- Come, First-Served (FCFS) Scheduling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47" name="TextShape 2"/>
          <p:cNvSpPr txBox="1"/>
          <p:nvPr/>
        </p:nvSpPr>
        <p:spPr>
          <a:xfrm>
            <a:off x="914400" y="1674720"/>
            <a:ext cx="7565760" cy="51494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1600" b="0" strike="noStrike" spc="-1">
                <a:solidFill>
                  <a:srgbClr val="000000"/>
                </a:solidFill>
                <a:latin typeface="Georgia"/>
                <a:ea typeface="MS PGothic"/>
              </a:rPr>
              <a:t>	</a:t>
            </a:r>
            <a:r>
              <a:rPr lang="en-US" sz="2000" b="0" u="sng" strike="noStrike" spc="-1">
                <a:solidFill>
                  <a:srgbClr val="000000"/>
                </a:solidFill>
                <a:uFillTx/>
                <a:latin typeface="Georgia"/>
                <a:ea typeface="MS PGothic"/>
              </a:rPr>
              <a:t>Process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	</a:t>
            </a:r>
            <a:r>
              <a:rPr lang="en-US" sz="2000" b="0" u="sng" strike="noStrike" spc="-1">
                <a:solidFill>
                  <a:srgbClr val="000000"/>
                </a:solidFill>
                <a:uFillTx/>
                <a:latin typeface="Georgia"/>
                <a:ea typeface="MS PGothic"/>
              </a:rPr>
              <a:t>Burst Time	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	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1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	24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	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2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 	3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9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	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3	 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3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3029040" algn="ctr"/>
                <a:tab pos="4634280" algn="ctr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Suppose that the processes arrive in the order: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1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 ,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2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 ,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3  </a:t>
            </a:r>
            <a:br/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The Gantt Chart for the schedule is:</a:t>
            </a:r>
            <a:br/>
            <a:br/>
            <a:br/>
            <a:br/>
            <a:r>
              <a:rPr lang="en-US" sz="2000" b="0" strike="noStrike" spc="-1">
                <a:solidFill>
                  <a:srgbClr val="000000"/>
                </a:solidFill>
                <a:latin typeface="Georgia"/>
              </a:rPr>
              <a:t> 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3029040" algn="ctr"/>
                <a:tab pos="4634280" algn="ctr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Waiting time for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1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  = 0;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2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  = 24; </a:t>
            </a:r>
            <a:r>
              <a:rPr lang="en-US" sz="20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0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3 </a:t>
            </a: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= 27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3029040" algn="ctr"/>
                <a:tab pos="4634280" algn="ctr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Georgia"/>
                <a:ea typeface="MS PGothic"/>
              </a:rPr>
              <a:t>Average waiting time:  (0 + 24 + 27)/3 = 17</a:t>
            </a:r>
            <a:endParaRPr lang="en-GB" sz="2000" b="0" strike="noStrike" spc="-1">
              <a:solidFill>
                <a:srgbClr val="000000"/>
              </a:solidFill>
              <a:latin typeface="Georgia"/>
            </a:endParaRPr>
          </a:p>
        </p:txBody>
      </p:sp>
      <p:pic>
        <p:nvPicPr>
          <p:cNvPr id="148" name="Picture 1"/>
          <p:cNvPicPr/>
          <p:nvPr/>
        </p:nvPicPr>
        <p:blipFill>
          <a:blip r:embed="rId3"/>
          <a:stretch/>
        </p:blipFill>
        <p:spPr>
          <a:xfrm>
            <a:off x="1171440" y="3935520"/>
            <a:ext cx="6954480" cy="8013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TextShape 1"/>
          <p:cNvSpPr txBox="1"/>
          <p:nvPr/>
        </p:nvSpPr>
        <p:spPr>
          <a:xfrm>
            <a:off x="982800" y="277920"/>
            <a:ext cx="77036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FCFS Scheduling (Cont.)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50" name="TextShape 2"/>
          <p:cNvSpPr txBox="1"/>
          <p:nvPr/>
        </p:nvSpPr>
        <p:spPr>
          <a:xfrm>
            <a:off x="228600" y="1031760"/>
            <a:ext cx="8915040" cy="536868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Suppose that the processes arrive in the order: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		 </a:t>
            </a:r>
            <a:r>
              <a:rPr lang="en-US" sz="28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8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2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 , </a:t>
            </a:r>
            <a:r>
              <a:rPr lang="en-US" sz="28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8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3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 , </a:t>
            </a:r>
            <a:r>
              <a:rPr lang="en-US" sz="28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8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1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3648240" algn="ctr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The Gantt chart for the schedule is:</a:t>
            </a:r>
            <a:br/>
            <a:r>
              <a:rPr lang="en-US" sz="2800" b="0" strike="noStrike" spc="-1">
                <a:solidFill>
                  <a:srgbClr val="000000"/>
                </a:solidFill>
                <a:latin typeface="Georgia"/>
              </a:rPr>
              <a:t> 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3648240" algn="ctr"/>
              </a:tabLst>
            </a:pP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3648240" algn="ctr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Waiting time for </a:t>
            </a:r>
            <a:r>
              <a:rPr lang="en-US" sz="28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8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1 </a:t>
            </a:r>
            <a:r>
              <a:rPr lang="en-US" sz="28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=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 6</a:t>
            </a:r>
            <a:r>
              <a:rPr lang="en-US" sz="28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;</a:t>
            </a:r>
            <a:r>
              <a:rPr lang="en-US" sz="28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 </a:t>
            </a:r>
            <a:r>
              <a:rPr lang="en-US" sz="28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8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2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 = 0</a:t>
            </a:r>
            <a:r>
              <a:rPr lang="en-US" sz="28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; </a:t>
            </a:r>
            <a:r>
              <a:rPr lang="en-US" sz="28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8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3 </a:t>
            </a:r>
            <a:r>
              <a:rPr lang="en-US" sz="28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= 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3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3648240" algn="ctr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Average waiting time:   (6 + 0 + 3)/3 = 3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3648240" algn="ctr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Much better than previous case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  <a:tabLst>
                <a:tab pos="3648240" algn="ctr"/>
              </a:tabLst>
            </a:pPr>
            <a:r>
              <a:rPr lang="en-US" sz="2800" b="1" strike="noStrike" spc="-1">
                <a:solidFill>
                  <a:srgbClr val="3366FF"/>
                </a:solidFill>
                <a:latin typeface="Georgia"/>
                <a:ea typeface="MS PGothic"/>
              </a:rPr>
              <a:t>Convoy effect </a:t>
            </a: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- short process behind long process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  <a:tabLst>
                <a:tab pos="3648240" algn="ctr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</a:rPr>
              <a:t> 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</p:txBody>
      </p:sp>
      <p:pic>
        <p:nvPicPr>
          <p:cNvPr id="151" name="Picture 1"/>
          <p:cNvPicPr/>
          <p:nvPr/>
        </p:nvPicPr>
        <p:blipFill>
          <a:blip r:embed="rId3"/>
          <a:stretch/>
        </p:blipFill>
        <p:spPr>
          <a:xfrm>
            <a:off x="982800" y="2666880"/>
            <a:ext cx="7122600" cy="8046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Effect">
                      <p:stCondLst>
                        <p:cond delay="indefinite"/>
                      </p:stCondLst>
                      <p:childTnLst>
                        <p:par>
                          <p:cTn id="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Effect">
                      <p:stCondLst>
                        <p:cond delay="indefinite"/>
                      </p:stCondLst>
                      <p:childTnLst>
                        <p:par>
                          <p:cTn id="1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Effect">
                      <p:stCondLst>
                        <p:cond delay="indefinite"/>
                      </p:stCondLst>
                      <p:childTnLst>
                        <p:par>
                          <p:cTn id="18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Effect">
                      <p:stCondLst>
                        <p:cond delay="indefinite"/>
                      </p:stCondLst>
                      <p:childTnLst>
                        <p:par>
                          <p:cTn id="22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Effect">
                      <p:stCondLst>
                        <p:cond delay="indefinite"/>
                      </p:stCondLst>
                      <p:childTnLst>
                        <p:par>
                          <p:cTn id="26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Effect">
                      <p:stCondLst>
                        <p:cond delay="indefinite"/>
                      </p:stCondLst>
                      <p:childTnLst>
                        <p:par>
                          <p:cTn id="3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380880" y="380880"/>
            <a:ext cx="823068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Shortest-Job-First (SJF) Scheduling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53" name="TextShape 2"/>
          <p:cNvSpPr txBox="1"/>
          <p:nvPr/>
        </p:nvSpPr>
        <p:spPr>
          <a:xfrm>
            <a:off x="380880" y="1447920"/>
            <a:ext cx="8457840" cy="50288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Associate with each process the length of its next CPU burst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 Use these lengths to schedule the process with the shortest time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457200" indent="-45684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3200" b="0" strike="noStrike" spc="-1">
                <a:solidFill>
                  <a:srgbClr val="000000"/>
                </a:solidFill>
                <a:latin typeface="Georgia"/>
                <a:ea typeface="MS PGothic"/>
              </a:rPr>
              <a:t>SJF is optimal – gives minimum average waiting time for a given set of processes</a:t>
            </a:r>
            <a:endParaRPr lang="en-GB" sz="32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  <a:ea typeface="MS PGothic"/>
              </a:rPr>
              <a:t>The difficulty is knowing the length of the next CPU request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  <a:p>
            <a:pPr marL="914400" lvl="1" indent="-456840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"/>
            </a:pPr>
            <a:r>
              <a:rPr lang="en-US" sz="2800" b="0" strike="noStrike" spc="-1">
                <a:solidFill>
                  <a:srgbClr val="000000"/>
                </a:solidFill>
                <a:latin typeface="Georgia"/>
              </a:rPr>
              <a:t> </a:t>
            </a:r>
            <a:endParaRPr lang="en-GB" sz="2800" b="0" strike="noStrike" spc="-1">
              <a:solidFill>
                <a:srgbClr val="000000"/>
              </a:solidFill>
              <a:latin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 nodeType="clickEffect">
                      <p:stCondLst>
                        <p:cond delay="indefinite"/>
                      </p:stCondLst>
                      <p:childTnLst>
                        <p:par>
                          <p:cTn id="4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Effect">
                      <p:stCondLst>
                        <p:cond delay="indefinite"/>
                      </p:stCondLst>
                      <p:childTnLst>
                        <p:par>
                          <p:cTn id="10" fill="hold" nodeType="withEffect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457200" y="201600"/>
            <a:ext cx="8229240" cy="57600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80"/>
                </a:solidFill>
                <a:latin typeface="Georgia"/>
                <a:ea typeface="MS PGothic"/>
              </a:rPr>
              <a:t>Example of SJF</a:t>
            </a:r>
            <a:endParaRPr lang="en-GB" sz="4400" b="0" strike="noStrike" spc="-1">
              <a:solidFill>
                <a:srgbClr val="FFFFFF"/>
              </a:solidFill>
              <a:latin typeface="Times New Roman"/>
            </a:endParaRPr>
          </a:p>
        </p:txBody>
      </p:sp>
      <p:sp>
        <p:nvSpPr>
          <p:cNvPr id="155" name="TextShape 2"/>
          <p:cNvSpPr txBox="1"/>
          <p:nvPr/>
        </p:nvSpPr>
        <p:spPr>
          <a:xfrm>
            <a:off x="762120" y="1447920"/>
            <a:ext cx="8226000" cy="4263840"/>
          </a:xfrm>
          <a:prstGeom prst="rect">
            <a:avLst/>
          </a:prstGeom>
          <a:noFill/>
          <a:ln w="9360">
            <a:noFill/>
          </a:ln>
        </p:spPr>
        <p:txBody>
          <a:bodyPr lIns="90000" tIns="46800" rIns="90000" bIns="46800">
            <a:noAutofit/>
          </a:bodyPr>
          <a:lstStyle/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      	          </a:t>
            </a:r>
            <a:r>
              <a:rPr lang="en-US" sz="2400" b="0" u="sng" strike="noStrike" spc="-1">
                <a:solidFill>
                  <a:srgbClr val="000000"/>
                </a:solidFill>
                <a:uFillTx/>
                <a:latin typeface="Georgia"/>
                <a:ea typeface="MS PGothic"/>
              </a:rPr>
              <a:t>Process</a:t>
            </a:r>
            <a:r>
              <a:rPr lang="en-US" sz="2400" b="0" u="sng" strike="noStrike" spc="-1">
                <a:solidFill>
                  <a:srgbClr val="FFFFFF"/>
                </a:solidFill>
                <a:uFillTx/>
                <a:latin typeface="Georgia"/>
                <a:ea typeface="MS PGothic"/>
              </a:rPr>
              <a:t>Arriva	l</a:t>
            </a:r>
            <a:r>
              <a:rPr lang="en-US" sz="2400" b="0" u="sng" strike="noStrike" spc="-1">
                <a:solidFill>
                  <a:srgbClr val="000000"/>
                </a:solidFill>
                <a:uFillTx/>
                <a:latin typeface="Georgia"/>
                <a:ea typeface="MS PGothic"/>
              </a:rPr>
              <a:t>Burst Time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	  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4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1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</a:t>
            </a:r>
            <a:r>
              <a:rPr lang="en-US" sz="2400" b="0" strike="noStrike" spc="-1">
                <a:solidFill>
                  <a:srgbClr val="FFFFFF"/>
                </a:solidFill>
                <a:latin typeface="Georgia"/>
                <a:ea typeface="MS PGothic"/>
              </a:rPr>
              <a:t>0.0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6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	   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4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2 	</a:t>
            </a:r>
            <a:r>
              <a:rPr lang="en-US" sz="2400" b="0" strike="noStrike" spc="-1">
                <a:solidFill>
                  <a:srgbClr val="FFFFFF"/>
                </a:solidFill>
                <a:latin typeface="Georgia"/>
                <a:ea typeface="MS PGothic"/>
              </a:rPr>
              <a:t>2.0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8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	   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4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3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</a:t>
            </a:r>
            <a:r>
              <a:rPr lang="en-US" sz="2400" b="0" strike="noStrike" spc="-1">
                <a:solidFill>
                  <a:srgbClr val="FFFFFF"/>
                </a:solidFill>
                <a:latin typeface="Georgia"/>
                <a:ea typeface="MS PGothic"/>
              </a:rPr>
              <a:t>4.0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7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	   </a:t>
            </a:r>
            <a:r>
              <a:rPr lang="en-US" sz="2400" b="0" i="1" strike="noStrike" spc="-1">
                <a:solidFill>
                  <a:srgbClr val="000000"/>
                </a:solidFill>
                <a:latin typeface="Georgia"/>
                <a:ea typeface="MS PGothic"/>
              </a:rPr>
              <a:t>P</a:t>
            </a:r>
            <a:r>
              <a:rPr lang="en-US" sz="2400" b="0" i="1" strike="noStrike" spc="-1" baseline="-25000">
                <a:solidFill>
                  <a:srgbClr val="000000"/>
                </a:solidFill>
                <a:latin typeface="Georgia"/>
                <a:ea typeface="MS PGothic"/>
              </a:rPr>
              <a:t>4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</a:t>
            </a:r>
            <a:r>
              <a:rPr lang="en-US" sz="2400" b="0" strike="noStrike" spc="-1">
                <a:solidFill>
                  <a:srgbClr val="FFFFFF"/>
                </a:solidFill>
                <a:latin typeface="Georgia"/>
                <a:ea typeface="MS PGothic"/>
              </a:rPr>
              <a:t>5.0</a:t>
            </a: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	3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1600200" algn="ctr"/>
                <a:tab pos="3251160" algn="ctr"/>
                <a:tab pos="5140440" algn="ctr"/>
              </a:tabLst>
            </a:pP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1600200" algn="ctr"/>
                <a:tab pos="3251160" algn="ctr"/>
                <a:tab pos="5140440" algn="ctr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SJF scheduling chart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1600200" algn="ctr"/>
                <a:tab pos="3251160" algn="ctr"/>
                <a:tab pos="5140440" algn="ctr"/>
              </a:tabLst>
            </a:pP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>
              <a:lnSpc>
                <a:spcPct val="100000"/>
              </a:lnSpc>
              <a:spcBef>
                <a:spcPts val="799"/>
              </a:spcBef>
              <a:tabLst>
                <a:tab pos="1600200" algn="ctr"/>
                <a:tab pos="3251160" algn="ctr"/>
                <a:tab pos="5140440" algn="ctr"/>
              </a:tabLst>
            </a:pP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  <a:p>
            <a:pPr marL="343080" indent="-342720">
              <a:lnSpc>
                <a:spcPct val="10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pos="1600200" algn="ctr"/>
                <a:tab pos="3251160" algn="ctr"/>
                <a:tab pos="5140440" algn="ctr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Georgia"/>
                <a:ea typeface="MS PGothic"/>
              </a:rPr>
              <a:t>Average waiting time = (3 + 16 + 9 + 0) / 4 = 7</a:t>
            </a:r>
            <a:endParaRPr lang="en-GB" sz="2400" b="0" strike="noStrike" spc="-1">
              <a:solidFill>
                <a:srgbClr val="000000"/>
              </a:solidFill>
              <a:latin typeface="Georgia"/>
            </a:endParaRPr>
          </a:p>
        </p:txBody>
      </p:sp>
      <p:pic>
        <p:nvPicPr>
          <p:cNvPr id="156" name="Picture 1"/>
          <p:cNvPicPr/>
          <p:nvPr/>
        </p:nvPicPr>
        <p:blipFill>
          <a:blip r:embed="rId3"/>
          <a:stretch/>
        </p:blipFill>
        <p:spPr>
          <a:xfrm>
            <a:off x="1173240" y="4721400"/>
            <a:ext cx="6795720" cy="894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796</Words>
  <Application>Microsoft Office PowerPoint</Application>
  <PresentationFormat>On-screen Show (4:3)</PresentationFormat>
  <Paragraphs>113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Georgia</vt:lpstr>
      <vt:lpstr>Lucida Grande</vt:lpstr>
      <vt:lpstr>Symbol</vt:lpstr>
      <vt:lpstr>Times New Roman</vt:lpstr>
      <vt:lpstr>Wingdings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subject/>
  <dc:creator>J Zheng</dc:creator>
  <dc:description/>
  <cp:lastModifiedBy>Jeffery, Clinton (jefferyc@uidaho.edu)</cp:lastModifiedBy>
  <cp:revision>718</cp:revision>
  <cp:lastPrinted>2013-08-20T02:42:00Z</cp:lastPrinted>
  <dcterms:created xsi:type="dcterms:W3CDTF">2008-08-03T20:58:00Z</dcterms:created>
  <dcterms:modified xsi:type="dcterms:W3CDTF">2022-09-07T01:46:30Z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KSOProductBuildVer">
    <vt:lpwstr>1033-11.2.0.8942</vt:lpwstr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17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18</vt:i4>
  </property>
</Properties>
</file>