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65" r:id="rId4"/>
    <p:sldId id="267" r:id="rId5"/>
    <p:sldId id="482" r:id="rId6"/>
    <p:sldId id="268" r:id="rId7"/>
    <p:sldId id="269" r:id="rId8"/>
    <p:sldId id="270" r:id="rId9"/>
    <p:sldId id="271" r:id="rId10"/>
  </p:sldIdLst>
  <p:sldSz cx="9144000" cy="6858000" type="screen4x3"/>
  <p:notesSz cx="7315200" cy="9601200"/>
  <p:defaultTextStyle>
    <a:defPPr>
      <a:defRPr lang="en-GB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742950" lvl="1" indent="-28575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1143000" lvl="2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600200" lvl="3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2057400" lvl="4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lvl="5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lvl="6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lvl="7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lvl="8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16" autoAdjust="0"/>
    <p:restoredTop sz="72627"/>
  </p:normalViewPr>
  <p:slideViewPr>
    <p:cSldViewPr showGuides="1">
      <p:cViewPr varScale="1">
        <p:scale>
          <a:sx n="87" d="100"/>
          <a:sy n="87" d="100"/>
        </p:scale>
        <p:origin x="138" y="84"/>
      </p:cViewPr>
      <p:guideLst>
        <p:guide orient="horz" pos="2160"/>
        <p:guide pos="2927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50" d="100"/>
        <a:sy n="15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6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7063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10C19D00-22FF-4F40-B389-4B69754D0A0F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Text Box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C1F9DB04-6F52-450E-84A8-6EC63EDB20FF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2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0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</p:spPr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8DA67E0B-351C-40CD-A0D5-8A41FE716965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3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1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</p:spPr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8B0EE169-4EE7-4F1E-BCA1-CAE60E8B8868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5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18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</p:spPr>
      </p:sp>
      <p:sp>
        <p:nvSpPr>
          <p:cNvPr id="219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FD6412A6-CE65-41BC-B58C-42417307D499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6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21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</p:spPr>
      </p:sp>
      <p:sp>
        <p:nvSpPr>
          <p:cNvPr id="222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 The SJF algorithm is a special case of the general priority scheduling algorithm.</a:t>
            </a: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Rumor has it that when they shut down the IBM 7094 at MIT in 1973, they found a low-priority process that had been submitted in 1967 and had not yet been run.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0B0CBC09-B064-4569-B072-AC37F5BD34C9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7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24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</p:spPr>
      </p:sp>
      <p:sp>
        <p:nvSpPr>
          <p:cNvPr id="225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8A5DC845-E182-462C-A249-6B1E87905355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8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27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228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xv6 uses round robin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 eaLnBrk="0" hangingPunct="0">
              <a:buSzPct val="100000"/>
            </a:pPr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8600" y="1219200"/>
            <a:ext cx="8686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CPU Scheduling (3)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76400" y="3048000"/>
            <a:ext cx="586740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9/7/2022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244440" y="0"/>
            <a:ext cx="8747044" cy="1371654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 dirty="0">
                <a:solidFill>
                  <a:srgbClr val="000080"/>
                </a:solidFill>
                <a:latin typeface="Georgia"/>
                <a:ea typeface="MS PGothic"/>
              </a:rPr>
              <a:t>Length of Next CPU Burst</a:t>
            </a:r>
            <a:endParaRPr lang="en-GB" sz="44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58" name="TextShape 2"/>
          <p:cNvSpPr txBox="1"/>
          <p:nvPr/>
        </p:nvSpPr>
        <p:spPr>
          <a:xfrm>
            <a:off x="356910" y="1371654"/>
            <a:ext cx="8543520" cy="4648078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Estimate – the next CPU burst will often be similar to the previous one(s)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Given several processes’ next-burst estimates, pick process with shortest predicted next CPU burst</a:t>
            </a:r>
            <a:endParaRPr lang="en-GB" sz="2000" b="0" strike="noStrike" spc="-1" dirty="0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Can be done by using the length of previous CPU bursts, using “exponential averaging”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Commonly, </a:t>
            </a:r>
            <a:r>
              <a:rPr lang="en-US" sz="2400" b="0" strike="noStrike" spc="-1" dirty="0">
                <a:solidFill>
                  <a:srgbClr val="000000"/>
                </a:solidFill>
                <a:latin typeface="Lucida Grande"/>
                <a:ea typeface="MS PGothic"/>
              </a:rPr>
              <a:t>α 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set to ½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Preemptive version called </a:t>
            </a:r>
            <a:r>
              <a:rPr lang="en-US" sz="2400" b="1" strike="noStrike" spc="-1" dirty="0">
                <a:solidFill>
                  <a:srgbClr val="3366FF"/>
                </a:solidFill>
                <a:latin typeface="Georgia"/>
                <a:ea typeface="MS PGothic"/>
              </a:rPr>
              <a:t>shortest-remaining-time-first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 indent="-456840">
              <a:lnSpc>
                <a:spcPct val="100000"/>
              </a:lnSpc>
              <a:spcBef>
                <a:spcPts val="700"/>
              </a:spcBef>
              <a:tabLst>
                <a:tab pos="0" algn="l"/>
              </a:tabLst>
            </a:pP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Effect">
                      <p:stCondLst>
                        <p:cond delay="indefinite"/>
                      </p:stCondLst>
                      <p:childTnLst>
                        <p:par>
                          <p:cTn id="1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304920" y="0"/>
            <a:ext cx="8518320" cy="123336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 dirty="0">
                <a:solidFill>
                  <a:srgbClr val="000080"/>
                </a:solidFill>
                <a:latin typeface="Georgia"/>
                <a:ea typeface="MS PGothic"/>
              </a:rPr>
              <a:t>Examples of </a:t>
            </a:r>
            <a:br>
              <a:rPr lang="en-US" sz="4400" b="1" strike="noStrike" spc="-1" dirty="0">
                <a:solidFill>
                  <a:srgbClr val="000080"/>
                </a:solidFill>
                <a:latin typeface="Georgia"/>
                <a:ea typeface="MS PGothic"/>
              </a:rPr>
            </a:br>
            <a:r>
              <a:rPr lang="en-US" sz="4400" b="1" strike="noStrike" spc="-1" dirty="0">
                <a:solidFill>
                  <a:srgbClr val="000080"/>
                </a:solidFill>
                <a:latin typeface="Georgia"/>
                <a:ea typeface="MS PGothic"/>
              </a:rPr>
              <a:t>Exponential Averaging</a:t>
            </a:r>
            <a:endParaRPr lang="en-GB" sz="44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2" name="TextShape 2"/>
          <p:cNvSpPr txBox="1"/>
          <p:nvPr/>
        </p:nvSpPr>
        <p:spPr>
          <a:xfrm>
            <a:off x="457200" y="1233360"/>
            <a:ext cx="8534160" cy="56246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=0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800280" lvl="1" indent="-34272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n+1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800280" lvl="1" indent="-34272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Recent history does not count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=1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800280" lvl="1" indent="-34272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n+1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t</a:t>
            </a:r>
            <a:r>
              <a:rPr lang="en-US" sz="2400" b="0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800280" lvl="1" indent="-34272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Only the actual last CPU burst counts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If we expand the formula, we get: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+1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t</a:t>
            </a:r>
            <a:r>
              <a:rPr lang="en-US" sz="2400" b="0" i="1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+(1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-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)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t</a:t>
            </a:r>
            <a:r>
              <a:rPr lang="en-US" sz="2400" b="0" i="1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-1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 …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          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+(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1 -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)</a:t>
            </a:r>
            <a:r>
              <a:rPr lang="en-US" sz="2400" b="0" i="1" strike="noStrike" spc="-1" baseline="30000" dirty="0">
                <a:solidFill>
                  <a:srgbClr val="000000"/>
                </a:solidFill>
                <a:latin typeface="Georgia"/>
                <a:ea typeface="MS PGothic"/>
              </a:rPr>
              <a:t>j</a:t>
            </a:r>
            <a:r>
              <a:rPr lang="en-US" sz="2400" b="0" strike="noStrike" spc="-1" baseline="30000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t</a:t>
            </a:r>
            <a:r>
              <a:rPr lang="en-US" sz="2400" b="0" i="1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-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j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 …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          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+(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1 -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)</a:t>
            </a:r>
            <a:r>
              <a:rPr lang="en-US" sz="2400" b="0" i="1" strike="noStrike" spc="-1" baseline="30000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baseline="30000" dirty="0">
                <a:solidFill>
                  <a:srgbClr val="000000"/>
                </a:solidFill>
                <a:latin typeface="Georgia"/>
                <a:ea typeface="MS PGothic"/>
              </a:rPr>
              <a:t> +1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0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Since both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and (1 -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) are less than or</a:t>
            </a:r>
            <a:b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</a:b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equal to 1, each successive term has less</a:t>
            </a:r>
            <a:b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</a:b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weight than its predecessor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60D280-3534-F7E9-BFE7-CDB15F55E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769"/>
            <a:ext cx="9144000" cy="684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54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228600" y="277920"/>
            <a:ext cx="86864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strike="noStrike" spc="-1" dirty="0">
                <a:solidFill>
                  <a:srgbClr val="000080"/>
                </a:solidFill>
                <a:latin typeface="Georgia"/>
                <a:ea typeface="MS PGothic"/>
              </a:rPr>
              <a:t>Shortest-remaining-time-first</a:t>
            </a:r>
            <a:endParaRPr lang="en-GB" sz="40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4" name="TextShape 2"/>
          <p:cNvSpPr txBox="1"/>
          <p:nvPr/>
        </p:nvSpPr>
        <p:spPr>
          <a:xfrm>
            <a:off x="228600" y="990720"/>
            <a:ext cx="8686440" cy="5714794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1600200" algn="ctr"/>
                <a:tab pos="3251160" algn="ctr"/>
                <a:tab pos="5140440" algn="ctr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Now we add the concepts of varying arrival times and preemption to the analysis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         </a:t>
            </a:r>
            <a:r>
              <a:rPr lang="en-US" sz="2400" b="0" u="sng" strike="noStrike" spc="-1" dirty="0">
                <a:solidFill>
                  <a:srgbClr val="000000"/>
                </a:solidFill>
                <a:uFillTx/>
                <a:latin typeface="Georgia"/>
                <a:ea typeface="MS PGothic"/>
              </a:rPr>
              <a:t>Process	</a:t>
            </a:r>
            <a:r>
              <a:rPr lang="en-US" sz="2400" b="0" u="sng" strike="noStrike" spc="-1" dirty="0">
                <a:solidFill>
                  <a:srgbClr val="FFFFFF"/>
                </a:solidFill>
                <a:uFillTx/>
                <a:latin typeface="Georgia"/>
                <a:ea typeface="MS PGothic"/>
              </a:rPr>
              <a:t> </a:t>
            </a:r>
            <a:r>
              <a:rPr lang="en-US" sz="2400" b="0" i="1" u="sng" strike="noStrike" spc="-1" dirty="0">
                <a:solidFill>
                  <a:srgbClr val="000000"/>
                </a:solidFill>
                <a:uFillTx/>
                <a:latin typeface="Georgia"/>
                <a:ea typeface="MS PGothic"/>
              </a:rPr>
              <a:t>Arrival </a:t>
            </a:r>
            <a:r>
              <a:rPr lang="en-US" sz="2400" b="0" u="sng" strike="noStrike" spc="-1" dirty="0" err="1">
                <a:solidFill>
                  <a:srgbClr val="000000"/>
                </a:solidFill>
                <a:uFillTx/>
                <a:latin typeface="Georgia"/>
                <a:ea typeface="MS PGothic"/>
              </a:rPr>
              <a:t>Time</a:t>
            </a:r>
            <a:r>
              <a:rPr lang="en-US" sz="2400" b="0" u="sng" strike="noStrike" spc="-1" dirty="0" err="1">
                <a:solidFill>
                  <a:srgbClr val="FFFFFF"/>
                </a:solidFill>
                <a:uFillTx/>
                <a:latin typeface="Georgia"/>
                <a:ea typeface="MS PGothic"/>
              </a:rPr>
              <a:t>T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</a:t>
            </a:r>
            <a:r>
              <a:rPr lang="en-US" sz="2400" b="0" u="sng" strike="noStrike" spc="-1" dirty="0">
                <a:solidFill>
                  <a:srgbClr val="000000"/>
                </a:solidFill>
                <a:uFillTx/>
                <a:latin typeface="Georgia"/>
                <a:ea typeface="MS PGothic"/>
              </a:rPr>
              <a:t>Burst Time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1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0				   8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2 				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1		   		   4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3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2	   			   9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4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3	   			   5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1600200" algn="ctr"/>
                <a:tab pos="3251160" algn="ctr"/>
                <a:tab pos="5140440" algn="ctr"/>
              </a:tabLst>
            </a:pP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Preemptive 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SJF Gantt Chart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1600200" algn="ctr"/>
                <a:tab pos="3251160" algn="ctr"/>
                <a:tab pos="5140440" algn="ctr"/>
              </a:tabLst>
            </a:pP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1600200" algn="ctr"/>
                <a:tab pos="3251160" algn="ctr"/>
                <a:tab pos="5140440" algn="ctr"/>
              </a:tabLst>
            </a:pP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1600200" algn="ctr"/>
                <a:tab pos="3251160" algn="ctr"/>
                <a:tab pos="5140440" algn="ctr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Average waiting time = [(10-1)+(1-1)+(17-2)+(5-3)]/4 = 26/4 = 6.5 msec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1600200" algn="ctr"/>
                <a:tab pos="3251160" algn="ctr"/>
                <a:tab pos="5140440" algn="ctr"/>
              </a:tabLst>
            </a:pP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</p:txBody>
      </p:sp>
      <p:pic>
        <p:nvPicPr>
          <p:cNvPr id="165" name="Picture 1"/>
          <p:cNvPicPr/>
          <p:nvPr/>
        </p:nvPicPr>
        <p:blipFill>
          <a:blip r:embed="rId3"/>
          <a:stretch/>
        </p:blipFill>
        <p:spPr>
          <a:xfrm>
            <a:off x="1303200" y="4721400"/>
            <a:ext cx="6535440" cy="7999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380880" y="201600"/>
            <a:ext cx="830556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Priority Scheduling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304920" y="914400"/>
            <a:ext cx="8686440" cy="45302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A priority number (integer) is associated with each process</a:t>
            </a:r>
            <a:endParaRPr lang="en-GB" sz="28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The CPU is allocated to the process with the highest priority </a:t>
            </a:r>
            <a:endParaRPr lang="en-GB" sz="2800" b="0" strike="noStrike" spc="-1" dirty="0">
              <a:solidFill>
                <a:srgbClr val="000000"/>
              </a:solidFill>
              <a:latin typeface="Georgia"/>
            </a:endParaRPr>
          </a:p>
          <a:p>
            <a:pPr marL="743040" lvl="1" indent="-2854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Preemptive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743040" lvl="1" indent="-2854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Nonpreemptive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SJF is priority scheduling where priority is the inverse of predicted next CPU burst time</a:t>
            </a:r>
            <a:endParaRPr lang="en-GB" sz="28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Problem </a:t>
            </a:r>
            <a:r>
              <a:rPr lang="en-US" sz="28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</a:t>
            </a: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800" b="1" strike="noStrike" spc="-1" dirty="0">
                <a:solidFill>
                  <a:srgbClr val="3366FF"/>
                </a:solidFill>
                <a:latin typeface="Georgia"/>
                <a:ea typeface="MS PGothic"/>
              </a:rPr>
              <a:t>Starvation</a:t>
            </a:r>
            <a:r>
              <a:rPr lang="en-US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– low priority processes may never execute</a:t>
            </a:r>
            <a:endParaRPr lang="en-GB" sz="28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Solution </a:t>
            </a:r>
            <a:r>
              <a:rPr lang="en-US" sz="28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</a:t>
            </a: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800" b="1" strike="noStrike" spc="-1" dirty="0">
                <a:solidFill>
                  <a:srgbClr val="3366FF"/>
                </a:solidFill>
                <a:latin typeface="Georgia"/>
                <a:ea typeface="MS PGothic"/>
              </a:rPr>
              <a:t>Aging</a:t>
            </a:r>
            <a:r>
              <a:rPr lang="en-US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– as time progresses,</a:t>
            </a:r>
            <a:b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</a:br>
            <a:r>
              <a:rPr lang="en-US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increase the priority of the process</a:t>
            </a:r>
            <a:endParaRPr lang="en-GB" sz="28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228600" y="343080"/>
            <a:ext cx="84578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Example of Priority Scheduling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806400" y="1233360"/>
            <a:ext cx="8337240" cy="488772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u="sng" strike="noStrike" spc="-1" dirty="0" err="1">
                <a:solidFill>
                  <a:srgbClr val="000000"/>
                </a:solidFill>
                <a:uFillTx/>
                <a:latin typeface="Georgia"/>
                <a:ea typeface="MS PGothic"/>
              </a:rPr>
              <a:t>Process</a:t>
            </a:r>
            <a:r>
              <a:rPr lang="en-US" sz="2400" b="0" u="sng" strike="noStrike" spc="-1" dirty="0" err="1">
                <a:solidFill>
                  <a:srgbClr val="FFFFFF"/>
                </a:solidFill>
                <a:uFillTx/>
                <a:latin typeface="Georgia"/>
                <a:ea typeface="MS PGothic"/>
              </a:rPr>
              <a:t>A</a:t>
            </a:r>
            <a:r>
              <a:rPr lang="en-US" sz="2400" b="0" u="sng" strike="noStrike" spc="-1" dirty="0">
                <a:solidFill>
                  <a:srgbClr val="FFFFFF"/>
                </a:solidFill>
                <a:uFillTx/>
                <a:latin typeface="Georgia"/>
                <a:ea typeface="MS PGothic"/>
              </a:rPr>
              <a:t>	</a:t>
            </a:r>
            <a:r>
              <a:rPr lang="en-US" sz="2400" b="0" u="sng" strike="noStrike" spc="-1" dirty="0" err="1">
                <a:solidFill>
                  <a:srgbClr val="FFFFFF"/>
                </a:solidFill>
                <a:uFillTx/>
                <a:latin typeface="Georgia"/>
                <a:ea typeface="MS PGothic"/>
              </a:rPr>
              <a:t>arri</a:t>
            </a:r>
            <a:r>
              <a:rPr lang="en-US" sz="2400" b="0" u="sng" strike="noStrike" spc="-1" dirty="0">
                <a:solidFill>
                  <a:srgbClr val="FFFFFF"/>
                </a:solidFill>
                <a:uFillTx/>
                <a:latin typeface="Georgia"/>
                <a:ea typeface="MS PGothic"/>
              </a:rPr>
              <a:t> </a:t>
            </a:r>
            <a:r>
              <a:rPr lang="en-US" sz="2400" b="0" u="sng" strike="noStrike" spc="-1" dirty="0">
                <a:solidFill>
                  <a:srgbClr val="000000"/>
                </a:solidFill>
                <a:uFillTx/>
                <a:latin typeface="Georgia"/>
                <a:ea typeface="MS PGothic"/>
              </a:rPr>
              <a:t>Burst </a:t>
            </a:r>
            <a:r>
              <a:rPr lang="en-US" sz="2400" b="0" u="sng" strike="noStrike" spc="-1" dirty="0" err="1">
                <a:solidFill>
                  <a:srgbClr val="000000"/>
                </a:solidFill>
                <a:uFillTx/>
                <a:latin typeface="Georgia"/>
                <a:ea typeface="MS PGothic"/>
              </a:rPr>
              <a:t>Time</a:t>
            </a:r>
            <a:r>
              <a:rPr lang="en-US" sz="2400" b="0" u="sng" strike="noStrike" spc="-1" dirty="0" err="1">
                <a:solidFill>
                  <a:srgbClr val="FFFFFF"/>
                </a:solidFill>
                <a:uFillTx/>
                <a:latin typeface="Georgia"/>
                <a:ea typeface="MS PGothic"/>
              </a:rPr>
              <a:t>T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</a:t>
            </a:r>
            <a:r>
              <a:rPr lang="en-US" sz="2400" b="0" u="sng" strike="noStrike" spc="-1" dirty="0">
                <a:solidFill>
                  <a:srgbClr val="000000"/>
                </a:solidFill>
                <a:uFillTx/>
                <a:latin typeface="Georgia"/>
                <a:ea typeface="MS PGothic"/>
              </a:rPr>
              <a:t>Priority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i="1" spc="-1" dirty="0">
                <a:solidFill>
                  <a:srgbClr val="000000"/>
                </a:solidFill>
                <a:latin typeface="Georgia"/>
                <a:ea typeface="MS PGothic"/>
              </a:rPr>
              <a:t>		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1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	10			3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P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2 					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1			1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P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3	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2			4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P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4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			1			5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		P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5					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5			2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1600200" algn="ctr"/>
                <a:tab pos="3251160" algn="ctr"/>
                <a:tab pos="5140440" algn="ctr"/>
              </a:tabLst>
            </a:pP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1600200" algn="ctr"/>
                <a:tab pos="3251160" algn="ctr"/>
                <a:tab pos="5140440" algn="ctr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Priority scheduling Gantt Chart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1600200" algn="ctr"/>
                <a:tab pos="3251160" algn="ctr"/>
                <a:tab pos="5140440" algn="ctr"/>
              </a:tabLst>
            </a:pP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1600200" algn="ctr"/>
                <a:tab pos="3251160" algn="ctr"/>
                <a:tab pos="5140440" algn="ctr"/>
              </a:tabLst>
            </a:pP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1600200" algn="ctr"/>
                <a:tab pos="3251160" algn="ctr"/>
                <a:tab pos="5140440" algn="ctr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Average waiting time = 8.2 msec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</p:txBody>
      </p:sp>
      <p:grpSp>
        <p:nvGrpSpPr>
          <p:cNvPr id="170" name="Group 3"/>
          <p:cNvGrpSpPr/>
          <p:nvPr/>
        </p:nvGrpSpPr>
        <p:grpSpPr>
          <a:xfrm>
            <a:off x="1676520" y="5029200"/>
            <a:ext cx="6057720" cy="887040"/>
            <a:chOff x="1676520" y="5029200"/>
            <a:chExt cx="6057720" cy="887040"/>
          </a:xfrm>
        </p:grpSpPr>
        <p:pic>
          <p:nvPicPr>
            <p:cNvPr id="171" name="Picture 1"/>
            <p:cNvPicPr/>
            <p:nvPr/>
          </p:nvPicPr>
          <p:blipFill>
            <a:blip r:embed="rId3"/>
            <a:stretch/>
          </p:blipFill>
          <p:spPr>
            <a:xfrm>
              <a:off x="1676520" y="5029200"/>
              <a:ext cx="6057720" cy="887040"/>
            </a:xfrm>
            <a:prstGeom prst="rect">
              <a:avLst/>
            </a:prstGeom>
            <a:ln w="9360">
              <a:noFill/>
            </a:ln>
          </p:spPr>
        </p:pic>
        <p:sp>
          <p:nvSpPr>
            <p:cNvPr id="172" name="CustomShape 4"/>
            <p:cNvSpPr/>
            <p:nvPr/>
          </p:nvSpPr>
          <p:spPr>
            <a:xfrm>
              <a:off x="1830240" y="5334120"/>
              <a:ext cx="271080" cy="303480"/>
            </a:xfrm>
            <a:prstGeom prst="rect">
              <a:avLst/>
            </a:prstGeom>
            <a:noFill/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4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2</a:t>
              </a:r>
              <a:endParaRPr lang="en-US" sz="1400" b="0" strike="noStrike" spc="-1">
                <a:latin typeface="Arial"/>
              </a:endParaRPr>
            </a:p>
          </p:txBody>
        </p:sp>
        <p:sp>
          <p:nvSpPr>
            <p:cNvPr id="173" name="CustomShape 5"/>
            <p:cNvSpPr/>
            <p:nvPr/>
          </p:nvSpPr>
          <p:spPr>
            <a:xfrm>
              <a:off x="2745000" y="5334120"/>
              <a:ext cx="283320" cy="333720"/>
            </a:xfrm>
            <a:prstGeom prst="rect">
              <a:avLst/>
            </a:prstGeom>
            <a:noFill/>
            <a:ln w="936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6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5</a:t>
              </a:r>
              <a:endParaRPr lang="en-US" sz="1600" b="0" strike="noStrike" spc="-1"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457200" y="176040"/>
            <a:ext cx="82292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Round Robin (RR)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75" name="TextShape 2"/>
          <p:cNvSpPr txBox="1"/>
          <p:nvPr/>
        </p:nvSpPr>
        <p:spPr>
          <a:xfrm>
            <a:off x="266760" y="990720"/>
            <a:ext cx="8610120" cy="448272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Each process gets a small unit of CPU time (</a:t>
            </a:r>
            <a:r>
              <a:rPr lang="en-US" sz="2400" b="1" strike="noStrike" spc="-1">
                <a:solidFill>
                  <a:srgbClr val="3366FF"/>
                </a:solidFill>
                <a:latin typeface="Georgia"/>
                <a:ea typeface="MS PGothic"/>
              </a:rPr>
              <a:t>time</a:t>
            </a:r>
            <a:r>
              <a:rPr lang="en-US" sz="2400" b="1" strike="noStrike" spc="-1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1" strike="noStrike" spc="-1">
                <a:solidFill>
                  <a:srgbClr val="3366FF"/>
                </a:solidFill>
                <a:latin typeface="Georgia"/>
                <a:ea typeface="MS PGothic"/>
              </a:rPr>
              <a:t>quantum</a:t>
            </a:r>
            <a:r>
              <a:rPr lang="en-US" sz="2400" b="1" strike="noStrike" spc="-1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q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), usually 10-100 milliseconds.  After this time has elapsed, the process is preempted and added to the end of the ready queue.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If there are 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 processes in the ready queue and the time quantum is 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q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, then each process gets 1/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 of the CPU time in chunks of at most 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q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 time units at once.  No process waits more than (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-1)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q 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time units.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Timer interrupts every quantum to schedule next process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Performance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q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 large </a:t>
            </a:r>
            <a:r>
              <a:rPr lang="en-US" sz="2000" b="0" strike="noStrike" spc="-1">
                <a:solidFill>
                  <a:srgbClr val="000000"/>
                </a:solidFill>
                <a:latin typeface="Symbol"/>
                <a:ea typeface="MS PGothic"/>
              </a:rPr>
              <a:t>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 FIFO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q 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small </a:t>
            </a:r>
            <a:r>
              <a:rPr lang="en-US" sz="2000" b="0" strike="noStrike" spc="-1">
                <a:solidFill>
                  <a:srgbClr val="000000"/>
                </a:solidFill>
                <a:latin typeface="Symbol"/>
                <a:ea typeface="MS PGothic"/>
              </a:rPr>
              <a:t>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q  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640</Words>
  <Application>Microsoft Office PowerPoint</Application>
  <PresentationFormat>On-screen Show (4:3)</PresentationFormat>
  <Paragraphs>72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Georgia</vt:lpstr>
      <vt:lpstr>Lucida Grande</vt:lpstr>
      <vt:lpstr>Symbol</vt:lpstr>
      <vt:lpstr>Times New Roman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733</cp:revision>
  <cp:lastPrinted>2013-08-20T02:42:00Z</cp:lastPrinted>
  <dcterms:created xsi:type="dcterms:W3CDTF">2008-08-03T20:58:00Z</dcterms:created>
  <dcterms:modified xsi:type="dcterms:W3CDTF">2022-09-09T03:04:46Z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1033-11.2.0.8942</vt:lpwstr>
  </property>
</Properties>
</file>