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71" r:id="rId4"/>
    <p:sldId id="272" r:id="rId5"/>
    <p:sldId id="273" r:id="rId6"/>
    <p:sldId id="476" r:id="rId7"/>
    <p:sldId id="477" r:id="rId8"/>
    <p:sldId id="478" r:id="rId9"/>
    <p:sldId id="479" r:id="rId10"/>
  </p:sldIdLst>
  <p:sldSz cx="9144000" cy="6858000" type="screen4x3"/>
  <p:notesSz cx="7315200" cy="9601200"/>
  <p:defaultTextStyle>
    <a:defPPr>
      <a:defRPr lang="en-GB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742950" lvl="1" indent="-28575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1143000" lvl="2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600200" lvl="3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2057400" lvl="4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lvl="5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lvl="6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lvl="7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lvl="8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627"/>
  </p:normalViewPr>
  <p:slideViewPr>
    <p:cSldViewPr showGuides="1">
      <p:cViewPr varScale="1">
        <p:scale>
          <a:sx n="81" d="100"/>
          <a:sy n="81" d="100"/>
        </p:scale>
        <p:origin x="108" y="210"/>
      </p:cViewPr>
      <p:guideLst>
        <p:guide orient="horz" pos="2160"/>
        <p:guide pos="2927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5" name="AutoShape 2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6" name="Text Box 3"/>
          <p:cNvSpPr txBox="1"/>
          <p:nvPr/>
        </p:nvSpPr>
        <p:spPr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7" name="Text Box 4"/>
          <p:cNvSpPr txBox="1"/>
          <p:nvPr/>
        </p:nvSpPr>
        <p:spPr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  <a:noFill/>
          <a:ln w="93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8350" cy="43164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3080" name="Text Box 7"/>
          <p:cNvSpPr txBox="1"/>
          <p:nvPr/>
        </p:nvSpPr>
        <p:spPr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7063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/>
          <a:lstStyle>
            <a:lvl1pPr algn="r" eaLnBrk="1" hangingPunct="1">
              <a:buSzPct val="100000"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 sz="13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/>
            </a:pPr>
            <a:fld id="{10C19D00-22FF-4F40-B389-4B69754D0A0F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‹#›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Text Box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</p:spPr>
      </p:sp>
      <p:sp>
        <p:nvSpPr>
          <p:cNvPr id="3379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5139" tIns="49472" rIns="95139" bIns="49472" numCol="1" anchor="ctr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 w="9360"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8A5DC845-E182-462C-A249-6B1E87905355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2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27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</p:spPr>
      </p:sp>
      <p:sp>
        <p:nvSpPr>
          <p:cNvPr id="228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xv6 uses round robin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 w="9360"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CF0B4354-F864-4443-9431-683911D4CDFB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3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30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</p:spPr>
      </p:sp>
      <p:sp>
        <p:nvSpPr>
          <p:cNvPr id="231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98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5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98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6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Although the time quantum should be large compared with the context switch time, it should not be too large. If the time quantum is too large, RR</a:t>
            </a:r>
          </a:p>
          <a:p>
            <a:pPr lvl="0"/>
            <a:r>
              <a:rPr lang="en-US" altLang="en-US" dirty="0"/>
              <a:t>scheduling degenerates to an FCFS policy.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02" name="Notes Placeholder 2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Waiting Time = (Final Start Time - Previous Time in CPU - Arrival Time)</a:t>
            </a:r>
          </a:p>
          <a:p>
            <a:pPr lvl="0"/>
            <a:endParaRPr lang="en-US" altLang="en-US" dirty="0"/>
          </a:p>
          <a:p>
            <a:pPr lvl="0"/>
            <a:r>
              <a:rPr lang="en-US" altLang="en-US" dirty="0"/>
              <a:t>FCFS: 28, SJF: 13, RR: 23</a:t>
            </a:r>
          </a:p>
        </p:txBody>
      </p:sp>
      <p:sp>
        <p:nvSpPr>
          <p:cNvPr id="5120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7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7648"/>
          <p:cNvSpPr txBox="1"/>
          <p:nvPr/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360">
            <a:noFill/>
          </a:ln>
        </p:spPr>
        <p:txBody>
          <a:bodyPr wrap="square" lIns="95040" tIns="49320" rIns="95040" bIns="49320" anchor="b"/>
          <a:lstStyle/>
          <a:p>
            <a:pPr lvl="0" indent="0" algn="r" defTabSz="457200">
              <a:lnSpc>
                <a:spcPct val="100000"/>
              </a:lnSpc>
              <a:tabLst>
                <a:tab pos="482600" algn="l"/>
                <a:tab pos="963930" algn="l"/>
                <a:tab pos="1449705" algn="l"/>
                <a:tab pos="1932305" algn="l"/>
                <a:tab pos="2416175" algn="l"/>
                <a:tab pos="2897505" algn="l"/>
              </a:tabLst>
            </a:pPr>
            <a:fld id="{9A0DB2DC-4C9A-4742-B13C-FB6460FD3503}" type="slidenum">
              <a:rPr lang="en-US" altLang="x-none" sz="1300" dirty="0" err="1">
                <a:solidFill>
                  <a:srgbClr val="FFFFFF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8</a:t>
            </a:fld>
            <a:endParaRPr lang="en-US" altLang="x-none" sz="1300" dirty="0" err="1">
              <a:solidFill>
                <a:srgbClr val="FFFFFF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11267" name="Slide Image Placeholder 27649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solidFill>
            <a:srgbClr val="FFFFFF"/>
          </a:solidFill>
          <a:ln>
            <a:solidFill>
              <a:srgbClr val="000000"/>
            </a:solidFill>
            <a:miter/>
          </a:ln>
        </p:spPr>
      </p:sp>
      <p:sp>
        <p:nvSpPr>
          <p:cNvPr id="11268" name="Text Placeholder 27650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none" lIns="0" tIns="0" rIns="0" bIns="0" anchor="ctr"/>
          <a:lstStyle/>
          <a:p>
            <a:pPr marL="1905" lvl="0" indent="0" defTabSz="457200"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x-none" sz="2000" dirty="0" err="1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1269" name="Slide Number Placeholder 1"/>
          <p:cNvSpPr>
            <a:spLocks noGrp="1"/>
          </p:cNvSpPr>
          <p:nvPr>
            <p:ph type="sldNum" sz="quarter"/>
          </p:nvPr>
        </p:nvSpPr>
        <p:spPr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b"/>
          <a:lstStyle/>
          <a:p>
            <a:pPr lvl="0" indent="0" algn="r" defTabSz="457200" hangingPunct="0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9A0DB2DC-4C9A-4742-B13C-FB6460FD3503}" type="slidenum">
              <a:rPr lang="en-US" altLang="x-none" sz="1400" dirty="0" err="1">
                <a:latin typeface="Times New Roman" panose="02020603050405020304" pitchFamily="18" charset="0"/>
                <a:ea typeface="Arial Unicode MS" pitchFamily="34" charset="-122"/>
              </a:rPr>
              <a:t>8</a:t>
            </a:fld>
            <a:endParaRPr lang="en-US" altLang="x-none" sz="1400" dirty="0" err="1">
              <a:latin typeface="Times New Roman" panose="02020603050405020304" pitchFamily="18" charset="0"/>
              <a:ea typeface="Arial Unicode MS" pitchFamily="3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  <p:sp>
        <p:nvSpPr>
          <p:cNvPr id="1028" name="Text Box 3"/>
          <p:cNvSpPr txBox="1"/>
          <p:nvPr/>
        </p:nvSpPr>
        <p:spPr>
          <a:xfrm>
            <a:off x="6172200" y="6248400"/>
            <a:ext cx="2797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lvl="0" eaLnBrk="0" hangingPunct="0">
              <a:buSzPct val="100000"/>
            </a:pPr>
            <a:endParaRPr lang="en-US" alt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1029" name="Picture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10400" y="6011863"/>
            <a:ext cx="1905000" cy="5492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/>
          <p:cNvSpPr/>
          <p:nvPr/>
        </p:nvSpPr>
        <p:spPr>
          <a:xfrm>
            <a:off x="533400" y="2819400"/>
            <a:ext cx="8153400" cy="1588"/>
          </a:xfrm>
          <a:prstGeom prst="line">
            <a:avLst/>
          </a:prstGeom>
          <a:ln w="381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5638800"/>
            <a:ext cx="3200400" cy="922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Rectangle 3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3" name="Rectangle 4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28600" y="1219200"/>
            <a:ext cx="86868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+mn-cs"/>
              </a:rPr>
              <a:t>CPU Scheduling (4)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76400" y="3048000"/>
            <a:ext cx="5867400" cy="21510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Dr. Clinton Jeffery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CSE325 Principles of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Operating Systems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9/9/2022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457200" y="176040"/>
            <a:ext cx="82292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Round Robin (RR)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75" name="TextShape 2"/>
          <p:cNvSpPr txBox="1"/>
          <p:nvPr/>
        </p:nvSpPr>
        <p:spPr>
          <a:xfrm>
            <a:off x="266760" y="990720"/>
            <a:ext cx="8610120" cy="4952814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In order to not starve any process, each process gets a small unit of CPU time (</a:t>
            </a:r>
            <a:r>
              <a:rPr lang="en-US" sz="2400" b="1" strike="noStrike" spc="-1" dirty="0">
                <a:solidFill>
                  <a:srgbClr val="3366FF"/>
                </a:solidFill>
                <a:latin typeface="Georgia"/>
                <a:ea typeface="MS PGothic"/>
              </a:rPr>
              <a:t>time</a:t>
            </a:r>
            <a:r>
              <a:rPr lang="en-US" sz="24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1" strike="noStrike" spc="-1" dirty="0">
                <a:solidFill>
                  <a:srgbClr val="3366FF"/>
                </a:solidFill>
                <a:latin typeface="Georgia"/>
                <a:ea typeface="MS PGothic"/>
              </a:rPr>
              <a:t>quantum</a:t>
            </a:r>
            <a:r>
              <a:rPr lang="en-US" sz="24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q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), usually 10-100 milliseconds.  After this time has elapsed, the process is preempted and added to the end of the ready queue.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If there are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processes in the ready queue and the time quantum is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q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, then each process gets 1/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of the CPU time in chunks of at most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q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time units at once.  No process waits more than (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-1)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q 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time units.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Timer interrupts every quantum to schedule next process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Performance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q</a:t>
            </a: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large </a:t>
            </a:r>
            <a:r>
              <a:rPr lang="en-US" sz="20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</a:t>
            </a: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FIFO</a:t>
            </a:r>
            <a:endParaRPr lang="en-GB" sz="2000" b="0" strike="noStrike" spc="-1" dirty="0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q </a:t>
            </a: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small </a:t>
            </a:r>
            <a:r>
              <a:rPr lang="en-US" sz="20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</a:t>
            </a: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0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q  </a:t>
            </a:r>
            <a:endParaRPr lang="en-GB" sz="2000" b="0" strike="noStrike" spc="-1" dirty="0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264960" y="0"/>
            <a:ext cx="8727840" cy="119376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 dirty="0">
                <a:solidFill>
                  <a:srgbClr val="000080"/>
                </a:solidFill>
                <a:latin typeface="Georgia"/>
                <a:ea typeface="MS PGothic"/>
              </a:rPr>
              <a:t>Example of RR with</a:t>
            </a:r>
            <a:br>
              <a:rPr lang="en-US" sz="4400" b="1" strike="noStrike" spc="-1" dirty="0">
                <a:solidFill>
                  <a:srgbClr val="000080"/>
                </a:solidFill>
                <a:latin typeface="Georgia"/>
                <a:ea typeface="MS PGothic"/>
              </a:rPr>
            </a:br>
            <a:r>
              <a:rPr lang="en-US" sz="4400" b="1" strike="noStrike" spc="-1" dirty="0">
                <a:solidFill>
                  <a:srgbClr val="000080"/>
                </a:solidFill>
                <a:latin typeface="Georgia"/>
                <a:ea typeface="MS PGothic"/>
              </a:rPr>
              <a:t>Time Quantum = 4</a:t>
            </a:r>
            <a:endParaRPr lang="en-GB" sz="44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77" name="TextShape 2"/>
          <p:cNvSpPr txBox="1"/>
          <p:nvPr/>
        </p:nvSpPr>
        <p:spPr>
          <a:xfrm>
            <a:off x="954000" y="1193760"/>
            <a:ext cx="7351200" cy="535896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</a:t>
            </a:r>
            <a:r>
              <a:rPr lang="en-US" sz="2000" b="0" u="sng" strike="noStrike" spc="-1" dirty="0">
                <a:solidFill>
                  <a:srgbClr val="000000"/>
                </a:solidFill>
                <a:uFillTx/>
                <a:latin typeface="Georgia"/>
                <a:ea typeface="MS PGothic"/>
              </a:rPr>
              <a:t>Process</a:t>
            </a: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</a:t>
            </a:r>
            <a:r>
              <a:rPr lang="en-US" sz="2000" b="0" u="sng" strike="noStrike" spc="-1" dirty="0">
                <a:solidFill>
                  <a:srgbClr val="000000"/>
                </a:solidFill>
                <a:uFillTx/>
                <a:latin typeface="Georgia"/>
                <a:ea typeface="MS PGothic"/>
              </a:rPr>
              <a:t>Burst Time</a:t>
            </a:r>
            <a:endParaRPr lang="en-GB" sz="20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P</a:t>
            </a:r>
            <a:r>
              <a:rPr lang="en-US" sz="20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1		</a:t>
            </a: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24</a:t>
            </a:r>
            <a:endParaRPr lang="en-GB" sz="20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</a:t>
            </a:r>
            <a:r>
              <a:rPr lang="en-US" sz="20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0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2	 	</a:t>
            </a: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3</a:t>
            </a:r>
            <a:endParaRPr lang="en-GB" sz="20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</a:t>
            </a:r>
            <a:r>
              <a:rPr lang="en-US" sz="20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0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3		</a:t>
            </a: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3	</a:t>
            </a:r>
            <a:endParaRPr lang="en-GB" sz="20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pos="2219400" algn="ctr"/>
                <a:tab pos="3994200" algn="ctr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The Gantt chart is: </a:t>
            </a:r>
            <a:br>
              <a:rPr dirty="0"/>
            </a:br>
            <a:br>
              <a:rPr dirty="0"/>
            </a:br>
            <a:br>
              <a:rPr dirty="0"/>
            </a:br>
            <a:br>
              <a:rPr dirty="0"/>
            </a:br>
            <a:br>
              <a:rPr dirty="0"/>
            </a:br>
            <a:r>
              <a:rPr lang="en-US" sz="2000" b="0" strike="noStrike" spc="-1" dirty="0">
                <a:solidFill>
                  <a:srgbClr val="000000"/>
                </a:solidFill>
                <a:latin typeface="Georgia"/>
              </a:rPr>
              <a:t> </a:t>
            </a:r>
            <a:endParaRPr lang="en-GB" sz="20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pos="2219400" algn="ctr"/>
                <a:tab pos="3994200" algn="ctr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Typically, higher average turnaround than SJF, but better </a:t>
            </a:r>
            <a:r>
              <a:rPr lang="en-US" sz="20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response</a:t>
            </a:r>
            <a:endParaRPr lang="en-GB" sz="20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pos="2219400" algn="ctr"/>
                <a:tab pos="3994200" algn="ctr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q should be large compared to context switch time</a:t>
            </a:r>
            <a:endParaRPr lang="en-GB" sz="20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pos="2219400" algn="ctr"/>
                <a:tab pos="3994200" algn="ctr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q usually 10ms to 100ms, context switch &lt; 10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usec</a:t>
            </a:r>
            <a:endParaRPr lang="en-GB" sz="2000" b="0" strike="noStrike" spc="-1" dirty="0">
              <a:solidFill>
                <a:srgbClr val="000000"/>
              </a:solidFill>
              <a:latin typeface="Georgia"/>
            </a:endParaRPr>
          </a:p>
        </p:txBody>
      </p:sp>
      <p:pic>
        <p:nvPicPr>
          <p:cNvPr id="178" name="Picture 1"/>
          <p:cNvPicPr/>
          <p:nvPr/>
        </p:nvPicPr>
        <p:blipFill>
          <a:blip r:embed="rId3"/>
          <a:stretch/>
        </p:blipFill>
        <p:spPr>
          <a:xfrm>
            <a:off x="1359000" y="3581280"/>
            <a:ext cx="6770160" cy="7887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762120" y="6480"/>
            <a:ext cx="8150040" cy="143316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Average Waiting Time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80" name="TextShape 2"/>
          <p:cNvSpPr txBox="1"/>
          <p:nvPr/>
        </p:nvSpPr>
        <p:spPr>
          <a:xfrm>
            <a:off x="762120" y="1447920"/>
            <a:ext cx="8226000" cy="42638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P1: (0-0) + (10 - 4) = 6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P2: (4-0) = 4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P3: (7 - 0) = 7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Avg. waiting time: (6 + 4 + 7)/3 = 17/3 ms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/>
          </p:cNvSpPr>
          <p:nvPr>
            <p:ph type="title"/>
          </p:nvPr>
        </p:nvSpPr>
        <p:spPr>
          <a:xfrm>
            <a:off x="304800" y="182563"/>
            <a:ext cx="8588375" cy="525462"/>
          </a:xfrm>
        </p:spPr>
        <p:txBody>
          <a:bodyPr wrap="square" lIns="90000" tIns="46800" rIns="90000" bIns="46800" anchor="ctr"/>
          <a:lstStyle/>
          <a:p>
            <a:pPr eaLnBrk="1" hangingPunct="1"/>
            <a:r>
              <a:rPr lang="en-US" altLang="en-US" sz="2800" dirty="0"/>
              <a:t>Time Quantum and Context Switch Time</a:t>
            </a:r>
          </a:p>
        </p:txBody>
      </p:sp>
      <p:pic>
        <p:nvPicPr>
          <p:cNvPr id="46082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088" y="1447800"/>
            <a:ext cx="6527800" cy="29035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/>
          </p:cNvSpPr>
          <p:nvPr>
            <p:ph type="title"/>
          </p:nvPr>
        </p:nvSpPr>
        <p:spPr>
          <a:xfrm>
            <a:off x="319088" y="114300"/>
            <a:ext cx="8535987" cy="457200"/>
          </a:xfrm>
        </p:spPr>
        <p:txBody>
          <a:bodyPr wrap="square" lIns="90000" tIns="46800" rIns="90000" bIns="46800" anchor="ctr"/>
          <a:lstStyle/>
          <a:p>
            <a:pPr eaLnBrk="1" hangingPunct="1"/>
            <a:r>
              <a:rPr lang="en-US" altLang="en-US" sz="2400" dirty="0"/>
              <a:t>Turnaround Time Varies With The Time Quantum</a:t>
            </a:r>
          </a:p>
        </p:txBody>
      </p:sp>
      <p:pic>
        <p:nvPicPr>
          <p:cNvPr id="48130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704" y="1371654"/>
            <a:ext cx="6327675" cy="521185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8131" name="TextBox 3"/>
          <p:cNvSpPr txBox="1"/>
          <p:nvPr/>
        </p:nvSpPr>
        <p:spPr>
          <a:xfrm>
            <a:off x="5937250" y="3744913"/>
            <a:ext cx="2312988" cy="492125"/>
          </a:xfrm>
          <a:prstGeom prst="rect">
            <a:avLst/>
          </a:prstGeom>
          <a:noFill/>
          <a:ln w="9525">
            <a:noFill/>
          </a:ln>
        </p:spPr>
        <p:txBody>
          <a:bodyPr lIns="91417" tIns="45709" rIns="91417" bIns="45709" anchor="t">
            <a:spAutoFit/>
          </a:bodyPr>
          <a:lstStyle/>
          <a:p>
            <a:pPr eaLnBrk="0" hangingPunct="0"/>
            <a:r>
              <a:rPr lang="en-US" altLang="en-US" sz="1300" dirty="0">
                <a:solidFill>
                  <a:schemeClr val="tx1"/>
                </a:solidFill>
                <a:latin typeface="Verdana" panose="020B0604030504040204" pitchFamily="34" charset="0"/>
              </a:rPr>
              <a:t>80% of CPU bursts should be shorter than q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381000" y="6350"/>
            <a:ext cx="8531225" cy="1060450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In-Class Work 2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533400" y="1012825"/>
            <a:ext cx="8226425" cy="5257800"/>
          </a:xfrm>
        </p:spPr>
        <p:txBody>
          <a:bodyPr wrap="square" lIns="90000" tIns="46800" rIns="90000" bIns="46800" anchor="t"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Assume we have workload shown below. All five process arrive at time 0, in the given order.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sng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Process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        </a:t>
            </a:r>
            <a:r>
              <a:rPr kumimoji="0" lang="en-US" altLang="en-US" sz="2400" b="0" i="0" u="sng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Burst Time (ms) 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 </a:t>
            </a:r>
            <a:endParaRPr kumimoji="0" lang="en-US" altLang="en-US" sz="2400" b="0" i="0" u="sng" strike="noStrike" kern="0" cap="none" spc="0" normalizeH="0" baseline="0" noProof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P1					10					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P2				29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P3				3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P4				7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P5 				12	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Consider the FCFS, SJF, and RR (quantum = 10 ms) scheduling algorithm for this set of processes. Which algorithm would give the minimum average waiting time? (use Gantt chart to solve this problem)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7168"/>
          <p:cNvSpPr>
            <a:spLocks noGrp="1"/>
          </p:cNvSpPr>
          <p:nvPr>
            <p:ph type="title"/>
          </p:nvPr>
        </p:nvSpPr>
        <p:spPr>
          <a:xfrm>
            <a:off x="381000" y="153988"/>
            <a:ext cx="8305800" cy="576262"/>
          </a:xfrm>
        </p:spPr>
        <p:txBody>
          <a:bodyPr wrap="square" lIns="90000" tIns="46800" rIns="90000" bIns="46800" anchor="ctr"/>
          <a:lstStyle/>
          <a:p>
            <a:pPr algn="ctr" defTabSz="457200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x-none" sz="4400" b="1" dirty="0" err="1">
                <a:solidFill>
                  <a:srgbClr val="000080"/>
                </a:solidFill>
                <a:latin typeface="Georgia" panose="02040502050405020303" pitchFamily="18" charset="0"/>
              </a:rPr>
              <a:t>Multilevel Queue</a:t>
            </a:r>
          </a:p>
        </p:txBody>
      </p:sp>
      <p:sp>
        <p:nvSpPr>
          <p:cNvPr id="7170" name="Text Box 7169"/>
          <p:cNvSpPr txBox="1"/>
          <p:nvPr/>
        </p:nvSpPr>
        <p:spPr>
          <a:xfrm>
            <a:off x="347663" y="838200"/>
            <a:ext cx="8567737" cy="5638800"/>
          </a:xfrm>
          <a:prstGeom prst="rect">
            <a:avLst/>
          </a:prstGeom>
          <a:noFill/>
          <a:ln w="9360">
            <a:noFill/>
          </a:ln>
        </p:spPr>
        <p:txBody>
          <a:bodyPr wrap="square" lIns="90000" tIns="46800" rIns="90000" bIns="46800" anchor="t"/>
          <a:lstStyle/>
          <a:p>
            <a:pPr marL="457200" indent="-455295" defTabSz="457200" hangingPunct="0">
              <a:lnSpc>
                <a:spcPct val="100000"/>
              </a:lnSpc>
              <a:spcBef>
                <a:spcPts val="800"/>
              </a:spcBef>
              <a:buClrTx/>
              <a:buSzPct val="100000"/>
              <a:buFont typeface="Wingdings" panose="05000000000000000000" charset="0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x-none" sz="2400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Ready queue is partitioned into separate queues, eg:</a:t>
            </a:r>
          </a:p>
          <a:p>
            <a:pPr marL="914400" lvl="1" indent="-455295" defTabSz="457200" eaLnBrk="1" hangingPunct="0">
              <a:lnSpc>
                <a:spcPct val="100000"/>
              </a:lnSpc>
              <a:spcBef>
                <a:spcPts val="700"/>
              </a:spcBef>
              <a:buClrTx/>
              <a:buSzPct val="100000"/>
              <a:buFont typeface="Wingdings" panose="05000000000000000000" charset="0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x-none" sz="2000" b="1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foreground</a:t>
            </a:r>
            <a:r>
              <a:rPr lang="en-GB" altLang="x-none" sz="2000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 (interactive)</a:t>
            </a:r>
          </a:p>
          <a:p>
            <a:pPr marL="914400" lvl="1" indent="-455295" defTabSz="457200" eaLnBrk="1" hangingPunct="0">
              <a:lnSpc>
                <a:spcPct val="100000"/>
              </a:lnSpc>
              <a:spcBef>
                <a:spcPts val="700"/>
              </a:spcBef>
              <a:buClrTx/>
              <a:buSzPct val="100000"/>
              <a:buFont typeface="Wingdings" panose="05000000000000000000" charset="0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x-none" sz="2000" b="1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background</a:t>
            </a:r>
            <a:r>
              <a:rPr lang="en-GB" altLang="x-none" sz="2000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 (batch)</a:t>
            </a:r>
          </a:p>
          <a:p>
            <a:pPr marL="457200" indent="-455295" defTabSz="457200" hangingPunct="0">
              <a:lnSpc>
                <a:spcPct val="100000"/>
              </a:lnSpc>
              <a:spcBef>
                <a:spcPts val="800"/>
              </a:spcBef>
              <a:buClrTx/>
              <a:buSzPct val="100000"/>
              <a:buFont typeface="Wingdings" panose="05000000000000000000" charset="0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x-none" sz="2400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Process permanently in a given queue</a:t>
            </a:r>
          </a:p>
          <a:p>
            <a:pPr marL="457200" indent="-455295" defTabSz="457200" hangingPunct="0">
              <a:lnSpc>
                <a:spcPct val="100000"/>
              </a:lnSpc>
              <a:spcBef>
                <a:spcPts val="800"/>
              </a:spcBef>
              <a:buClrTx/>
              <a:buSzPct val="100000"/>
              <a:buFont typeface="Wingdings" panose="05000000000000000000" charset="0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x-none" sz="2400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Each queue has its own scheduling algorithm:</a:t>
            </a:r>
          </a:p>
          <a:p>
            <a:pPr marL="914400" lvl="1" indent="-455295" defTabSz="457200" eaLnBrk="1" hangingPunct="0">
              <a:lnSpc>
                <a:spcPct val="100000"/>
              </a:lnSpc>
              <a:spcBef>
                <a:spcPts val="700"/>
              </a:spcBef>
              <a:buClrTx/>
              <a:buSzPct val="100000"/>
              <a:buFont typeface="Wingdings" panose="05000000000000000000" charset="0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x-none" sz="2000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foreground – RR</a:t>
            </a:r>
          </a:p>
          <a:p>
            <a:pPr marL="914400" lvl="1" indent="-455295" defTabSz="457200" eaLnBrk="1" hangingPunct="0">
              <a:lnSpc>
                <a:spcPct val="100000"/>
              </a:lnSpc>
              <a:spcBef>
                <a:spcPts val="700"/>
              </a:spcBef>
              <a:buClrTx/>
              <a:buSzPct val="100000"/>
              <a:buFont typeface="Wingdings" panose="05000000000000000000" charset="0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x-none" sz="2000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background – FCFS</a:t>
            </a:r>
          </a:p>
          <a:p>
            <a:pPr marL="457200" indent="-455295" defTabSz="457200" hangingPunct="0">
              <a:lnSpc>
                <a:spcPct val="100000"/>
              </a:lnSpc>
              <a:spcBef>
                <a:spcPts val="800"/>
              </a:spcBef>
              <a:buClrTx/>
              <a:buSzPct val="100000"/>
              <a:buFont typeface="Wingdings" panose="05000000000000000000" charset="0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x-none" sz="2400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Scheduling must be done between the queues:</a:t>
            </a:r>
          </a:p>
          <a:p>
            <a:pPr marL="914400" lvl="1" indent="-455295" defTabSz="457200" eaLnBrk="1" hangingPunct="0">
              <a:lnSpc>
                <a:spcPct val="100000"/>
              </a:lnSpc>
              <a:spcBef>
                <a:spcPts val="700"/>
              </a:spcBef>
              <a:buClrTx/>
              <a:buSzPct val="100000"/>
              <a:buFont typeface="Wingdings" panose="05000000000000000000" charset="0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x-none" sz="2000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Fixed priority scheduling; (i.e., serve all from foreground then from background).  Possibility of starvation.</a:t>
            </a:r>
          </a:p>
          <a:p>
            <a:pPr marL="914400" lvl="1" indent="-455295" defTabSz="457200" eaLnBrk="1" hangingPunct="0">
              <a:lnSpc>
                <a:spcPct val="100000"/>
              </a:lnSpc>
              <a:spcBef>
                <a:spcPts val="700"/>
              </a:spcBef>
              <a:buClrTx/>
              <a:buSzPct val="100000"/>
              <a:buFont typeface="Wingdings" panose="05000000000000000000" charset="0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x-none" sz="2000" dirty="0" err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rPr>
              <a:t>Time slice – each queue gets a certain amount of CPU time which it can schedule amongst its processes; i.e., 80% to foreground in RR, 20% to background in FCFS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570</Words>
  <Application>Microsoft Office PowerPoint</Application>
  <PresentationFormat>On-screen Show (4:3)</PresentationFormat>
  <Paragraphs>63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Georgia</vt:lpstr>
      <vt:lpstr>Symbol</vt:lpstr>
      <vt:lpstr>Times New Roman</vt:lpstr>
      <vt:lpstr>Verdana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Time Quantum and Context Switch Time</vt:lpstr>
      <vt:lpstr>Turnaround Time Varies With The Time Quantum</vt:lpstr>
      <vt:lpstr>In-Class Work 2</vt:lpstr>
      <vt:lpstr>Multilevel Queue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J Zheng</dc:creator>
  <cp:lastModifiedBy>Jeffery, Clinton (jefferyc@uidaho.edu)</cp:lastModifiedBy>
  <cp:revision>728</cp:revision>
  <cp:lastPrinted>2013-08-20T02:42:00Z</cp:lastPrinted>
  <dcterms:created xsi:type="dcterms:W3CDTF">2008-08-03T20:58:00Z</dcterms:created>
  <dcterms:modified xsi:type="dcterms:W3CDTF">2022-09-12T03:57:03Z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1033-11.2.0.8942</vt:lpwstr>
  </property>
</Properties>
</file>