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sldIdLst>
    <p:sldId id="256" r:id="rId3"/>
    <p:sldId id="479" r:id="rId4"/>
    <p:sldId id="480" r:id="rId5"/>
    <p:sldId id="481" r:id="rId6"/>
    <p:sldId id="483" r:id="rId7"/>
    <p:sldId id="484" r:id="rId8"/>
    <p:sldId id="485" r:id="rId9"/>
    <p:sldId id="486" r:id="rId10"/>
    <p:sldId id="487" r:id="rId11"/>
    <p:sldId id="488" r:id="rId12"/>
  </p:sldIdLst>
  <p:sldSz cx="9144000" cy="6858000" type="screen4x3"/>
  <p:notesSz cx="7315200" cy="9601200"/>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9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27"/>
  </p:normalViewPr>
  <p:slideViewPr>
    <p:cSldViewPr showGuides="1">
      <p:cViewPr varScale="1">
        <p:scale>
          <a:sx n="81" d="100"/>
          <a:sy n="81" d="100"/>
        </p:scale>
        <p:origin x="108" y="210"/>
      </p:cViewPr>
      <p:guideLst>
        <p:guide orient="horz" pos="2160"/>
        <p:guide pos="2927"/>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5" name="AutoShape 2"/>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6" name="Text Box 3"/>
          <p:cNvSpPr txBox="1"/>
          <p:nvPr/>
        </p:nvSpPr>
        <p:spPr>
          <a:xfrm>
            <a:off x="0"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7" name="Text Box 4"/>
          <p:cNvSpPr txBox="1"/>
          <p:nvPr/>
        </p:nvSpPr>
        <p:spPr>
          <a:xfrm>
            <a:off x="4143375"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1257300" y="720725"/>
            <a:ext cx="4797425" cy="3597275"/>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31838" y="4560888"/>
            <a:ext cx="5848350" cy="4316413"/>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120188"/>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143375" y="9120188"/>
            <a:ext cx="3167063" cy="47625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10C19D00-22FF-4F40-B389-4B69754D0A0F}"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5123" name="Text Box 1"/>
          <p:cNvSpPr>
            <a:spLocks noGrp="1" noRot="1" noChangeAspect="1" noTextEdit="1"/>
          </p:cNvSpPr>
          <p:nvPr>
            <p:ph type="sldImg"/>
          </p:nvPr>
        </p:nvSpPr>
        <p:spPr>
          <a:xfrm>
            <a:off x="1257300" y="720725"/>
            <a:ext cx="4800600" cy="3600450"/>
          </a:xfrm>
          <a:solidFill>
            <a:srgbClr val="FFFFFF"/>
          </a:solidFill>
        </p:spPr>
      </p:sp>
      <p:sp>
        <p:nvSpPr>
          <p:cNvPr id="33794" name="Text Box 2"/>
          <p:cNvSpPr>
            <a:spLocks noGrp="1" noChangeArrowheads="1"/>
          </p:cNvSpPr>
          <p:nvPr>
            <p:ph type="body" idx="1"/>
          </p:nvPr>
        </p:nvSpPr>
        <p:spPr>
          <a:xfrm>
            <a:off x="731838" y="4560888"/>
            <a:ext cx="5851525" cy="4319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Slide Image Placeholder 35840"/>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27651" name="Text Placeholder 35841"/>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Memory stall: when a processor accesses memory, it spends a significant amount of time waiting for the data to become available. (cache miss)</a:t>
            </a:r>
          </a:p>
        </p:txBody>
      </p:sp>
      <p:sp>
        <p:nvSpPr>
          <p:cNvPr id="27652"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10</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Text Box 27648"/>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2</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11267" name="Slide Image Placeholder 27649"/>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11268" name="Text Placeholder 27650"/>
          <p:cNvSpPr>
            <a:spLocks noGrp="1"/>
          </p:cNvSpPr>
          <p:nvPr>
            <p:ph type="body"/>
          </p:nvPr>
        </p:nvSpPr>
        <p:spPr>
          <a:xfrm>
            <a:off x="731838" y="4560888"/>
            <a:ext cx="5848350" cy="4316412"/>
          </a:xfrm>
        </p:spPr>
        <p:txBody>
          <a:bodyPr wrap="none" lIns="0" tIns="0" rIns="0" bIns="0" anchor="ctr"/>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p:txBody>
      </p:sp>
      <p:sp>
        <p:nvSpPr>
          <p:cNvPr id="11269"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2</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Text Box 28672"/>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3</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13315" name="Slide Image Placeholder 28673"/>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13316" name="Text Placeholder 28674"/>
          <p:cNvSpPr>
            <a:spLocks noGrp="1"/>
          </p:cNvSpPr>
          <p:nvPr>
            <p:ph type="body"/>
          </p:nvPr>
        </p:nvSpPr>
        <p:spPr>
          <a:xfrm>
            <a:off x="731838" y="4560888"/>
            <a:ext cx="5848350" cy="4316412"/>
          </a:xfrm>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No process in the batch queue, for example, could run unless the queues for system processes, interactive processes, and interactive editing processes were all empty.</a:t>
            </a:r>
          </a:p>
        </p:txBody>
      </p:sp>
      <p:sp>
        <p:nvSpPr>
          <p:cNvPr id="13317"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3</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29696"/>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4</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15363" name="Slide Image Placeholder 29697"/>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15364" name="Text Placeholder 29698"/>
          <p:cNvSpPr>
            <a:spLocks noGrp="1"/>
          </p:cNvSpPr>
          <p:nvPr>
            <p:ph type="body"/>
          </p:nvPr>
        </p:nvSpPr>
        <p:spPr>
          <a:xfrm>
            <a:off x="731838" y="4560888"/>
            <a:ext cx="5848350" cy="4316412"/>
          </a:xfrm>
        </p:spPr>
        <p:txBody>
          <a:bodyPr wrap="none" lIns="0" tIns="0" rIns="0" bIns="0" anchor="ctr"/>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p:txBody>
      </p:sp>
      <p:sp>
        <p:nvSpPr>
          <p:cNvPr id="15365"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4</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30720"/>
          <p:cNvSpPr/>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Times New Roman" panose="02020603050405020304" pitchFamily="18" charset="0"/>
                <a:ea typeface="MS PGothic" panose="020B0600070205080204" pitchFamily="34" charset="-128"/>
              </a:rPr>
              <a:t>5</a:t>
            </a:fld>
            <a:endParaRPr lang="en-US" altLang="x-none" sz="1300" dirty="0" err="1">
              <a:solidFill>
                <a:srgbClr val="FFFFFF"/>
              </a:solidFill>
              <a:latin typeface="Times New Roman" panose="02020603050405020304" pitchFamily="18" charset="0"/>
              <a:ea typeface="MS PGothic" panose="020B0600070205080204" pitchFamily="34" charset="-128"/>
            </a:endParaRPr>
          </a:p>
        </p:txBody>
      </p:sp>
      <p:sp>
        <p:nvSpPr>
          <p:cNvPr id="17411" name="Slide Image Placeholder 30721"/>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17412" name="Text Placeholder 30722"/>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The scheduler first executes all processes in queue 0. Only when queue 0 is empty will it execute processes in queue 1.</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This scheduling algorithm gives highest priority to any process with a CPU burst of 8 milliseconds or less. Such a process will quickly get the CPU, finish its CPU burst, and go off to its next I/0 burst. Processes that need more than 8 but less than 24 milliseconds are also served quickly, although with lower priority than shorter processes. Long processes automatically sink to queue 2 and are served in FCFS order with any CPU cycles left over from queues 0 and 1.</a:t>
            </a:r>
          </a:p>
        </p:txBody>
      </p:sp>
      <p:sp>
        <p:nvSpPr>
          <p:cNvPr id="17413"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5</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Slide Image Placeholder 31744"/>
          <p:cNvSpPr>
            <a:spLocks noGrp="1" noRot="1" noChangeAspect="1"/>
          </p:cNvSpPr>
          <p:nvPr>
            <p:ph type="sldImg"/>
          </p:nvPr>
        </p:nvSpPr>
        <p:spPr>
          <a:xfrm>
            <a:off x="1257300" y="728663"/>
            <a:ext cx="4800600" cy="3600450"/>
          </a:xfrm>
          <a:solidFill>
            <a:srgbClr val="FFFFFF"/>
          </a:solidFill>
          <a:ln>
            <a:solidFill>
              <a:srgbClr val="000000"/>
            </a:solidFill>
            <a:miter/>
          </a:ln>
        </p:spPr>
      </p:sp>
      <p:sp>
        <p:nvSpPr>
          <p:cNvPr id="19459" name="Text Placeholder 31745"/>
          <p:cNvSpPr>
            <a:spLocks noGrp="1"/>
          </p:cNvSpPr>
          <p:nvPr>
            <p:ph type="body"/>
          </p:nvPr>
        </p:nvSpPr>
        <p:spPr>
          <a:xfrm>
            <a:off x="731838" y="4560888"/>
            <a:ext cx="5851525" cy="4319587"/>
          </a:xfrm>
        </p:spPr>
        <p:txBody>
          <a:bodyPr wrap="none" lIns="0" tIns="0" rIns="0" bIns="0" anchor="ctr"/>
          <a:lstStyle/>
          <a:p>
            <a:pPr lvl="0" indent="0"/>
            <a:endParaRPr lang="en-GB" altLang="en-US"/>
          </a:p>
        </p:txBody>
      </p:sp>
      <p:sp>
        <p:nvSpPr>
          <p:cNvPr id="19460"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6</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Slide Image Placeholder 32768"/>
          <p:cNvSpPr>
            <a:spLocks noGrp="1" noRot="1" noChangeAspect="1"/>
          </p:cNvSpPr>
          <p:nvPr>
            <p:ph type="sldImg"/>
          </p:nvPr>
        </p:nvSpPr>
        <p:spPr>
          <a:xfrm>
            <a:off x="1257300" y="728663"/>
            <a:ext cx="4800600" cy="3600450"/>
          </a:xfrm>
          <a:solidFill>
            <a:srgbClr val="FFFFFF"/>
          </a:solidFill>
          <a:ln>
            <a:solidFill>
              <a:srgbClr val="000000"/>
            </a:solidFill>
            <a:miter/>
          </a:ln>
        </p:spPr>
      </p:sp>
      <p:sp>
        <p:nvSpPr>
          <p:cNvPr id="21507" name="Text Placeholder 32769"/>
          <p:cNvSpPr>
            <a:spLocks noGrp="1"/>
          </p:cNvSpPr>
          <p:nvPr>
            <p:ph type="body"/>
          </p:nvPr>
        </p:nvSpPr>
        <p:spPr>
          <a:xfrm>
            <a:off x="731838" y="4560888"/>
            <a:ext cx="5851525" cy="4319587"/>
          </a:xfrm>
        </p:spPr>
        <p:txBody>
          <a:bodyPr wrap="none" lIns="0" tIns="0" rIns="0" bIns="0" anchor="ctr"/>
          <a:lstStyle/>
          <a:p>
            <a:pPr lvl="0" indent="0"/>
            <a:endParaRPr lang="en-GB" altLang="en-US"/>
          </a:p>
        </p:txBody>
      </p:sp>
      <p:sp>
        <p:nvSpPr>
          <p:cNvPr id="21508"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7</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33792"/>
          <p:cNvSpPr/>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Times New Roman" panose="02020603050405020304" pitchFamily="18" charset="0"/>
                <a:ea typeface="MS PGothic" panose="020B0600070205080204" pitchFamily="34" charset="-128"/>
              </a:rPr>
              <a:t>8</a:t>
            </a:fld>
            <a:endParaRPr lang="en-US" altLang="x-none" sz="1300" dirty="0" err="1">
              <a:solidFill>
                <a:srgbClr val="FFFFFF"/>
              </a:solidFill>
              <a:latin typeface="Times New Roman" panose="02020603050405020304" pitchFamily="18" charset="0"/>
              <a:ea typeface="MS PGothic" panose="020B0600070205080204" pitchFamily="34" charset="-128"/>
            </a:endParaRPr>
          </a:p>
        </p:txBody>
      </p:sp>
      <p:sp>
        <p:nvSpPr>
          <p:cNvPr id="23555" name="Slide Image Placeholder 33793"/>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23556" name="Text Placeholder 33794"/>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If we have multiple processors trying to access and update a common data structure, the scheduler must be programmed carefully. We must ensure that two processors do not choose the same process and that processes are not lost from the queue.</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When an operating system has a policy of attempting to keep a process running on the same processor-but not guaranteeing that it will do so-we have a situation known as soft affinity.</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Here, it is possible for a process to migrate between processors.</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Some systems -such as LinuX -also provide system calls that support hard affinity, thereby allowing a process to specify that it is not to migrate to other processors.</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p:txBody>
      </p:sp>
      <p:sp>
        <p:nvSpPr>
          <p:cNvPr id="23557"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8</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Slide Image Placeholder 34816"/>
          <p:cNvSpPr>
            <a:spLocks noGrp="1" noRot="1" noChangeAspect="1"/>
          </p:cNvSpPr>
          <p:nvPr>
            <p:ph type="sldImg"/>
          </p:nvPr>
        </p:nvSpPr>
        <p:spPr>
          <a:xfrm>
            <a:off x="1257300" y="728663"/>
            <a:ext cx="4800600" cy="3600450"/>
          </a:xfrm>
          <a:solidFill>
            <a:srgbClr val="FFFFFF"/>
          </a:solidFill>
          <a:ln>
            <a:solidFill>
              <a:srgbClr val="000000"/>
            </a:solidFill>
            <a:miter/>
          </a:ln>
        </p:spPr>
      </p:sp>
      <p:sp>
        <p:nvSpPr>
          <p:cNvPr id="25603" name="Text Placeholder 34817"/>
          <p:cNvSpPr>
            <a:spLocks noGrp="1"/>
          </p:cNvSpPr>
          <p:nvPr>
            <p:ph type="body"/>
          </p:nvPr>
        </p:nvSpPr>
        <p:spPr>
          <a:xfrm>
            <a:off x="731838" y="4560888"/>
            <a:ext cx="5851525" cy="4319587"/>
          </a:xfrm>
        </p:spPr>
        <p:txBody>
          <a:bodyPr wrap="none" lIns="0" tIns="0" rIns="0" bIns="0" anchor="ctr"/>
          <a:lstStyle/>
          <a:p>
            <a:pPr lvl="0" indent="0"/>
            <a:endParaRPr lang="en-GB" altLang="en-US"/>
          </a:p>
        </p:txBody>
      </p:sp>
      <p:sp>
        <p:nvSpPr>
          <p:cNvPr id="25604"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9</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buSzPct val="100000"/>
            </a:pPr>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3"/>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192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CPU Scheduling (5)</a:t>
            </a:r>
          </a:p>
        </p:txBody>
      </p:sp>
      <p:sp>
        <p:nvSpPr>
          <p:cNvPr id="4098" name="Text Box 2"/>
          <p:cNvSpPr txBox="1">
            <a:spLocks noChangeArrowheads="1"/>
          </p:cNvSpPr>
          <p:nvPr/>
        </p:nvSpPr>
        <p:spPr bwMode="auto">
          <a:xfrm>
            <a:off x="1676400" y="3048000"/>
            <a:ext cx="586740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9/12/2022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5360"/>
          <p:cNvSpPr txBox="1"/>
          <p:nvPr/>
        </p:nvSpPr>
        <p:spPr>
          <a:xfrm>
            <a:off x="865188" y="176213"/>
            <a:ext cx="7821612" cy="576262"/>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GB" altLang="x-none" sz="4400" b="1" dirty="0" err="1">
                <a:solidFill>
                  <a:srgbClr val="000080"/>
                </a:solidFill>
                <a:latin typeface="Georgia" panose="02040502050405020303" pitchFamily="18" charset="0"/>
                <a:ea typeface="MS PGothic" panose="020B0600070205080204" pitchFamily="34" charset="-128"/>
              </a:rPr>
              <a:t>Multicore Processors</a:t>
            </a:r>
          </a:p>
        </p:txBody>
      </p:sp>
      <p:sp>
        <p:nvSpPr>
          <p:cNvPr id="15362" name="Text Box 15361"/>
          <p:cNvSpPr txBox="1"/>
          <p:nvPr/>
        </p:nvSpPr>
        <p:spPr>
          <a:xfrm>
            <a:off x="381000" y="1143000"/>
            <a:ext cx="8624888" cy="5538787"/>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Multiple processor cores on a physical chip</a:t>
            </a: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rPr>
              <a:t>…began when Moore’s Law failed</a:t>
            </a:r>
            <a:endParaRPr lang="en-GB" altLang="x-none" sz="3200" dirty="0">
              <a:solidFill>
                <a:schemeClr val="tx1"/>
              </a:solidFill>
              <a:latin typeface="Georgia" panose="02040502050405020303" pitchFamily="18" charset="0"/>
              <a:ea typeface="MS PGothic" panose="020B0600070205080204" pitchFamily="34" charset="-128"/>
            </a:endParaRP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rPr>
              <a:t>lower</a:t>
            </a:r>
            <a:r>
              <a:rPr lang="en-GB" altLang="x-none" sz="3200" dirty="0">
                <a:solidFill>
                  <a:schemeClr val="tx1"/>
                </a:solidFill>
                <a:latin typeface="Georgia" panose="02040502050405020303" pitchFamily="18" charset="0"/>
                <a:ea typeface="MS PGothic" panose="020B0600070205080204" pitchFamily="34" charset="-128"/>
              </a:rPr>
              <a:t> power than clock speedup</a:t>
            </a: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some computations go faster in parallel</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Multiple threads per core also very common</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a:solidFill>
                  <a:schemeClr val="tx1"/>
                </a:solidFill>
                <a:latin typeface="Georgia" panose="02040502050405020303" pitchFamily="18" charset="0"/>
                <a:ea typeface="MS PGothic" panose="020B0600070205080204" pitchFamily="34" charset="-128"/>
              </a:rPr>
              <a:t>Hyperthreading, multiple ALU’s etc.</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a:solidFill>
                  <a:schemeClr val="tx1"/>
                </a:solidFill>
                <a:latin typeface="Georgia" panose="02040502050405020303" pitchFamily="18" charset="0"/>
                <a:ea typeface="MS PGothic" panose="020B0600070205080204" pitchFamily="34" charset="-128"/>
              </a:rPr>
              <a:t>Takes advantage of memory stall to make progress on another thread while memory retrieve is happening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additive="repl">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additive="repl">
                                        <p:cTn id="26" dur="1" fill="hold">
                                          <p:stCondLst>
                                            <p:cond delay="0"/>
                                          </p:stCondLst>
                                        </p:cTn>
                                        <p:tgtEl>
                                          <p:spTgt spid="15362">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additive="repl">
                                        <p:cTn id="28"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7168"/>
          <p:cNvSpPr>
            <a:spLocks noGrp="1"/>
          </p:cNvSpPr>
          <p:nvPr>
            <p:ph type="title"/>
          </p:nvPr>
        </p:nvSpPr>
        <p:spPr>
          <a:xfrm>
            <a:off x="381000" y="153988"/>
            <a:ext cx="8305800" cy="576262"/>
          </a:xfrm>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rPr>
              <a:t>Multilevel Queue</a:t>
            </a:r>
          </a:p>
        </p:txBody>
      </p:sp>
      <p:sp>
        <p:nvSpPr>
          <p:cNvPr id="7170" name="Text Box 7169"/>
          <p:cNvSpPr txBox="1"/>
          <p:nvPr/>
        </p:nvSpPr>
        <p:spPr>
          <a:xfrm>
            <a:off x="347663" y="838200"/>
            <a:ext cx="8567737" cy="5638800"/>
          </a:xfrm>
          <a:prstGeom prst="rect">
            <a:avLst/>
          </a:prstGeom>
          <a:noFill/>
          <a:ln w="9360">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Ready queue is partitioned into separate queues, eg:</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b="1" dirty="0" err="1">
                <a:solidFill>
                  <a:schemeClr val="tx1"/>
                </a:solidFill>
                <a:latin typeface="Georgia" panose="02040502050405020303" pitchFamily="18" charset="0"/>
                <a:ea typeface="MS PGothic" panose="020B0600070205080204" pitchFamily="34" charset="-128"/>
              </a:rPr>
              <a:t>foreground</a:t>
            </a:r>
            <a:r>
              <a:rPr lang="en-GB" altLang="x-none" sz="2000" dirty="0" err="1">
                <a:solidFill>
                  <a:schemeClr val="tx1"/>
                </a:solidFill>
                <a:latin typeface="Georgia" panose="02040502050405020303" pitchFamily="18" charset="0"/>
                <a:ea typeface="MS PGothic" panose="020B0600070205080204" pitchFamily="34" charset="-128"/>
              </a:rPr>
              <a:t> (interactive)</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b="1" dirty="0" err="1">
                <a:solidFill>
                  <a:schemeClr val="tx1"/>
                </a:solidFill>
                <a:latin typeface="Georgia" panose="02040502050405020303" pitchFamily="18" charset="0"/>
                <a:ea typeface="MS PGothic" panose="020B0600070205080204" pitchFamily="34" charset="-128"/>
              </a:rPr>
              <a:t>background</a:t>
            </a:r>
            <a:r>
              <a:rPr lang="en-GB" altLang="x-none" sz="2000" dirty="0" err="1">
                <a:solidFill>
                  <a:schemeClr val="tx1"/>
                </a:solidFill>
                <a:latin typeface="Georgia" panose="02040502050405020303" pitchFamily="18" charset="0"/>
                <a:ea typeface="MS PGothic" panose="020B0600070205080204" pitchFamily="34" charset="-128"/>
              </a:rPr>
              <a:t> (batch)</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Process permanently in a given queue</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Each queue has its own scheduling algorithm:</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foreground – RR</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background – FCFS</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Scheduling must be done between the queues:</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Fixed priority scheduling; (i.e., serve all from foreground then from background).  Possibility of starvation.</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Time slice – each queue gets a certain amount of CPU time which it can schedule amongst its processes; i.e., 80% to foreground in RR, 20% to background in FCFS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717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additive="repl">
                                        <p:cTn id="8" dur="1" fill="hold">
                                          <p:stCondLst>
                                            <p:cond delay="0"/>
                                          </p:stCondLst>
                                        </p:cTn>
                                        <p:tgtEl>
                                          <p:spTgt spid="717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additive="repl">
                                        <p:cTn id="10" dur="1" fill="hold">
                                          <p:stCondLst>
                                            <p:cond delay="0"/>
                                          </p:stCondLst>
                                        </p:cTn>
                                        <p:tgtEl>
                                          <p:spTgt spid="717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7170">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additive="repl">
                                        <p:cTn id="20" dur="1" fill="hold">
                                          <p:stCondLst>
                                            <p:cond delay="0"/>
                                          </p:stCondLst>
                                        </p:cTn>
                                        <p:tgtEl>
                                          <p:spTgt spid="7170">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additive="repl">
                                        <p:cTn id="22" dur="1" fill="hold">
                                          <p:stCondLst>
                                            <p:cond delay="0"/>
                                          </p:stCondLst>
                                        </p:cTn>
                                        <p:tgtEl>
                                          <p:spTgt spid="7170">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additive="repl">
                                        <p:cTn id="26" dur="1" fill="hold">
                                          <p:stCondLst>
                                            <p:cond delay="0"/>
                                          </p:stCondLst>
                                        </p:cTn>
                                        <p:tgtEl>
                                          <p:spTgt spid="7170">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additive="repl">
                                        <p:cTn id="28" dur="1" fill="hold">
                                          <p:stCondLst>
                                            <p:cond delay="0"/>
                                          </p:stCondLst>
                                        </p:cTn>
                                        <p:tgtEl>
                                          <p:spTgt spid="7170">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additive="repl">
                                        <p:cTn id="30" dur="1" fill="hold">
                                          <p:stCondLst>
                                            <p:cond delay="0"/>
                                          </p:stCondLst>
                                        </p:cTn>
                                        <p:tgtEl>
                                          <p:spTgt spid="717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8192"/>
          <p:cNvSpPr>
            <a:spLocks noGrp="1"/>
          </p:cNvSpPr>
          <p:nvPr>
            <p:ph type="title"/>
          </p:nvPr>
        </p:nvSpPr>
        <p:spPr>
          <a:xfrm>
            <a:off x="536575" y="381000"/>
            <a:ext cx="8153400" cy="576263"/>
          </a:xfrm>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rPr>
              <a:t>Multilevel Queue Scheduling</a:t>
            </a:r>
          </a:p>
        </p:txBody>
      </p:sp>
      <p:pic>
        <p:nvPicPr>
          <p:cNvPr id="12290" name="Picture 8193"/>
          <p:cNvPicPr>
            <a:picLocks noChangeAspect="1"/>
          </p:cNvPicPr>
          <p:nvPr/>
        </p:nvPicPr>
        <p:blipFill>
          <a:blip r:embed="rId3"/>
          <a:stretch>
            <a:fillRect/>
          </a:stretch>
        </p:blipFill>
        <p:spPr>
          <a:xfrm>
            <a:off x="1270000" y="1447800"/>
            <a:ext cx="6686550" cy="4425950"/>
          </a:xfrm>
          <a:prstGeom prst="rect">
            <a:avLst/>
          </a:prstGeom>
          <a:noFill/>
          <a:ln w="9360">
            <a:noFill/>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9216"/>
          <p:cNvSpPr>
            <a:spLocks noGrp="1"/>
          </p:cNvSpPr>
          <p:nvPr>
            <p:ph type="title"/>
          </p:nvPr>
        </p:nvSpPr>
        <p:spPr>
          <a:xfrm>
            <a:off x="660400" y="239713"/>
            <a:ext cx="8026400" cy="576262"/>
          </a:xfrm>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rPr>
              <a:t>Multilevel Feedback Queue</a:t>
            </a:r>
          </a:p>
        </p:txBody>
      </p:sp>
      <p:sp>
        <p:nvSpPr>
          <p:cNvPr id="9218" name="Text Box 9217"/>
          <p:cNvSpPr txBox="1"/>
          <p:nvPr/>
        </p:nvSpPr>
        <p:spPr>
          <a:xfrm>
            <a:off x="304800" y="1143000"/>
            <a:ext cx="8534400" cy="4483100"/>
          </a:xfrm>
          <a:prstGeom prst="rect">
            <a:avLst/>
          </a:prstGeom>
          <a:noFill/>
          <a:ln w="9360">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err="1">
                <a:solidFill>
                  <a:schemeClr val="tx1"/>
                </a:solidFill>
                <a:latin typeface="Georgia" panose="02040502050405020303" pitchFamily="18" charset="0"/>
                <a:ea typeface="MS PGothic" panose="020B0600070205080204" pitchFamily="34" charset="-128"/>
              </a:rPr>
              <a:t>A process can move between the various queues; aging can be implemented this way</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err="1">
                <a:solidFill>
                  <a:srgbClr val="FF0000"/>
                </a:solidFill>
                <a:latin typeface="Georgia" panose="02040502050405020303" pitchFamily="18" charset="0"/>
                <a:ea typeface="MS PGothic" panose="020B0600070205080204" pitchFamily="34" charset="-128"/>
              </a:rPr>
              <a:t>Multilevel-feedback-queue</a:t>
            </a:r>
            <a:r>
              <a:rPr lang="en-GB" altLang="x-none" sz="2800" dirty="0" err="1">
                <a:solidFill>
                  <a:schemeClr val="tx1"/>
                </a:solidFill>
                <a:latin typeface="Georgia" panose="02040502050405020303" pitchFamily="18" charset="0"/>
                <a:ea typeface="MS PGothic" panose="020B0600070205080204" pitchFamily="34" charset="-128"/>
              </a:rPr>
              <a:t> </a:t>
            </a:r>
            <a:r>
              <a:rPr lang="en-GB" altLang="x-none" sz="2800" dirty="0" err="1">
                <a:solidFill>
                  <a:srgbClr val="FF0000"/>
                </a:solidFill>
                <a:latin typeface="Georgia" panose="02040502050405020303" pitchFamily="18" charset="0"/>
                <a:ea typeface="MS PGothic" panose="020B0600070205080204" pitchFamily="34" charset="-128"/>
              </a:rPr>
              <a:t>scheduler</a:t>
            </a:r>
            <a:r>
              <a:rPr lang="en-GB" altLang="x-none" sz="2800" dirty="0" err="1">
                <a:solidFill>
                  <a:schemeClr val="tx1"/>
                </a:solidFill>
                <a:latin typeface="Georgia" panose="02040502050405020303" pitchFamily="18" charset="0"/>
                <a:ea typeface="MS PGothic" panose="020B0600070205080204" pitchFamily="34" charset="-128"/>
              </a:rPr>
              <a:t> defined by the following parameters:</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number of queues</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scheduling algorithms for each queue</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method used to determine when to upgrade a process</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method used to determine when to demote a process</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method used to determine which queue a process will enter when that process needs service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92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921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additive="repl">
                                        <p:cTn id="12" dur="1" fill="hold">
                                          <p:stCondLst>
                                            <p:cond delay="0"/>
                                          </p:stCondLst>
                                        </p:cTn>
                                        <p:tgtEl>
                                          <p:spTgt spid="921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additive="repl">
                                        <p:cTn id="14" dur="1" fill="hold">
                                          <p:stCondLst>
                                            <p:cond delay="0"/>
                                          </p:stCondLst>
                                        </p:cTn>
                                        <p:tgtEl>
                                          <p:spTgt spid="9218">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additive="repl">
                                        <p:cTn id="16" dur="1" fill="hold">
                                          <p:stCondLst>
                                            <p:cond delay="0"/>
                                          </p:stCondLst>
                                        </p:cTn>
                                        <p:tgtEl>
                                          <p:spTgt spid="9218">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additive="repl">
                                        <p:cTn id="18" dur="1" fill="hold">
                                          <p:stCondLst>
                                            <p:cond delay="0"/>
                                          </p:stCondLst>
                                        </p:cTn>
                                        <p:tgtEl>
                                          <p:spTgt spid="9218">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additive="repl">
                                        <p:cTn id="20" dur="1" fill="hold">
                                          <p:stCondLst>
                                            <p:cond delay="0"/>
                                          </p:stCondLst>
                                        </p:cTn>
                                        <p:tgtEl>
                                          <p:spTgt spid="921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0240"/>
          <p:cNvSpPr txBox="1"/>
          <p:nvPr/>
        </p:nvSpPr>
        <p:spPr>
          <a:xfrm>
            <a:off x="304800" y="304800"/>
            <a:ext cx="8624888" cy="679450"/>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Example of Multilevel Feedback Queue</a:t>
            </a:r>
          </a:p>
        </p:txBody>
      </p:sp>
      <p:sp>
        <p:nvSpPr>
          <p:cNvPr id="16386" name="Text Box 10241"/>
          <p:cNvSpPr txBox="1"/>
          <p:nvPr/>
        </p:nvSpPr>
        <p:spPr>
          <a:xfrm>
            <a:off x="304800" y="1233805"/>
            <a:ext cx="5879465" cy="5395595"/>
          </a:xfrm>
          <a:prstGeom prst="rect">
            <a:avLst/>
          </a:prstGeom>
          <a:noFill/>
          <a:ln w="9525">
            <a:noFill/>
          </a:ln>
        </p:spPr>
        <p:txBody>
          <a:bodyPr wrap="square" lIns="90000" tIns="46800" rIns="90000" bIns="46800" anchor="t"/>
          <a:lstStyle/>
          <a:p>
            <a:pPr marL="1905" defTabSz="457200" hangingPunct="0">
              <a:lnSpc>
                <a:spcPct val="100000"/>
              </a:lnSpc>
              <a:spcBef>
                <a:spcPts val="800"/>
              </a:spcBef>
              <a:tabLst>
                <a:tab pos="723900" algn="l"/>
                <a:tab pos="1447800" algn="l"/>
                <a:tab pos="2171700" algn="l"/>
                <a:tab pos="2895600" algn="l"/>
                <a:tab pos="3619500" algn="l"/>
                <a:tab pos="4343400" algn="l"/>
                <a:tab pos="5067300" algn="l"/>
              </a:tabLst>
            </a:pPr>
            <a:r>
              <a:rPr lang="en-GB" altLang="x-none" dirty="0" err="1">
                <a:solidFill>
                  <a:schemeClr val="tx1"/>
                </a:solidFill>
                <a:latin typeface="Georgia" panose="02040502050405020303" pitchFamily="18" charset="0"/>
                <a:ea typeface="MS PGothic" panose="020B0600070205080204" pitchFamily="34" charset="-128"/>
              </a:rPr>
              <a:t>Three queues: </a:t>
            </a:r>
            <a:endParaRPr lang="en-GB" altLang="x-none" sz="3200" dirty="0" err="1">
              <a:solidFill>
                <a:schemeClr val="tx1"/>
              </a:solidFill>
              <a:latin typeface="Georgia" panose="02040502050405020303" pitchFamily="18" charset="0"/>
              <a:ea typeface="MS PGothic" panose="020B0600070205080204" pitchFamily="34" charset="-128"/>
            </a:endParaRPr>
          </a:p>
          <a:p>
            <a:pPr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2000" i="1" dirty="0" err="1">
                <a:solidFill>
                  <a:schemeClr val="tx1"/>
                </a:solidFill>
                <a:latin typeface="Georgia" panose="02040502050405020303" pitchFamily="18" charset="0"/>
                <a:ea typeface="MS PGothic" panose="020B0600070205080204" pitchFamily="34" charset="-128"/>
              </a:rPr>
              <a:t>Q</a:t>
            </a:r>
            <a:r>
              <a:rPr lang="en-GB" altLang="x-none" sz="2000" dirty="0" err="1">
                <a:solidFill>
                  <a:schemeClr val="tx1"/>
                </a:solidFill>
                <a:latin typeface="Georgia" panose="02040502050405020303" pitchFamily="18" charset="0"/>
                <a:ea typeface="MS PGothic" panose="020B0600070205080204" pitchFamily="34" charset="-128"/>
              </a:rPr>
              <a:t>0 – RR with time quantum 8 milliseconds</a:t>
            </a:r>
          </a:p>
          <a:p>
            <a:pPr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2000" i="1" dirty="0" err="1">
                <a:solidFill>
                  <a:schemeClr val="tx1"/>
                </a:solidFill>
                <a:latin typeface="Georgia" panose="02040502050405020303" pitchFamily="18" charset="0"/>
                <a:ea typeface="MS PGothic" panose="020B0600070205080204" pitchFamily="34" charset="-128"/>
              </a:rPr>
              <a:t>Q</a:t>
            </a:r>
            <a:r>
              <a:rPr lang="en-GB" altLang="x-none" sz="2000" dirty="0" err="1">
                <a:solidFill>
                  <a:schemeClr val="tx1"/>
                </a:solidFill>
                <a:latin typeface="Georgia" panose="02040502050405020303" pitchFamily="18" charset="0"/>
                <a:ea typeface="MS PGothic" panose="020B0600070205080204" pitchFamily="34" charset="-128"/>
              </a:rPr>
              <a:t>1 – RR time quantum 16 milliseconds</a:t>
            </a:r>
          </a:p>
          <a:p>
            <a:pPr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2000" i="1" dirty="0" err="1">
                <a:solidFill>
                  <a:schemeClr val="tx1"/>
                </a:solidFill>
                <a:latin typeface="Georgia" panose="02040502050405020303" pitchFamily="18" charset="0"/>
                <a:ea typeface="MS PGothic" panose="020B0600070205080204" pitchFamily="34" charset="-128"/>
              </a:rPr>
              <a:t>Q</a:t>
            </a:r>
            <a:r>
              <a:rPr lang="en-GB" altLang="x-none" sz="2000" dirty="0" err="1">
                <a:solidFill>
                  <a:schemeClr val="tx1"/>
                </a:solidFill>
                <a:latin typeface="Georgia" panose="02040502050405020303" pitchFamily="18" charset="0"/>
                <a:ea typeface="MS PGothic" panose="020B0600070205080204" pitchFamily="34" charset="-128"/>
              </a:rPr>
              <a:t>2 – FCFS</a:t>
            </a:r>
            <a:endParaRPr lang="en-GB" altLang="x-none" dirty="0" err="1">
              <a:solidFill>
                <a:schemeClr val="tx1"/>
              </a:solidFill>
              <a:latin typeface="Georgia" panose="02040502050405020303" pitchFamily="18" charset="0"/>
              <a:ea typeface="MS PGothic" panose="020B0600070205080204" pitchFamily="34" charset="-128"/>
            </a:endParaRPr>
          </a:p>
          <a:p>
            <a:pPr marL="1905" defTabSz="457200" hangingPunct="0">
              <a:lnSpc>
                <a:spcPct val="100000"/>
              </a:lnSpc>
              <a:spcBef>
                <a:spcPts val="800"/>
              </a:spcBef>
              <a:buClrTx/>
              <a:buSzTx/>
              <a:tabLst>
                <a:tab pos="723900" algn="l"/>
                <a:tab pos="1447800" algn="l"/>
                <a:tab pos="2171700" algn="l"/>
                <a:tab pos="2895600" algn="l"/>
                <a:tab pos="3619500" algn="l"/>
                <a:tab pos="4343400" algn="l"/>
                <a:tab pos="5067300" algn="l"/>
              </a:tabLst>
            </a:pPr>
            <a:r>
              <a:rPr lang="en-GB" altLang="x-none" dirty="0" err="1">
                <a:solidFill>
                  <a:schemeClr val="tx1"/>
                </a:solidFill>
                <a:latin typeface="Georgia" panose="02040502050405020303" pitchFamily="18" charset="0"/>
                <a:ea typeface="MS PGothic" panose="020B0600070205080204" pitchFamily="34" charset="-128"/>
              </a:rPr>
              <a:t>Scheduling</a:t>
            </a:r>
            <a:endParaRPr lang="en-GB" altLang="x-none" sz="3200" dirty="0" err="1">
              <a:solidFill>
                <a:schemeClr val="tx1"/>
              </a:solidFill>
              <a:latin typeface="Georgia" panose="02040502050405020303" pitchFamily="18" charset="0"/>
              <a:ea typeface="MS PGothic" panose="020B0600070205080204" pitchFamily="34" charset="-128"/>
            </a:endParaRPr>
          </a:p>
          <a:p>
            <a:pPr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2000" dirty="0" err="1">
                <a:solidFill>
                  <a:schemeClr val="tx1"/>
                </a:solidFill>
                <a:latin typeface="Georgia" panose="02040502050405020303" pitchFamily="18" charset="0"/>
                <a:ea typeface="MS PGothic" panose="020B0600070205080204" pitchFamily="34" charset="-128"/>
              </a:rPr>
              <a:t>A new job enters queue </a:t>
            </a:r>
            <a:r>
              <a:rPr lang="en-GB" altLang="x-none" sz="2000" i="1" dirty="0" err="1">
                <a:solidFill>
                  <a:schemeClr val="tx1"/>
                </a:solidFill>
                <a:latin typeface="Georgia" panose="02040502050405020303" pitchFamily="18" charset="0"/>
                <a:ea typeface="MS PGothic" panose="020B0600070205080204" pitchFamily="34" charset="-128"/>
              </a:rPr>
              <a:t>Q0 </a:t>
            </a:r>
            <a:r>
              <a:rPr lang="en-GB" altLang="x-none" sz="2000" dirty="0" err="1">
                <a:solidFill>
                  <a:schemeClr val="tx1"/>
                </a:solidFill>
                <a:latin typeface="Georgia" panose="02040502050405020303" pitchFamily="18" charset="0"/>
                <a:ea typeface="MS PGothic" panose="020B0600070205080204" pitchFamily="34" charset="-128"/>
              </a:rPr>
              <a:t>which is served</a:t>
            </a:r>
            <a:r>
              <a:rPr lang="en-GB" altLang="x-none" sz="2000" i="1" dirty="0" err="1">
                <a:solidFill>
                  <a:schemeClr val="tx1"/>
                </a:solidFill>
                <a:latin typeface="Georgia" panose="02040502050405020303" pitchFamily="18" charset="0"/>
                <a:ea typeface="MS PGothic" panose="020B0600070205080204" pitchFamily="34" charset="-128"/>
              </a:rPr>
              <a:t> </a:t>
            </a:r>
            <a:r>
              <a:rPr lang="en-GB" altLang="x-none" sz="2000" dirty="0" err="1">
                <a:solidFill>
                  <a:schemeClr val="tx1"/>
                </a:solidFill>
                <a:latin typeface="Georgia" panose="02040502050405020303" pitchFamily="18" charset="0"/>
                <a:ea typeface="MS PGothic" panose="020B0600070205080204" pitchFamily="34" charset="-128"/>
              </a:rPr>
              <a:t>FCFS</a:t>
            </a:r>
          </a:p>
          <a:p>
            <a:pPr marL="1200150" lvl="2" indent="-283845" defTabSz="457200" eaLnBrk="1" hangingPunct="0">
              <a:lnSpc>
                <a:spcPct val="100000"/>
              </a:lnSpc>
              <a:spcBef>
                <a:spcPts val="6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1800" dirty="0" err="1">
                <a:solidFill>
                  <a:schemeClr val="tx1"/>
                </a:solidFill>
                <a:latin typeface="Georgia" panose="02040502050405020303" pitchFamily="18" charset="0"/>
                <a:ea typeface="MS PGothic" panose="020B0600070205080204" pitchFamily="34" charset="-128"/>
              </a:rPr>
              <a:t>When it gains CPU, job receives 8 milliseconds</a:t>
            </a:r>
          </a:p>
          <a:p>
            <a:pPr marL="1200150" lvl="2" indent="-283845" defTabSz="457200" eaLnBrk="1" hangingPunct="0">
              <a:lnSpc>
                <a:spcPct val="100000"/>
              </a:lnSpc>
              <a:spcBef>
                <a:spcPts val="6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1800" dirty="0" err="1">
                <a:solidFill>
                  <a:schemeClr val="tx1"/>
                </a:solidFill>
                <a:latin typeface="Georgia" panose="02040502050405020303" pitchFamily="18" charset="0"/>
                <a:ea typeface="MS PGothic" panose="020B0600070205080204" pitchFamily="34" charset="-128"/>
              </a:rPr>
              <a:t>If it does not finish in 8 milliseconds, job is moved to queue </a:t>
            </a:r>
            <a:r>
              <a:rPr lang="en-GB" altLang="x-none" sz="1800" i="1" dirty="0" err="1">
                <a:solidFill>
                  <a:schemeClr val="tx1"/>
                </a:solidFill>
                <a:latin typeface="Georgia" panose="02040502050405020303" pitchFamily="18" charset="0"/>
                <a:ea typeface="MS PGothic" panose="020B0600070205080204" pitchFamily="34" charset="-128"/>
              </a:rPr>
              <a:t>Q</a:t>
            </a:r>
            <a:r>
              <a:rPr lang="en-GB" altLang="x-none" sz="1800" dirty="0" err="1">
                <a:solidFill>
                  <a:schemeClr val="tx1"/>
                </a:solidFill>
                <a:latin typeface="Georgia" panose="02040502050405020303" pitchFamily="18" charset="0"/>
                <a:ea typeface="MS PGothic" panose="020B0600070205080204" pitchFamily="34" charset="-128"/>
              </a:rPr>
              <a:t>1</a:t>
            </a:r>
            <a:endParaRPr lang="en-GB" altLang="x-none" sz="2000" dirty="0" err="1">
              <a:solidFill>
                <a:schemeClr val="tx1"/>
              </a:solidFill>
              <a:latin typeface="Georgia" panose="02040502050405020303" pitchFamily="18" charset="0"/>
              <a:ea typeface="MS PGothic" panose="020B0600070205080204" pitchFamily="34" charset="-128"/>
            </a:endParaRPr>
          </a:p>
          <a:p>
            <a:pPr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2000" dirty="0" err="1">
                <a:solidFill>
                  <a:schemeClr val="tx1"/>
                </a:solidFill>
                <a:latin typeface="Georgia" panose="02040502050405020303" pitchFamily="18" charset="0"/>
                <a:ea typeface="MS PGothic" panose="020B0600070205080204" pitchFamily="34" charset="-128"/>
              </a:rPr>
              <a:t>At </a:t>
            </a:r>
            <a:r>
              <a:rPr lang="en-GB" altLang="x-none" sz="2000" i="1" dirty="0" err="1">
                <a:solidFill>
                  <a:schemeClr val="tx1"/>
                </a:solidFill>
                <a:latin typeface="Georgia" panose="02040502050405020303" pitchFamily="18" charset="0"/>
                <a:ea typeface="MS PGothic" panose="020B0600070205080204" pitchFamily="34" charset="-128"/>
              </a:rPr>
              <a:t>Q</a:t>
            </a:r>
            <a:r>
              <a:rPr lang="en-GB" altLang="x-none" sz="2000" dirty="0" err="1">
                <a:solidFill>
                  <a:schemeClr val="tx1"/>
                </a:solidFill>
                <a:latin typeface="Georgia" panose="02040502050405020303" pitchFamily="18" charset="0"/>
                <a:ea typeface="MS PGothic" panose="020B0600070205080204" pitchFamily="34" charset="-128"/>
              </a:rPr>
              <a:t>1 job is again served FCFS and receives 16 additional milliseconds</a:t>
            </a:r>
          </a:p>
          <a:p>
            <a:pPr marL="1200150" lvl="2" indent="-283845" defTabSz="457200" eaLnBrk="1" hangingPunct="0">
              <a:lnSpc>
                <a:spcPct val="100000"/>
              </a:lnSpc>
              <a:spcBef>
                <a:spcPts val="6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Lst>
            </a:pPr>
            <a:r>
              <a:rPr lang="en-GB" altLang="x-none" sz="1800" dirty="0" err="1">
                <a:solidFill>
                  <a:schemeClr val="tx1"/>
                </a:solidFill>
                <a:latin typeface="Georgia" panose="02040502050405020303" pitchFamily="18" charset="0"/>
                <a:ea typeface="MS PGothic" panose="020B0600070205080204" pitchFamily="34" charset="-128"/>
              </a:rPr>
              <a:t>If it still does not complete, it is preempted and moved to queue </a:t>
            </a:r>
            <a:r>
              <a:rPr lang="en-GB" altLang="x-none" sz="1800" i="1" dirty="0" err="1">
                <a:solidFill>
                  <a:schemeClr val="tx1"/>
                </a:solidFill>
                <a:latin typeface="Georgia" panose="02040502050405020303" pitchFamily="18" charset="0"/>
                <a:ea typeface="MS PGothic" panose="020B0600070205080204" pitchFamily="34" charset="-128"/>
              </a:rPr>
              <a:t>Q</a:t>
            </a:r>
            <a:r>
              <a:rPr lang="en-GB" altLang="x-none" sz="1800" dirty="0" err="1">
                <a:solidFill>
                  <a:schemeClr val="tx1"/>
                </a:solidFill>
                <a:latin typeface="Georgia" panose="02040502050405020303" pitchFamily="18" charset="0"/>
                <a:ea typeface="MS PGothic" panose="020B0600070205080204" pitchFamily="34" charset="-128"/>
              </a:rPr>
              <a:t>2</a:t>
            </a:r>
          </a:p>
        </p:txBody>
      </p:sp>
      <p:pic>
        <p:nvPicPr>
          <p:cNvPr id="16387" name="Picture 10242"/>
          <p:cNvPicPr>
            <a:picLocks noChangeAspect="1"/>
          </p:cNvPicPr>
          <p:nvPr/>
        </p:nvPicPr>
        <p:blipFill>
          <a:blip r:embed="rId3"/>
          <a:stretch>
            <a:fillRect/>
          </a:stretch>
        </p:blipFill>
        <p:spPr>
          <a:xfrm>
            <a:off x="6184265" y="2938145"/>
            <a:ext cx="2769235" cy="1846580"/>
          </a:xfrm>
          <a:prstGeom prst="rect">
            <a:avLst/>
          </a:prstGeom>
          <a:noFill/>
          <a:ln w="9360">
            <a:noFill/>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1264"/>
          <p:cNvSpPr txBox="1"/>
          <p:nvPr/>
        </p:nvSpPr>
        <p:spPr>
          <a:xfrm>
            <a:off x="762000" y="6350"/>
            <a:ext cx="8150225" cy="755650"/>
          </a:xfrm>
          <a:prstGeom prst="rect">
            <a:avLst/>
          </a:prstGeom>
          <a:noFill/>
          <a:ln w="9525">
            <a:noFill/>
          </a:ln>
        </p:spPr>
        <p:txBody>
          <a:bodyPr wrap="square" lIns="90000" tIns="46800" rIns="90000" bIns="46800" anchor="ctr"/>
          <a:lstStyle/>
          <a:p>
            <a:pPr algn="ct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Question</a:t>
            </a:r>
          </a:p>
        </p:txBody>
      </p:sp>
      <p:sp>
        <p:nvSpPr>
          <p:cNvPr id="18434" name="Text Box 11265"/>
          <p:cNvSpPr txBox="1"/>
          <p:nvPr/>
        </p:nvSpPr>
        <p:spPr>
          <a:xfrm>
            <a:off x="277813" y="762000"/>
            <a:ext cx="8866187" cy="5791200"/>
          </a:xfrm>
          <a:prstGeom prst="rect">
            <a:avLst/>
          </a:prstGeom>
          <a:noFill/>
          <a:ln w="9360">
            <a:noFill/>
          </a:ln>
        </p:spPr>
        <p:txBody>
          <a:bodyPr wrap="square" lIns="90000" tIns="46800" rIns="90000" bIns="46800" anchor="t"/>
          <a:lstStyle/>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400" dirty="0" err="1">
                <a:solidFill>
                  <a:schemeClr val="tx1"/>
                </a:solidFill>
                <a:latin typeface="Georgia" panose="02040502050405020303" pitchFamily="18" charset="0"/>
                <a:ea typeface="MS PGothic" panose="020B0600070205080204" pitchFamily="34" charset="-128"/>
              </a:rPr>
              <a:t>Many CPU-scheduling algorithms are parameterized. For example, the RR algorithm requires a parameter to indicate the time slice. Multilevel feedback queues require parameters to define the number of queues, the scheduling algorithms for each queue, the criteria used to move processes between queues, and so on. These algorithms are thus really sets of algorithms (for example, the set of RR algorithms for all time slices, and so on). One set of algorithms may include another (for example, the FCFS algorithm is the RR algorithm with an infinite time quantum).What (if any) relation holds between the following pairs of algorithm sets?</a:t>
            </a:r>
          </a:p>
          <a:p>
            <a:pPr marL="1606550"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000" dirty="0" err="1">
                <a:solidFill>
                  <a:schemeClr val="tx1"/>
                </a:solidFill>
                <a:latin typeface="Georgia" panose="02040502050405020303" pitchFamily="18" charset="0"/>
                <a:ea typeface="MS PGothic" panose="020B0600070205080204" pitchFamily="34" charset="-128"/>
              </a:rPr>
              <a:t>Priority and SJF</a:t>
            </a:r>
          </a:p>
          <a:p>
            <a:pPr marL="1606550"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000" dirty="0" err="1">
                <a:solidFill>
                  <a:schemeClr val="tx1"/>
                </a:solidFill>
                <a:latin typeface="Georgia" panose="02040502050405020303" pitchFamily="18" charset="0"/>
                <a:ea typeface="MS PGothic" panose="020B0600070205080204" pitchFamily="34" charset="-128"/>
              </a:rPr>
              <a:t>Multilevel feedback queues and FCFS</a:t>
            </a:r>
          </a:p>
          <a:p>
            <a:pPr marL="1606550"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000" dirty="0" err="1">
                <a:solidFill>
                  <a:schemeClr val="tx1"/>
                </a:solidFill>
                <a:latin typeface="Georgia" panose="02040502050405020303" pitchFamily="18" charset="0"/>
                <a:ea typeface="MS PGothic" panose="020B0600070205080204" pitchFamily="34" charset="-128"/>
              </a:rPr>
              <a:t>Priority and FCFS</a:t>
            </a:r>
          </a:p>
          <a:p>
            <a:pPr marL="1606550" lvl="1" indent="-28384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000" dirty="0" err="1">
                <a:solidFill>
                  <a:schemeClr val="tx1"/>
                </a:solidFill>
                <a:latin typeface="Georgia" panose="02040502050405020303" pitchFamily="18" charset="0"/>
                <a:ea typeface="MS PGothic" panose="020B0600070205080204" pitchFamily="34" charset="-128"/>
              </a:rPr>
              <a:t>RR and SJF</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2288"/>
          <p:cNvSpPr txBox="1"/>
          <p:nvPr/>
        </p:nvSpPr>
        <p:spPr>
          <a:xfrm>
            <a:off x="762000" y="6350"/>
            <a:ext cx="8150225" cy="1433513"/>
          </a:xfrm>
          <a:prstGeom prst="rect">
            <a:avLst/>
          </a:prstGeom>
          <a:noFill/>
          <a:ln w="9525">
            <a:noFill/>
          </a:ln>
        </p:spPr>
        <p:txBody>
          <a:bodyPr wrap="square" lIns="90000" tIns="46800" rIns="90000" bIns="46800" anchor="ctr"/>
          <a:lstStyle/>
          <a:p>
            <a:pPr algn="ct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Answer</a:t>
            </a:r>
          </a:p>
        </p:txBody>
      </p:sp>
      <p:sp>
        <p:nvSpPr>
          <p:cNvPr id="20482" name="Text Box 12289"/>
          <p:cNvSpPr txBox="1"/>
          <p:nvPr/>
        </p:nvSpPr>
        <p:spPr>
          <a:xfrm>
            <a:off x="762000" y="1447800"/>
            <a:ext cx="8226425" cy="4264025"/>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The shortest job has the highest priority.</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The lowest level of MLFQ is FCFS.</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FCFS gives the highest priority to the job having been in existence the longest.</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None.</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3312"/>
          <p:cNvSpPr txBox="1"/>
          <p:nvPr/>
        </p:nvSpPr>
        <p:spPr>
          <a:xfrm>
            <a:off x="381000" y="33338"/>
            <a:ext cx="8610600" cy="576262"/>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600" b="1" dirty="0" err="1">
                <a:solidFill>
                  <a:srgbClr val="000080"/>
                </a:solidFill>
                <a:latin typeface="Georgia" panose="02040502050405020303" pitchFamily="18" charset="0"/>
                <a:ea typeface="MS PGothic" panose="020B0600070205080204" pitchFamily="34" charset="-128"/>
              </a:rPr>
              <a:t>Multiple-Processor Scheduling</a:t>
            </a:r>
          </a:p>
        </p:txBody>
      </p:sp>
      <p:sp>
        <p:nvSpPr>
          <p:cNvPr id="13314" name="Text Box 13313"/>
          <p:cNvSpPr txBox="1"/>
          <p:nvPr/>
        </p:nvSpPr>
        <p:spPr>
          <a:xfrm>
            <a:off x="304800" y="685800"/>
            <a:ext cx="8382000" cy="4808538"/>
          </a:xfrm>
          <a:prstGeom prst="rect">
            <a:avLst/>
          </a:prstGeom>
          <a:noFill/>
          <a:ln w="9525">
            <a:noFill/>
          </a:ln>
        </p:spPr>
        <p:txBody>
          <a:bodyPr wrap="square" lIns="90000" tIns="46800" rIns="90000" bIns="46800" anchor="t"/>
          <a:lstStyle/>
          <a:p>
            <a:pPr marL="3429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a:solidFill>
                  <a:schemeClr val="tx1"/>
                </a:solidFill>
                <a:latin typeface="Georgia" panose="02040502050405020303" pitchFamily="18" charset="0"/>
                <a:ea typeface="MS PGothic" panose="020B0600070205080204" pitchFamily="34" charset="-128"/>
              </a:rPr>
              <a:t>CPU scheduling </a:t>
            </a:r>
            <a:r>
              <a:rPr lang="en-GB" altLang="x-none" dirty="0">
                <a:solidFill>
                  <a:schemeClr val="tx1"/>
                </a:solidFill>
                <a:latin typeface="Georgia" panose="02040502050405020303" pitchFamily="18" charset="0"/>
              </a:rPr>
              <a:t>i</a:t>
            </a:r>
            <a:r>
              <a:rPr lang="en-GB" altLang="x-none" sz="2400" dirty="0">
                <a:solidFill>
                  <a:schemeClr val="tx1"/>
                </a:solidFill>
                <a:latin typeface="Georgia" panose="02040502050405020303" pitchFamily="18" charset="0"/>
                <a:ea typeface="MS PGothic" panose="020B0600070205080204" pitchFamily="34" charset="-128"/>
              </a:rPr>
              <a:t>s way more complex when multiple CPUs are available</a:t>
            </a:r>
          </a:p>
          <a:p>
            <a:pPr marL="3429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b="1" dirty="0" err="1">
                <a:solidFill>
                  <a:schemeClr val="tx1"/>
                </a:solidFill>
                <a:latin typeface="Georgia" panose="02040502050405020303" pitchFamily="18" charset="0"/>
                <a:ea typeface="MS PGothic" panose="020B0600070205080204" pitchFamily="34" charset="-128"/>
              </a:rPr>
              <a:t>Homogeneous processors </a:t>
            </a:r>
            <a:r>
              <a:rPr lang="en-GB" altLang="x-none" sz="2400" dirty="0" err="1">
                <a:solidFill>
                  <a:schemeClr val="tx1"/>
                </a:solidFill>
                <a:latin typeface="Georgia" panose="02040502050405020303" pitchFamily="18" charset="0"/>
                <a:ea typeface="MS PGothic" panose="020B0600070205080204" pitchFamily="34" charset="-128"/>
              </a:rPr>
              <a:t>within a multiprocessor</a:t>
            </a:r>
          </a:p>
          <a:p>
            <a:pPr marL="3429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b="1" dirty="0" err="1">
                <a:solidFill>
                  <a:schemeClr val="tx1"/>
                </a:solidFill>
                <a:latin typeface="Georgia" panose="02040502050405020303" pitchFamily="18" charset="0"/>
                <a:ea typeface="MS PGothic" panose="020B0600070205080204" pitchFamily="34" charset="-128"/>
              </a:rPr>
              <a:t>Asymmetric multiprocessing </a:t>
            </a:r>
            <a:r>
              <a:rPr lang="en-GB" altLang="x-none" sz="2400" dirty="0" err="1">
                <a:solidFill>
                  <a:schemeClr val="tx1"/>
                </a:solidFill>
                <a:latin typeface="Georgia" panose="02040502050405020303" pitchFamily="18" charset="0"/>
                <a:ea typeface="MS PGothic" panose="020B0600070205080204" pitchFamily="34" charset="-128"/>
              </a:rPr>
              <a:t>– only one processor accesses the system data structures, alleviating the need for data sharing</a:t>
            </a:r>
          </a:p>
          <a:p>
            <a:pPr marL="3429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b="1" dirty="0" err="1">
                <a:solidFill>
                  <a:schemeClr val="tx1"/>
                </a:solidFill>
                <a:latin typeface="Georgia" panose="02040502050405020303" pitchFamily="18" charset="0"/>
                <a:ea typeface="MS PGothic" panose="020B0600070205080204" pitchFamily="34" charset="-128"/>
              </a:rPr>
              <a:t>Symmetric multiprocessing (SMP) </a:t>
            </a:r>
            <a:r>
              <a:rPr lang="en-GB" altLang="x-none" sz="2400" dirty="0" err="1">
                <a:solidFill>
                  <a:schemeClr val="tx1"/>
                </a:solidFill>
                <a:latin typeface="Georgia" panose="02040502050405020303" pitchFamily="18" charset="0"/>
                <a:ea typeface="MS PGothic" panose="020B0600070205080204" pitchFamily="34" charset="-128"/>
              </a:rPr>
              <a:t>– each processor is self-scheduling, all processes in common ready queue, or each has its own private queue of ready processes</a:t>
            </a:r>
          </a:p>
          <a:p>
            <a:pPr marL="800100" lvl="1" indent="-3409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Currently, most common</a:t>
            </a:r>
          </a:p>
          <a:p>
            <a:pPr marL="3429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b="1" dirty="0" err="1">
                <a:solidFill>
                  <a:schemeClr val="tx1"/>
                </a:solidFill>
                <a:latin typeface="Georgia" panose="02040502050405020303" pitchFamily="18" charset="0"/>
                <a:ea typeface="MS PGothic" panose="020B0600070205080204" pitchFamily="34" charset="-128"/>
              </a:rPr>
              <a:t>Processor affinity </a:t>
            </a:r>
            <a:r>
              <a:rPr lang="en-GB" altLang="x-none" sz="2400" dirty="0" err="1">
                <a:solidFill>
                  <a:schemeClr val="tx1"/>
                </a:solidFill>
                <a:latin typeface="Georgia" panose="02040502050405020303" pitchFamily="18" charset="0"/>
                <a:ea typeface="MS PGothic" panose="020B0600070205080204" pitchFamily="34" charset="-128"/>
              </a:rPr>
              <a:t>– process has affinity for processor on which it is currently running</a:t>
            </a:r>
          </a:p>
          <a:p>
            <a:pPr marL="800100" lvl="1" indent="-3409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b="1" dirty="0" err="1">
                <a:solidFill>
                  <a:schemeClr val="tx1"/>
                </a:solidFill>
                <a:latin typeface="Georgia" panose="02040502050405020303" pitchFamily="18" charset="0"/>
                <a:ea typeface="MS PGothic" panose="020B0600070205080204" pitchFamily="34" charset="-128"/>
              </a:rPr>
              <a:t>soft affinity</a:t>
            </a:r>
          </a:p>
          <a:p>
            <a:pPr marL="800100" lvl="1" indent="-3409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b="1" dirty="0" err="1">
                <a:solidFill>
                  <a:schemeClr val="tx1"/>
                </a:solidFill>
                <a:latin typeface="Georgia" panose="02040502050405020303" pitchFamily="18" charset="0"/>
                <a:ea typeface="MS PGothic" panose="020B0600070205080204" pitchFamily="34" charset="-128"/>
              </a:rPr>
              <a:t>hard affinity</a:t>
            </a:r>
          </a:p>
          <a:p>
            <a:pPr marL="800100" lvl="1" indent="-3409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000" dirty="0" err="1">
                <a:solidFill>
                  <a:schemeClr val="tx1"/>
                </a:solidFill>
                <a:latin typeface="Georgia" panose="02040502050405020303" pitchFamily="18" charset="0"/>
                <a:ea typeface="MS PGothic" panose="020B0600070205080204" pitchFamily="34" charset="-128"/>
              </a:rPr>
              <a:t>Variations including </a:t>
            </a:r>
            <a:r>
              <a:rPr lang="en-GB" altLang="x-none" sz="2000" b="1" dirty="0" err="1">
                <a:solidFill>
                  <a:schemeClr val="tx1"/>
                </a:solidFill>
                <a:latin typeface="Georgia" panose="02040502050405020303" pitchFamily="18" charset="0"/>
                <a:ea typeface="MS PGothic" panose="020B0600070205080204" pitchFamily="34" charset="-128"/>
              </a:rPr>
              <a:t>processor sets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133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133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133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13314">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additive="repl">
                                        <p:cTn id="20" dur="1" fill="hold">
                                          <p:stCondLst>
                                            <p:cond delay="0"/>
                                          </p:stCondLst>
                                        </p:cTn>
                                        <p:tgtEl>
                                          <p:spTgt spid="1331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additive="repl">
                                        <p:cTn id="24" dur="1" fill="hold">
                                          <p:stCondLst>
                                            <p:cond delay="0"/>
                                          </p:stCondLst>
                                        </p:cTn>
                                        <p:tgtEl>
                                          <p:spTgt spid="13314">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additive="repl">
                                        <p:cTn id="26" dur="1" fill="hold">
                                          <p:stCondLst>
                                            <p:cond delay="0"/>
                                          </p:stCondLst>
                                        </p:cTn>
                                        <p:tgtEl>
                                          <p:spTgt spid="1331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additive="repl">
                                        <p:cTn id="28" dur="1" fill="hold">
                                          <p:stCondLst>
                                            <p:cond delay="0"/>
                                          </p:stCondLst>
                                        </p:cTn>
                                        <p:tgtEl>
                                          <p:spTgt spid="1331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additive="repl">
                                        <p:cTn id="30" dur="1" fill="hold">
                                          <p:stCondLst>
                                            <p:cond delay="0"/>
                                          </p:stCondLst>
                                        </p:cTn>
                                        <p:tgtEl>
                                          <p:spTgt spid="133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4336"/>
          <p:cNvSpPr txBox="1"/>
          <p:nvPr/>
        </p:nvSpPr>
        <p:spPr>
          <a:xfrm>
            <a:off x="228600" y="381000"/>
            <a:ext cx="8686800" cy="576263"/>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4000" b="1" dirty="0" err="1">
                <a:solidFill>
                  <a:srgbClr val="000080"/>
                </a:solidFill>
                <a:latin typeface="Georgia" panose="02040502050405020303" pitchFamily="18" charset="0"/>
                <a:ea typeface="MS PGothic" panose="020B0600070205080204" pitchFamily="34" charset="-128"/>
              </a:rPr>
              <a:t>Multiple-Processor Scheduling – Load Balancing</a:t>
            </a:r>
          </a:p>
        </p:txBody>
      </p:sp>
      <p:sp>
        <p:nvSpPr>
          <p:cNvPr id="14338" name="Text Box 14337"/>
          <p:cNvSpPr txBox="1"/>
          <p:nvPr/>
        </p:nvSpPr>
        <p:spPr>
          <a:xfrm>
            <a:off x="381000" y="1447800"/>
            <a:ext cx="8534400" cy="4808538"/>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If SMP, need to keep all CPUs loaded for efficiency</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b="1" dirty="0" err="1">
                <a:solidFill>
                  <a:schemeClr val="tx1"/>
                </a:solidFill>
                <a:latin typeface="Georgia" panose="02040502050405020303" pitchFamily="18" charset="0"/>
                <a:ea typeface="MS PGothic" panose="020B0600070205080204" pitchFamily="34" charset="-128"/>
              </a:rPr>
              <a:t>Load balancing </a:t>
            </a:r>
            <a:r>
              <a:rPr lang="en-GB" altLang="x-none" sz="3200" dirty="0" err="1">
                <a:solidFill>
                  <a:schemeClr val="tx1"/>
                </a:solidFill>
                <a:latin typeface="Georgia" panose="02040502050405020303" pitchFamily="18" charset="0"/>
                <a:ea typeface="MS PGothic" panose="020B0600070205080204" pitchFamily="34" charset="-128"/>
              </a:rPr>
              <a:t>attempts to keep workload evenly distributed</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b="1" dirty="0" err="1">
                <a:solidFill>
                  <a:schemeClr val="tx1"/>
                </a:solidFill>
                <a:latin typeface="Georgia" panose="02040502050405020303" pitchFamily="18" charset="0"/>
                <a:ea typeface="MS PGothic" panose="020B0600070205080204" pitchFamily="34" charset="-128"/>
              </a:rPr>
              <a:t>Push migration </a:t>
            </a:r>
            <a:r>
              <a:rPr lang="en-GB" altLang="x-none" sz="3200" dirty="0" err="1">
                <a:solidFill>
                  <a:schemeClr val="tx1"/>
                </a:solidFill>
                <a:latin typeface="Georgia" panose="02040502050405020303" pitchFamily="18" charset="0"/>
                <a:ea typeface="MS PGothic" panose="020B0600070205080204" pitchFamily="34" charset="-128"/>
              </a:rPr>
              <a:t>– periodic task checks load on each processor, and if found pushes task from overloaded CPU to other CPUs</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b="1" dirty="0" err="1">
                <a:solidFill>
                  <a:schemeClr val="tx1"/>
                </a:solidFill>
                <a:latin typeface="Georgia" panose="02040502050405020303" pitchFamily="18" charset="0"/>
                <a:ea typeface="MS PGothic" panose="020B0600070205080204" pitchFamily="34" charset="-128"/>
              </a:rPr>
              <a:t>Pull migration </a:t>
            </a:r>
            <a:r>
              <a:rPr lang="en-GB" altLang="x-none" sz="3200" dirty="0" err="1">
                <a:solidFill>
                  <a:schemeClr val="tx1"/>
                </a:solidFill>
                <a:latin typeface="Georgia" panose="02040502050405020303" pitchFamily="18" charset="0"/>
                <a:ea typeface="MS PGothic" panose="020B0600070205080204" pitchFamily="34" charset="-128"/>
              </a:rPr>
              <a:t>– idle processors pulls waiting task from busy processor</a:t>
            </a:r>
          </a:p>
          <a:p>
            <a:pPr marL="457200" indent="-455295" defTabSz="457200" hangingPunct="0">
              <a:lnSpc>
                <a:spcPct val="100000"/>
              </a:lnSpc>
              <a:spcBef>
                <a:spcPts val="800"/>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x-none" sz="3200" dirty="0" err="1">
              <a:solidFill>
                <a:schemeClr val="tx1"/>
              </a:solidFill>
              <a:latin typeface="Georgia" panose="02040502050405020303" pitchFamily="18" charset="0"/>
              <a:ea typeface="MS PGothic" panose="020B0600070205080204" pitchFamily="34" charset="-128"/>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143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1433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1433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1433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961</Words>
  <Application>Microsoft Office PowerPoint</Application>
  <PresentationFormat>On-screen Show (4:3)</PresentationFormat>
  <Paragraphs>94</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Georgia</vt:lpstr>
      <vt:lpstr>Times New Roman</vt:lpstr>
      <vt:lpstr>Wingdings</vt:lpstr>
      <vt:lpstr>Office Theme</vt:lpstr>
      <vt:lpstr>1_Office Theme</vt:lpstr>
      <vt:lpstr>PowerPoint Presentation</vt:lpstr>
      <vt:lpstr>Multilevel Queue</vt:lpstr>
      <vt:lpstr>Multilevel Queue Scheduling</vt:lpstr>
      <vt:lpstr>Multilevel Feedback Queue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742</cp:revision>
  <cp:lastPrinted>2013-08-20T02:42:00Z</cp:lastPrinted>
  <dcterms:created xsi:type="dcterms:W3CDTF">2008-08-03T20:58:00Z</dcterms:created>
  <dcterms:modified xsi:type="dcterms:W3CDTF">2022-09-14T03:44:04Z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1033-11.2.0.8942</vt:lpwstr>
  </property>
</Properties>
</file>