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6"/>
  </p:notesMasterIdLst>
  <p:sldIdLst>
    <p:sldId id="256" r:id="rId3"/>
    <p:sldId id="488" r:id="rId4"/>
    <p:sldId id="489" r:id="rId5"/>
    <p:sldId id="491" r:id="rId6"/>
    <p:sldId id="492" r:id="rId7"/>
    <p:sldId id="493" r:id="rId8"/>
    <p:sldId id="494" r:id="rId9"/>
    <p:sldId id="495" r:id="rId10"/>
    <p:sldId id="500" r:id="rId11"/>
    <p:sldId id="496" r:id="rId12"/>
    <p:sldId id="497" r:id="rId13"/>
    <p:sldId id="498" r:id="rId14"/>
    <p:sldId id="499" r:id="rId15"/>
  </p:sldIdLst>
  <p:sldSz cx="9144000" cy="6858000" type="screen4x3"/>
  <p:notesSz cx="7315200" cy="9601200"/>
  <p:defaultTextStyle>
    <a:defPPr>
      <a:defRPr lang="en-GB"/>
    </a:defPPr>
    <a:lvl1pPr marL="0" lvl="0" indent="0" algn="l" defTabSz="457200" rtl="0" eaLnBrk="1" fontAlgn="base" latinLnBrk="0" hangingPunct="1">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1pPr>
    <a:lvl2pPr marL="742950" lvl="1" indent="-28575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2pPr>
    <a:lvl3pPr marL="1143000" lvl="2"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3pPr>
    <a:lvl4pPr marL="1600200" lvl="3" indent="-22860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4pPr>
    <a:lvl5pPr marL="2057400" lvl="4"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5pPr>
    <a:lvl6pPr marL="2286000" lvl="5"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6pPr>
    <a:lvl7pPr marL="2743200" lvl="6"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7pPr>
    <a:lvl8pPr marL="3200400" lvl="7"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8pPr>
    <a:lvl9pPr marL="3657600" lvl="8"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9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627"/>
  </p:normalViewPr>
  <p:slideViewPr>
    <p:cSldViewPr showGuides="1">
      <p:cViewPr varScale="1">
        <p:scale>
          <a:sx n="81" d="100"/>
          <a:sy n="81" d="100"/>
        </p:scale>
        <p:origin x="108" y="210"/>
      </p:cViewPr>
      <p:guideLst>
        <p:guide orient="horz" pos="2160"/>
        <p:guide pos="2927"/>
      </p:guideLst>
    </p:cSldViewPr>
  </p:slideViewPr>
  <p:outlineViewPr>
    <p:cViewPr varScale="1">
      <p:scale>
        <a:sx n="170" d="200"/>
        <a:sy n="170" d="200"/>
      </p:scale>
      <p:origin x="-780" y="-84"/>
    </p:cViewPr>
  </p:outlin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5" name="AutoShape 2"/>
          <p:cNvSpPr/>
          <p:nvPr/>
        </p:nvSpPr>
        <p:spPr>
          <a:xfrm>
            <a:off x="0" y="0"/>
            <a:ext cx="7315200" cy="9601200"/>
          </a:xfrm>
          <a:prstGeom prst="roundRect">
            <a:avLst>
              <a:gd name="adj" fmla="val 23"/>
            </a:avLst>
          </a:prstGeom>
          <a:solidFill>
            <a:srgbClr val="FFFFFF"/>
          </a:solid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6" name="Text Box 3"/>
          <p:cNvSpPr txBox="1"/>
          <p:nvPr/>
        </p:nvSpPr>
        <p:spPr>
          <a:xfrm>
            <a:off x="0" y="0"/>
            <a:ext cx="3170238" cy="47942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7" name="Text Box 4"/>
          <p:cNvSpPr txBox="1"/>
          <p:nvPr/>
        </p:nvSpPr>
        <p:spPr>
          <a:xfrm>
            <a:off x="4143375" y="0"/>
            <a:ext cx="3170238" cy="47942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8" name="Rectangle 5"/>
          <p:cNvSpPr>
            <a:spLocks noGrp="1" noRot="1" noChangeAspect="1"/>
          </p:cNvSpPr>
          <p:nvPr>
            <p:ph type="sldImg"/>
          </p:nvPr>
        </p:nvSpPr>
        <p:spPr>
          <a:xfrm>
            <a:off x="1257300" y="720725"/>
            <a:ext cx="4797425" cy="3597275"/>
          </a:xfrm>
          <a:prstGeom prst="rect">
            <a:avLst/>
          </a:prstGeom>
          <a:noFill/>
          <a:ln w="9360" cap="sq" cmpd="sng">
            <a:solidFill>
              <a:srgbClr val="000000"/>
            </a:solidFill>
            <a:prstDash val="solid"/>
            <a:miter/>
            <a:headEnd type="none" w="med" len="med"/>
            <a:tailEnd type="none" w="med" len="med"/>
          </a:ln>
        </p:spPr>
      </p:sp>
      <p:sp>
        <p:nvSpPr>
          <p:cNvPr id="2" name="Rectangle 6"/>
          <p:cNvSpPr>
            <a:spLocks noGrp="1" noChangeArrowheads="1"/>
          </p:cNvSpPr>
          <p:nvPr>
            <p:ph type="body"/>
          </p:nvPr>
        </p:nvSpPr>
        <p:spPr bwMode="auto">
          <a:xfrm>
            <a:off x="731838" y="4560888"/>
            <a:ext cx="5848350" cy="4316413"/>
          </a:xfrm>
          <a:prstGeom prst="rect">
            <a:avLst/>
          </a:prstGeom>
          <a:noFill/>
          <a:ln>
            <a:noFill/>
          </a:ln>
          <a:effectLst/>
        </p:spPr>
        <p:txBody>
          <a:bodyPr vert="horz" wrap="square" lIns="95139" tIns="49472" rIns="95139" bIns="49472" numCol="1" anchor="t"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
        <p:nvSpPr>
          <p:cNvPr id="3080" name="Text Box 7"/>
          <p:cNvSpPr txBox="1"/>
          <p:nvPr/>
        </p:nvSpPr>
        <p:spPr>
          <a:xfrm>
            <a:off x="0" y="9120188"/>
            <a:ext cx="3170238" cy="47942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 name="Rectangle 8"/>
          <p:cNvSpPr>
            <a:spLocks noGrp="1" noChangeArrowheads="1"/>
          </p:cNvSpPr>
          <p:nvPr>
            <p:ph type="sldNum"/>
          </p:nvPr>
        </p:nvSpPr>
        <p:spPr bwMode="auto">
          <a:xfrm>
            <a:off x="4143375" y="9120188"/>
            <a:ext cx="3167063" cy="476250"/>
          </a:xfrm>
          <a:prstGeom prst="rect">
            <a:avLst/>
          </a:prstGeom>
          <a:noFill/>
          <a:ln>
            <a:noFill/>
          </a:ln>
          <a:effectLst/>
        </p:spPr>
        <p:txBody>
          <a:bodyPr vert="horz" wrap="square" lIns="95139" tIns="49472" rIns="95139" bIns="49472" numCol="1" anchor="b" anchorCtr="0" compatLnSpc="1"/>
          <a:lstStyle>
            <a:lvl1pPr algn="r" eaLnBrk="1" hangingPunct="1">
              <a:buSzPct val="100000"/>
              <a:tabLst>
                <a:tab pos="482600" algn="l"/>
                <a:tab pos="965200" algn="l"/>
                <a:tab pos="1449070" algn="l"/>
                <a:tab pos="1931670" algn="l"/>
                <a:tab pos="2416175" algn="l"/>
                <a:tab pos="2898775" algn="l"/>
              </a:tabLst>
              <a:defRPr sz="1300">
                <a:solidFill>
                  <a:srgbClr val="000000"/>
                </a:solidFill>
                <a:latin typeface="Arial" panose="020B0604020202020204" pitchFamily="34" charset="0"/>
              </a:defRPr>
            </a:lvl1pPr>
          </a:lstStyle>
          <a:p>
            <a:pPr marL="0" marR="0" lvl="0" indent="0" algn="r" defTabSz="457200" rtl="0" eaLnBrk="1" fontAlgn="base" latinLnBrk="0" hangingPunct="1">
              <a:lnSpc>
                <a:spcPct val="100000"/>
              </a:lnSpc>
              <a:spcBef>
                <a:spcPct val="0"/>
              </a:spcBef>
              <a:spcAft>
                <a:spcPct val="0"/>
              </a:spcAft>
              <a:buClrTx/>
              <a:buSzPct val="100000"/>
              <a:buFontTx/>
              <a:buNone/>
              <a:tabLst>
                <a:tab pos="482600" algn="l"/>
                <a:tab pos="965200" algn="l"/>
                <a:tab pos="1449070" algn="l"/>
                <a:tab pos="1931670" algn="l"/>
                <a:tab pos="2416175" algn="l"/>
                <a:tab pos="2898775" algn="l"/>
              </a:tabLst>
              <a:defRPr/>
            </a:pPr>
            <a:fld id="{10C19D00-22FF-4F40-B389-4B69754D0A0F}" type="slidenum">
              <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a:t>
            </a:fld>
            <a:endPar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txBox="1">
            <a:spLocks noGrp="1"/>
          </p:cNvSpPr>
          <p:nvPr>
            <p:ph type="sldNum" sz="quarter"/>
          </p:nvPr>
        </p:nvSpPr>
        <p:spPr>
          <a:xfrm>
            <a:off x="4143375" y="9120188"/>
            <a:ext cx="3167063" cy="476250"/>
          </a:xfrm>
          <a:prstGeom prst="rect">
            <a:avLst/>
          </a:prstGeom>
          <a:noFill/>
          <a:ln w="9525">
            <a:noFill/>
          </a:ln>
        </p:spPr>
        <p:txBody>
          <a:bodyPr vert="horz" wrap="square" lIns="95139" tIns="49472" rIns="95139" bIns="49472" anchor="b"/>
          <a:lstStyle/>
          <a:p>
            <a:pPr lvl="0" algn="r">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1</a:t>
            </a:fld>
            <a:endParaRPr lang="en-US" altLang="en-US" sz="1300" dirty="0">
              <a:solidFill>
                <a:srgbClr val="000000"/>
              </a:solidFill>
              <a:latin typeface="Arial" panose="020B0604020202020204" pitchFamily="34" charset="0"/>
            </a:endParaRPr>
          </a:p>
        </p:txBody>
      </p:sp>
      <p:sp>
        <p:nvSpPr>
          <p:cNvPr id="5123" name="Text Box 1"/>
          <p:cNvSpPr>
            <a:spLocks noGrp="1" noRot="1" noChangeAspect="1" noTextEdit="1"/>
          </p:cNvSpPr>
          <p:nvPr>
            <p:ph type="sldImg"/>
          </p:nvPr>
        </p:nvSpPr>
        <p:spPr>
          <a:xfrm>
            <a:off x="1257300" y="720725"/>
            <a:ext cx="4800600" cy="3600450"/>
          </a:xfrm>
          <a:solidFill>
            <a:srgbClr val="FFFFFF"/>
          </a:solidFill>
        </p:spPr>
      </p:sp>
      <p:sp>
        <p:nvSpPr>
          <p:cNvPr id="33794" name="Text Box 2"/>
          <p:cNvSpPr>
            <a:spLocks noGrp="1" noChangeArrowheads="1"/>
          </p:cNvSpPr>
          <p:nvPr>
            <p:ph type="body" idx="1"/>
          </p:nvPr>
        </p:nvSpPr>
        <p:spPr>
          <a:xfrm>
            <a:off x="731838" y="4560888"/>
            <a:ext cx="5851525" cy="43195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95139" tIns="49472" rIns="95139" bIns="49472" numCol="1" anchor="ctr"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44032"/>
          <p:cNvSpPr/>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Times New Roman" panose="02020603050405020304" pitchFamily="18" charset="0"/>
                <a:ea typeface="MS PGothic" panose="020B0600070205080204" pitchFamily="34" charset="-128"/>
              </a:rPr>
              <a:t>11</a:t>
            </a:fld>
            <a:endParaRPr lang="en-US" altLang="x-none" sz="1300" dirty="0" err="1">
              <a:solidFill>
                <a:srgbClr val="FFFFFF"/>
              </a:solidFill>
              <a:latin typeface="Times New Roman" panose="02020603050405020304" pitchFamily="18" charset="0"/>
              <a:ea typeface="MS PGothic" panose="020B0600070205080204" pitchFamily="34" charset="-128"/>
            </a:endParaRPr>
          </a:p>
        </p:txBody>
      </p:sp>
      <p:sp>
        <p:nvSpPr>
          <p:cNvPr id="46083" name="Slide Image Placeholder 44033"/>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46084" name="Text Placeholder 44034"/>
          <p:cNvSpPr>
            <a:spLocks noGrp="1"/>
          </p:cNvSpPr>
          <p:nvPr>
            <p:ph type="body"/>
          </p:nvPr>
        </p:nvSpPr>
        <p:spPr>
          <a:xfrm>
            <a:off x="731838" y="4560888"/>
            <a:ext cx="5848350" cy="4316412"/>
          </a:xfrm>
          <a:ln w="9360"/>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For example, supposing that P1 =50, T1 = 25, P2 = 80, T2 = 35, and the deadlines match the periods.</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Overall CPU usage is 25/50 = 0.5 for P1, 35 / 80 =0.44 for P2, or 0.94 ( 94% ) overall, indicating it should be possible to schedule the processes.</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With rate-monotonic scheduling, P1 goes first, and completes its first burst at time 25.</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P2 goes next, and completes 25 out of its 35 time units before it gets pre-empted by P1 at time 50.</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P1 completes its second burst at 75, and then P2 completes its last 10 time units at time 85, missing its deadline of 80 by 5 time units. :-(</a:t>
            </a:r>
          </a:p>
        </p:txBody>
      </p:sp>
      <p:sp>
        <p:nvSpPr>
          <p:cNvPr id="46085"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11</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45056"/>
          <p:cNvSpPr/>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Times New Roman" panose="02020603050405020304" pitchFamily="18" charset="0"/>
                <a:ea typeface="MS PGothic" panose="020B0600070205080204" pitchFamily="34" charset="-128"/>
              </a:rPr>
              <a:t>12</a:t>
            </a:fld>
            <a:endParaRPr lang="en-US" altLang="x-none" sz="1300" dirty="0" err="1">
              <a:solidFill>
                <a:srgbClr val="FFFFFF"/>
              </a:solidFill>
              <a:latin typeface="Times New Roman" panose="02020603050405020304" pitchFamily="18" charset="0"/>
              <a:ea typeface="MS PGothic" panose="020B0600070205080204" pitchFamily="34" charset="-128"/>
            </a:endParaRPr>
          </a:p>
        </p:txBody>
      </p:sp>
      <p:sp>
        <p:nvSpPr>
          <p:cNvPr id="48131" name="Slide Image Placeholder 45057"/>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48132" name="Text Placeholder 45058"/>
          <p:cNvSpPr>
            <a:spLocks noGrp="1"/>
          </p:cNvSpPr>
          <p:nvPr>
            <p:ph type="body"/>
          </p:nvPr>
        </p:nvSpPr>
        <p:spPr>
          <a:xfrm>
            <a:off x="731838" y="4560888"/>
            <a:ext cx="5848350" cy="4316412"/>
          </a:xfrm>
          <a:ln w="9360"/>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At time 0 P1 has the earliest deadline, highest priority, and goes first., followed by P2 at time 25 when P1 completes its first burst.</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At time 50 process P1 begins its second period, but since P2 has a deadline of 80 and the deadline for P1 is not until 100, P2 is allowed to stay on the CPU and complete its burst, which it does at time 60.</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P1 then starts its second burst, which it completes at time 85. P2 started its second period at time 80, but since P1 had an earlier deadline, P2 did not pre-empt P1.</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P2 starts its second burst at time 85, and continues until time 100, at which time P1 starts its third period.</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At this point P1 has a deadline of 150 and P2 has a deadline of 160, so P1 preempts P2.</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P1 completes its third burst at time 125, at which time P2 starts, completing its third burst at time 145.</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The CPU sits idle for 5 time units, until P1 starts its next period at 150 and P2 at 160.</a:t>
            </a:r>
          </a:p>
        </p:txBody>
      </p:sp>
      <p:sp>
        <p:nvSpPr>
          <p:cNvPr id="48133"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12</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Slide Image Placeholder 46080"/>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50179" name="Text Placeholder 46081"/>
          <p:cNvSpPr>
            <a:spLocks noGrp="1"/>
          </p:cNvSpPr>
          <p:nvPr>
            <p:ph type="body"/>
          </p:nvPr>
        </p:nvSpPr>
        <p:spPr>
          <a:xfrm>
            <a:off x="731838" y="4560888"/>
            <a:ext cx="5848350" cy="4316412"/>
          </a:xfrm>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Assume that a total of </a:t>
            </a:r>
            <a:r>
              <a:rPr lang="en-US" altLang="x-none" sz="2000" i="1" dirty="0" err="1">
                <a:latin typeface="Arial" panose="020B0604020202020204" pitchFamily="34" charset="0"/>
                <a:ea typeface="SimSun" panose="02010600030101010101" pitchFamily="2" charset="-122"/>
              </a:rPr>
              <a:t>T </a:t>
            </a:r>
            <a:r>
              <a:rPr lang="en-US" altLang="x-none" sz="2000" dirty="0" err="1">
                <a:latin typeface="Arial" panose="020B0604020202020204" pitchFamily="34" charset="0"/>
                <a:ea typeface="SimSun" panose="02010600030101010101" pitchFamily="2" charset="-122"/>
              </a:rPr>
              <a:t>= 100 shares is to be divided among three processes,</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i="1" dirty="0" err="1">
                <a:latin typeface="Arial" panose="020B0604020202020204" pitchFamily="34" charset="0"/>
                <a:ea typeface="SimSun" panose="02010600030101010101" pitchFamily="2" charset="-122"/>
              </a:rPr>
              <a:t>A</a:t>
            </a:r>
            <a:r>
              <a:rPr lang="en-US" altLang="x-none" sz="2000" dirty="0" err="1">
                <a:latin typeface="Arial" panose="020B0604020202020204" pitchFamily="34" charset="0"/>
                <a:ea typeface="SimSun" panose="02010600030101010101" pitchFamily="2" charset="-122"/>
              </a:rPr>
              <a:t>, </a:t>
            </a:r>
            <a:r>
              <a:rPr lang="en-US" altLang="x-none" sz="2000" i="1" dirty="0" err="1">
                <a:latin typeface="Arial" panose="020B0604020202020204" pitchFamily="34" charset="0"/>
                <a:ea typeface="SimSun" panose="02010600030101010101" pitchFamily="2" charset="-122"/>
              </a:rPr>
              <a:t>B</a:t>
            </a:r>
            <a:r>
              <a:rPr lang="en-US" altLang="x-none" sz="2000" dirty="0" err="1">
                <a:latin typeface="Arial" panose="020B0604020202020204" pitchFamily="34" charset="0"/>
                <a:ea typeface="SimSun" panose="02010600030101010101" pitchFamily="2" charset="-122"/>
              </a:rPr>
              <a:t>, and </a:t>
            </a:r>
            <a:r>
              <a:rPr lang="en-US" altLang="x-none" sz="2000" i="1" dirty="0" err="1">
                <a:latin typeface="Arial" panose="020B0604020202020204" pitchFamily="34" charset="0"/>
                <a:ea typeface="SimSun" panose="02010600030101010101" pitchFamily="2" charset="-122"/>
              </a:rPr>
              <a:t>C</a:t>
            </a:r>
            <a:r>
              <a:rPr lang="en-US" altLang="x-none" sz="2000" dirty="0" err="1">
                <a:latin typeface="Arial" panose="020B0604020202020204" pitchFamily="34" charset="0"/>
                <a:ea typeface="SimSun" panose="02010600030101010101" pitchFamily="2" charset="-122"/>
              </a:rPr>
              <a:t>. </a:t>
            </a:r>
            <a:r>
              <a:rPr lang="en-US" altLang="x-none" sz="2000" i="1" dirty="0" err="1">
                <a:latin typeface="Arial" panose="020B0604020202020204" pitchFamily="34" charset="0"/>
                <a:ea typeface="SimSun" panose="02010600030101010101" pitchFamily="2" charset="-122"/>
              </a:rPr>
              <a:t>A</a:t>
            </a:r>
            <a:r>
              <a:rPr lang="en-US" altLang="x-none" sz="2000" dirty="0" err="1">
                <a:latin typeface="Arial" panose="020B0604020202020204" pitchFamily="34" charset="0"/>
                <a:ea typeface="SimSun" panose="02010600030101010101" pitchFamily="2" charset="-122"/>
              </a:rPr>
              <a:t>is assigned 50 shares, </a:t>
            </a:r>
            <a:r>
              <a:rPr lang="en-US" altLang="x-none" sz="2000" i="1" dirty="0" err="1">
                <a:latin typeface="Arial" panose="020B0604020202020204" pitchFamily="34" charset="0"/>
                <a:ea typeface="SimSun" panose="02010600030101010101" pitchFamily="2" charset="-122"/>
              </a:rPr>
              <a:t>B </a:t>
            </a:r>
            <a:r>
              <a:rPr lang="en-US" altLang="x-none" sz="2000" dirty="0" err="1">
                <a:latin typeface="Arial" panose="020B0604020202020204" pitchFamily="34" charset="0"/>
                <a:ea typeface="SimSun" panose="02010600030101010101" pitchFamily="2" charset="-122"/>
              </a:rPr>
              <a:t>is assigned 15 shares, and </a:t>
            </a:r>
            <a:r>
              <a:rPr lang="en-US" altLang="x-none" sz="2000" i="1" dirty="0" err="1">
                <a:latin typeface="Arial" panose="020B0604020202020204" pitchFamily="34" charset="0"/>
                <a:ea typeface="SimSun" panose="02010600030101010101" pitchFamily="2" charset="-122"/>
              </a:rPr>
              <a:t>C </a:t>
            </a:r>
            <a:r>
              <a:rPr lang="en-US" altLang="x-none" sz="2000" dirty="0" err="1">
                <a:latin typeface="Arial" panose="020B0604020202020204" pitchFamily="34" charset="0"/>
                <a:ea typeface="SimSun" panose="02010600030101010101" pitchFamily="2" charset="-122"/>
              </a:rPr>
              <a:t>is assigned</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20 shares. This scheme ensures that </a:t>
            </a:r>
            <a:r>
              <a:rPr lang="en-US" altLang="x-none" sz="2000" i="1" dirty="0" err="1">
                <a:latin typeface="Arial" panose="020B0604020202020204" pitchFamily="34" charset="0"/>
                <a:ea typeface="SimSun" panose="02010600030101010101" pitchFamily="2" charset="-122"/>
              </a:rPr>
              <a:t>A </a:t>
            </a:r>
            <a:r>
              <a:rPr lang="en-US" altLang="x-none" sz="2000" dirty="0" err="1">
                <a:latin typeface="Arial" panose="020B0604020202020204" pitchFamily="34" charset="0"/>
                <a:ea typeface="SimSun" panose="02010600030101010101" pitchFamily="2" charset="-122"/>
              </a:rPr>
              <a:t>will have 50 percent of total processor</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time, </a:t>
            </a:r>
            <a:r>
              <a:rPr lang="en-US" altLang="x-none" sz="2000" i="1" dirty="0" err="1">
                <a:latin typeface="Arial" panose="020B0604020202020204" pitchFamily="34" charset="0"/>
                <a:ea typeface="SimSun" panose="02010600030101010101" pitchFamily="2" charset="-122"/>
              </a:rPr>
              <a:t>B </a:t>
            </a:r>
            <a:r>
              <a:rPr lang="en-US" altLang="x-none" sz="2000" dirty="0" err="1">
                <a:latin typeface="Arial" panose="020B0604020202020204" pitchFamily="34" charset="0"/>
                <a:ea typeface="SimSun" panose="02010600030101010101" pitchFamily="2" charset="-122"/>
              </a:rPr>
              <a:t>will have 15 percent, and </a:t>
            </a:r>
            <a:r>
              <a:rPr lang="en-US" altLang="x-none" sz="2000" i="1" dirty="0" err="1">
                <a:latin typeface="Arial" panose="020B0604020202020204" pitchFamily="34" charset="0"/>
                <a:ea typeface="SimSun" panose="02010600030101010101" pitchFamily="2" charset="-122"/>
              </a:rPr>
              <a:t>C </a:t>
            </a:r>
            <a:r>
              <a:rPr lang="en-US" altLang="x-none" sz="2000" dirty="0" err="1">
                <a:latin typeface="Arial" panose="020B0604020202020204" pitchFamily="34" charset="0"/>
                <a:ea typeface="SimSun" panose="02010600030101010101" pitchFamily="2" charset="-122"/>
              </a:rPr>
              <a:t>will have 20 percent.</a:t>
            </a:r>
          </a:p>
        </p:txBody>
      </p:sp>
      <p:sp>
        <p:nvSpPr>
          <p:cNvPr id="50180" name="Text Box 46082"/>
          <p:cNvSpPr txBox="1"/>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Arial" panose="020B0604020202020204" pitchFamily="34" charset="0"/>
                <a:ea typeface="MS PGothic" panose="020B0600070205080204" pitchFamily="34" charset="-128"/>
              </a:rPr>
              <a:t>13</a:t>
            </a:fld>
            <a:endParaRPr lang="en-US" altLang="x-none" sz="1300" dirty="0" err="1">
              <a:solidFill>
                <a:srgbClr val="FFFFFF"/>
              </a:solidFill>
              <a:latin typeface="Arial" panose="020B0604020202020204" pitchFamily="34" charset="0"/>
              <a:ea typeface="MS PGothic" panose="020B0600070205080204" pitchFamily="34" charset="-128"/>
            </a:endParaRPr>
          </a:p>
        </p:txBody>
      </p:sp>
      <p:sp>
        <p:nvSpPr>
          <p:cNvPr id="50181"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13</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Slide Image Placeholder 35840"/>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27651" name="Text Placeholder 35841"/>
          <p:cNvSpPr>
            <a:spLocks noGrp="1"/>
          </p:cNvSpPr>
          <p:nvPr>
            <p:ph type="body"/>
          </p:nvPr>
        </p:nvSpPr>
        <p:spPr>
          <a:xfrm>
            <a:off x="731838" y="4560888"/>
            <a:ext cx="5848350" cy="4316412"/>
          </a:xfrm>
          <a:ln w="9360"/>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Memory stall: when a processor accesses memory, it spends a significant amount of time waiting for the data to become available. (cache miss)</a:t>
            </a:r>
          </a:p>
        </p:txBody>
      </p:sp>
      <p:sp>
        <p:nvSpPr>
          <p:cNvPr id="27652"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2</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Slide Image Placeholder 36864"/>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29699" name="Text Placeholder 36865"/>
          <p:cNvSpPr>
            <a:spLocks noGrp="1"/>
          </p:cNvSpPr>
          <p:nvPr>
            <p:ph type="body"/>
          </p:nvPr>
        </p:nvSpPr>
        <p:spPr>
          <a:xfrm>
            <a:off x="731838" y="4560888"/>
            <a:ext cx="5848350" cy="4316412"/>
          </a:xfrm>
          <a:ln w="9360"/>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two (or more) hardware threads are assigned to each core. That way, if one thread stalls while waiting for memory, the core can switch to another thread.</a:t>
            </a:r>
          </a:p>
        </p:txBody>
      </p:sp>
      <p:sp>
        <p:nvSpPr>
          <p:cNvPr id="29700"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3</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Slide Image Placeholder 37888"/>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33795" name="Text Placeholder 37889"/>
          <p:cNvSpPr>
            <a:spLocks noGrp="1"/>
          </p:cNvSpPr>
          <p:nvPr>
            <p:ph type="body"/>
          </p:nvPr>
        </p:nvSpPr>
        <p:spPr>
          <a:xfrm>
            <a:off x="731838" y="4560888"/>
            <a:ext cx="5848350" cy="4316412"/>
          </a:xfrm>
        </p:spPr>
        <p:txBody>
          <a:bodyPr wrap="none" lIns="0" tIns="0" rIns="0" bIns="0" anchor="ctr"/>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endParaRPr lang="en-US" altLang="x-none" sz="2000" dirty="0" err="1">
              <a:latin typeface="Arial" panose="020B0604020202020204" pitchFamily="34" charset="0"/>
              <a:ea typeface="SimSun" panose="02010600030101010101" pitchFamily="2" charset="-122"/>
            </a:endParaRPr>
          </a:p>
        </p:txBody>
      </p:sp>
      <p:sp>
        <p:nvSpPr>
          <p:cNvPr id="33796" name="Text Box 37890"/>
          <p:cNvSpPr txBox="1"/>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Arial" panose="020B0604020202020204" pitchFamily="34" charset="0"/>
                <a:ea typeface="MS PGothic" panose="020B0600070205080204" pitchFamily="34" charset="-128"/>
              </a:rPr>
              <a:t>4</a:t>
            </a:fld>
            <a:endParaRPr lang="en-US" altLang="x-none" sz="1300" dirty="0" err="1">
              <a:solidFill>
                <a:srgbClr val="FFFFFF"/>
              </a:solidFill>
              <a:latin typeface="Arial" panose="020B0604020202020204" pitchFamily="34" charset="0"/>
              <a:ea typeface="MS PGothic" panose="020B0600070205080204" pitchFamily="34" charset="-128"/>
            </a:endParaRPr>
          </a:p>
        </p:txBody>
      </p:sp>
      <p:sp>
        <p:nvSpPr>
          <p:cNvPr id="33797"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4</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Slide Image Placeholder 38912"/>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35843" name="Text Placeholder 38913"/>
          <p:cNvSpPr>
            <a:spLocks noGrp="1"/>
          </p:cNvSpPr>
          <p:nvPr>
            <p:ph type="body"/>
          </p:nvPr>
        </p:nvSpPr>
        <p:spPr>
          <a:xfrm>
            <a:off x="731838" y="4560888"/>
            <a:ext cx="5848350" cy="4316412"/>
          </a:xfrm>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In Solaris, the dispatch latency with preemption disabled is over a hundred milliseconds. With preemption enabled, it is reduced to less than a millisecond.</a:t>
            </a:r>
          </a:p>
        </p:txBody>
      </p:sp>
      <p:sp>
        <p:nvSpPr>
          <p:cNvPr id="35844" name="Text Box 38914"/>
          <p:cNvSpPr txBox="1"/>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Arial" panose="020B0604020202020204" pitchFamily="34" charset="0"/>
                <a:ea typeface="MS PGothic" panose="020B0600070205080204" pitchFamily="34" charset="-128"/>
              </a:rPr>
              <a:t>5</a:t>
            </a:fld>
            <a:endParaRPr lang="en-US" altLang="x-none" sz="1300" dirty="0" err="1">
              <a:solidFill>
                <a:srgbClr val="FFFFFF"/>
              </a:solidFill>
              <a:latin typeface="Arial" panose="020B0604020202020204" pitchFamily="34" charset="0"/>
              <a:ea typeface="MS PGothic" panose="020B0600070205080204" pitchFamily="34" charset="-128"/>
            </a:endParaRPr>
          </a:p>
        </p:txBody>
      </p:sp>
      <p:sp>
        <p:nvSpPr>
          <p:cNvPr id="35845"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5</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Slide Image Placeholder 39936"/>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37891" name="Text Placeholder 39937"/>
          <p:cNvSpPr>
            <a:spLocks noGrp="1"/>
          </p:cNvSpPr>
          <p:nvPr>
            <p:ph type="body"/>
          </p:nvPr>
        </p:nvSpPr>
        <p:spPr>
          <a:xfrm>
            <a:off x="731838" y="4560888"/>
            <a:ext cx="5848350" cy="4316412"/>
          </a:xfrm>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Using a technique known as an </a:t>
            </a:r>
            <a:r>
              <a:rPr lang="en-US" altLang="x-none" sz="2000" b="1" dirty="0" err="1">
                <a:latin typeface="Arial" panose="020B0604020202020204" pitchFamily="34" charset="0"/>
                <a:ea typeface="SimSun" panose="02010600030101010101" pitchFamily="2" charset="-122"/>
              </a:rPr>
              <a:t>admission-control </a:t>
            </a:r>
            <a:r>
              <a:rPr lang="en-US" altLang="x-none" sz="2000" dirty="0" err="1">
                <a:latin typeface="Arial" panose="020B0604020202020204" pitchFamily="34" charset="0"/>
                <a:ea typeface="SimSun" panose="02010600030101010101" pitchFamily="2" charset="-122"/>
              </a:rPr>
              <a:t>algorithm, the scheduler does one of two</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things. It either admits the process, guaranteeing that the process will complete on time, or rejects the request as impossible if it cannot guarantee that the task will be serviced by its deadline.</a:t>
            </a:r>
          </a:p>
        </p:txBody>
      </p:sp>
      <p:sp>
        <p:nvSpPr>
          <p:cNvPr id="37892" name="Text Box 39938"/>
          <p:cNvSpPr txBox="1"/>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Arial" panose="020B0604020202020204" pitchFamily="34" charset="0"/>
                <a:ea typeface="MS PGothic" panose="020B0600070205080204" pitchFamily="34" charset="-128"/>
              </a:rPr>
              <a:t>6</a:t>
            </a:fld>
            <a:endParaRPr lang="en-US" altLang="x-none" sz="1300" dirty="0" err="1">
              <a:solidFill>
                <a:srgbClr val="FFFFFF"/>
              </a:solidFill>
              <a:latin typeface="Arial" panose="020B0604020202020204" pitchFamily="34" charset="0"/>
              <a:ea typeface="MS PGothic" panose="020B0600070205080204" pitchFamily="34" charset="-128"/>
            </a:endParaRPr>
          </a:p>
        </p:txBody>
      </p:sp>
      <p:sp>
        <p:nvSpPr>
          <p:cNvPr id="37893"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6</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40960"/>
          <p:cNvSpPr/>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Times New Roman" panose="02020603050405020304" pitchFamily="18" charset="0"/>
                <a:ea typeface="MS PGothic" panose="020B0600070205080204" pitchFamily="34" charset="-128"/>
              </a:rPr>
              <a:t>7</a:t>
            </a:fld>
            <a:endParaRPr lang="en-US" altLang="x-none" sz="1300" dirty="0" err="1">
              <a:solidFill>
                <a:srgbClr val="FFFFFF"/>
              </a:solidFill>
              <a:latin typeface="Times New Roman" panose="02020603050405020304" pitchFamily="18" charset="0"/>
              <a:ea typeface="MS PGothic" panose="020B0600070205080204" pitchFamily="34" charset="-128"/>
            </a:endParaRPr>
          </a:p>
        </p:txBody>
      </p:sp>
      <p:sp>
        <p:nvSpPr>
          <p:cNvPr id="39939" name="Slide Image Placeholder 40961"/>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39940" name="Text Placeholder 40962"/>
          <p:cNvSpPr>
            <a:spLocks noGrp="1"/>
          </p:cNvSpPr>
          <p:nvPr>
            <p:ph type="body"/>
          </p:nvPr>
        </p:nvSpPr>
        <p:spPr>
          <a:xfrm>
            <a:off x="731838" y="4560888"/>
            <a:ext cx="5848350" cy="4316412"/>
          </a:xfrm>
          <a:ln w="9360"/>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P2 = 35</a:t>
            </a:r>
          </a:p>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P1 = 20</a:t>
            </a:r>
          </a:p>
        </p:txBody>
      </p:sp>
      <p:sp>
        <p:nvSpPr>
          <p:cNvPr id="39941"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7</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Slide Image Placeholder 41984"/>
          <p:cNvSpPr>
            <a:spLocks noGrp="1" noRot="1" noChangeAspect="1"/>
          </p:cNvSpPr>
          <p:nvPr>
            <p:ph type="sldImg"/>
          </p:nvPr>
        </p:nvSpPr>
        <p:spPr>
          <a:xfrm>
            <a:off x="1257300" y="720725"/>
            <a:ext cx="4797425" cy="3597275"/>
          </a:xfrm>
          <a:solidFill>
            <a:srgbClr val="FFFFFF"/>
          </a:solidFill>
          <a:ln>
            <a:solidFill>
              <a:srgbClr val="000000"/>
            </a:solidFill>
            <a:miter/>
          </a:ln>
        </p:spPr>
      </p:sp>
      <p:sp>
        <p:nvSpPr>
          <p:cNvPr id="41987" name="Text Placeholder 41985"/>
          <p:cNvSpPr>
            <a:spLocks noGrp="1"/>
          </p:cNvSpPr>
          <p:nvPr>
            <p:ph type="body"/>
          </p:nvPr>
        </p:nvSpPr>
        <p:spPr>
          <a:xfrm>
            <a:off x="731838" y="4560888"/>
            <a:ext cx="5848350" cy="4316412"/>
          </a:xfrm>
        </p:spPr>
        <p:txBody>
          <a:bodyPr wrap="square" lIns="95040" tIns="49320" rIns="95040" bIns="49320" anchor="t"/>
          <a:lstStyle/>
          <a:p>
            <a:pPr marL="1905" lvl="0" indent="0" defTabSz="457200" eaLnBrk="1">
              <a:spcBef>
                <a:spcPct val="0"/>
              </a:spcBef>
              <a:tabLst>
                <a:tab pos="723900" algn="l"/>
                <a:tab pos="1447800" algn="l"/>
                <a:tab pos="2171700" algn="l"/>
                <a:tab pos="2895600" algn="l"/>
                <a:tab pos="3619500" algn="l"/>
                <a:tab pos="4343400" algn="l"/>
                <a:tab pos="5067300" algn="l"/>
                <a:tab pos="5791200" algn="l"/>
              </a:tabLst>
            </a:pPr>
            <a:r>
              <a:rPr lang="en-US" altLang="x-none" sz="2000" dirty="0" err="1">
                <a:latin typeface="Arial" panose="020B0604020202020204" pitchFamily="34" charset="0"/>
                <a:ea typeface="SimSun" panose="02010600030101010101" pitchFamily="2" charset="-122"/>
              </a:rPr>
              <a:t>FCFS, P2 arrives first</a:t>
            </a:r>
          </a:p>
        </p:txBody>
      </p:sp>
      <p:sp>
        <p:nvSpPr>
          <p:cNvPr id="41988" name="Text Box 41986"/>
          <p:cNvSpPr txBox="1"/>
          <p:nvPr/>
        </p:nvSpPr>
        <p:spPr>
          <a:xfrm>
            <a:off x="4022725" y="9720263"/>
            <a:ext cx="3074988" cy="508000"/>
          </a:xfrm>
          <a:prstGeom prst="rect">
            <a:avLst/>
          </a:prstGeom>
          <a:noFill/>
          <a:ln w="9360">
            <a:noFill/>
          </a:ln>
        </p:spPr>
        <p:txBody>
          <a:bodyPr wrap="square" lIns="95040" tIns="49320" rIns="95040" bIns="49320" anchor="b"/>
          <a:lstStyle/>
          <a:p>
            <a:pPr lvl="0" indent="0" algn="r" defTabSz="457200">
              <a:lnSpc>
                <a:spcPct val="100000"/>
              </a:lnSpc>
              <a:tabLst>
                <a:tab pos="482600" algn="l"/>
                <a:tab pos="963930" algn="l"/>
                <a:tab pos="1449705" algn="l"/>
                <a:tab pos="1932305" algn="l"/>
                <a:tab pos="2416175" algn="l"/>
                <a:tab pos="2897505" algn="l"/>
              </a:tabLst>
            </a:pPr>
            <a:fld id="{9A0DB2DC-4C9A-4742-B13C-FB6460FD3503}" type="slidenum">
              <a:rPr lang="en-US" altLang="x-none" sz="1300" dirty="0" err="1">
                <a:solidFill>
                  <a:srgbClr val="FFFFFF"/>
                </a:solidFill>
                <a:latin typeface="Arial" panose="020B0604020202020204" pitchFamily="34" charset="0"/>
                <a:ea typeface="MS PGothic" panose="020B0600070205080204" pitchFamily="34" charset="-128"/>
              </a:rPr>
              <a:t>8</a:t>
            </a:fld>
            <a:endParaRPr lang="en-US" altLang="x-none" sz="1300" dirty="0" err="1">
              <a:solidFill>
                <a:srgbClr val="FFFFFF"/>
              </a:solidFill>
              <a:latin typeface="Arial" panose="020B0604020202020204" pitchFamily="34" charset="0"/>
              <a:ea typeface="MS PGothic" panose="020B0600070205080204" pitchFamily="34" charset="-128"/>
            </a:endParaRPr>
          </a:p>
        </p:txBody>
      </p:sp>
      <p:sp>
        <p:nvSpPr>
          <p:cNvPr id="41989"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8</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Slide Image Placeholder 43008"/>
          <p:cNvSpPr>
            <a:spLocks noGrp="1" noRot="1" noChangeAspect="1"/>
          </p:cNvSpPr>
          <p:nvPr>
            <p:ph type="sldImg"/>
          </p:nvPr>
        </p:nvSpPr>
        <p:spPr>
          <a:xfrm>
            <a:off x="1257300" y="728663"/>
            <a:ext cx="4800600" cy="3600450"/>
          </a:xfrm>
          <a:solidFill>
            <a:srgbClr val="FFFFFF"/>
          </a:solidFill>
          <a:ln>
            <a:solidFill>
              <a:srgbClr val="000000"/>
            </a:solidFill>
            <a:miter/>
          </a:ln>
        </p:spPr>
      </p:sp>
      <p:sp>
        <p:nvSpPr>
          <p:cNvPr id="44035" name="Text Placeholder 43009"/>
          <p:cNvSpPr>
            <a:spLocks noGrp="1"/>
          </p:cNvSpPr>
          <p:nvPr>
            <p:ph type="body"/>
          </p:nvPr>
        </p:nvSpPr>
        <p:spPr>
          <a:xfrm>
            <a:off x="731838" y="4560888"/>
            <a:ext cx="5851525" cy="4319587"/>
          </a:xfrm>
        </p:spPr>
        <p:txBody>
          <a:bodyPr wrap="none" lIns="0" tIns="0" rIns="0" bIns="0" anchor="ctr"/>
          <a:lstStyle/>
          <a:p>
            <a:pPr lvl="0" indent="0"/>
            <a:endParaRPr lang="en-GB" altLang="en-US"/>
          </a:p>
        </p:txBody>
      </p:sp>
      <p:sp>
        <p:nvSpPr>
          <p:cNvPr id="44036" name="Slide Number Placeholder 1"/>
          <p:cNvSpPr>
            <a:spLocks noGrp="1"/>
          </p:cNvSpPr>
          <p:nvPr>
            <p:ph type="sldNum" sz="quarter"/>
          </p:nvPr>
        </p:nvSpPr>
        <p:spPr>
          <a:xfrm>
            <a:off x="4398963" y="9555163"/>
            <a:ext cx="3371850" cy="501650"/>
          </a:xfrm>
          <a:prstGeom prst="rect">
            <a:avLst/>
          </a:prstGeom>
          <a:noFill/>
          <a:ln w="9525">
            <a:noFill/>
          </a:ln>
        </p:spPr>
        <p:txBody>
          <a:bodyPr wrap="square" lIns="0" tIns="0" rIns="0" bIns="0" anchor="b"/>
          <a:lstStyle/>
          <a:p>
            <a:pPr lvl="0" indent="0" algn="r" defTabSz="457200" hangingPunct="0">
              <a:tabLst>
                <a:tab pos="723900" algn="l"/>
                <a:tab pos="1447800" algn="l"/>
                <a:tab pos="2171700" algn="l"/>
                <a:tab pos="2895600" algn="l"/>
              </a:tabLst>
            </a:pPr>
            <a:fld id="{9A0DB2DC-4C9A-4742-B13C-FB6460FD3503}" type="slidenum">
              <a:rPr lang="en-US" altLang="x-none" sz="1400" dirty="0" err="1">
                <a:latin typeface="Times New Roman" panose="02020603050405020304" pitchFamily="18" charset="0"/>
                <a:ea typeface="Arial Unicode MS" pitchFamily="34" charset="-122"/>
              </a:rPr>
              <a:t>10</a:t>
            </a:fld>
            <a:endParaRPr lang="en-US" altLang="x-none" sz="1400" dirty="0" err="1">
              <a:latin typeface="Times New Roman" panose="02020603050405020304" pitchFamily="18" charset="0"/>
              <a:ea typeface="Arial Unicode MS" pitchFamily="3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1027" name="Rectangle 2"/>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
        <p:nvSpPr>
          <p:cNvPr id="1028" name="Text Box 3"/>
          <p:cNvSpPr txBox="1"/>
          <p:nvPr/>
        </p:nvSpPr>
        <p:spPr>
          <a:xfrm>
            <a:off x="6172200" y="6248400"/>
            <a:ext cx="2797175" cy="457200"/>
          </a:xfrm>
          <a:prstGeom prst="rect">
            <a:avLst/>
          </a:prstGeom>
          <a:noFill/>
          <a:ln w="9525">
            <a:noFill/>
          </a:ln>
        </p:spPr>
        <p:txBody>
          <a:bodyPr wrap="none" anchor="ctr"/>
          <a:lstStyle/>
          <a:p>
            <a:pPr lvl="0" eaLnBrk="0" hangingPunct="0">
              <a:buSzPct val="100000"/>
            </a:pPr>
            <a:endParaRPr lang="en-US" altLang="en-US" dirty="0">
              <a:latin typeface="Times New Roman" panose="02020603050405020304" pitchFamily="18" charset="0"/>
              <a:ea typeface="Arial" panose="020B0604020202020204" pitchFamily="34" charset="0"/>
            </a:endParaRPr>
          </a:p>
        </p:txBody>
      </p:sp>
      <p:pic>
        <p:nvPicPr>
          <p:cNvPr id="1029" name="Picture 4"/>
          <p:cNvPicPr>
            <a:picLocks noChangeAspect="1"/>
          </p:cNvPicPr>
          <p:nvPr/>
        </p:nvPicPr>
        <p:blipFill>
          <a:blip r:embed="rId13"/>
          <a:stretch>
            <a:fillRect/>
          </a:stretch>
        </p:blipFill>
        <p:spPr>
          <a:xfrm>
            <a:off x="7010400" y="6011863"/>
            <a:ext cx="1905000" cy="549275"/>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Line 1"/>
          <p:cNvSpPr/>
          <p:nvPr/>
        </p:nvSpPr>
        <p:spPr>
          <a:xfrm>
            <a:off x="533400" y="2819400"/>
            <a:ext cx="8153400" cy="1588"/>
          </a:xfrm>
          <a:prstGeom prst="line">
            <a:avLst/>
          </a:prstGeom>
          <a:ln w="38160" cap="sq" cmpd="sng">
            <a:solidFill>
              <a:srgbClr val="000000"/>
            </a:solidFill>
            <a:prstDash val="solid"/>
            <a:miter/>
            <a:headEnd type="none" w="med" len="med"/>
            <a:tailEnd type="none" w="med" len="med"/>
          </a:ln>
        </p:spPr>
      </p:sp>
      <p:pic>
        <p:nvPicPr>
          <p:cNvPr id="2051" name="Picture 2"/>
          <p:cNvPicPr>
            <a:picLocks noChangeAspect="1"/>
          </p:cNvPicPr>
          <p:nvPr/>
        </p:nvPicPr>
        <p:blipFill>
          <a:blip r:embed="rId13"/>
          <a:stretch>
            <a:fillRect/>
          </a:stretch>
        </p:blipFill>
        <p:spPr>
          <a:xfrm>
            <a:off x="3048000" y="5638800"/>
            <a:ext cx="3200400" cy="922338"/>
          </a:xfrm>
          <a:prstGeom prst="rect">
            <a:avLst/>
          </a:prstGeom>
          <a:noFill/>
          <a:ln w="9525">
            <a:noFill/>
          </a:ln>
        </p:spPr>
      </p:pic>
      <p:sp>
        <p:nvSpPr>
          <p:cNvPr id="2052" name="Rectangle 3"/>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2053" name="Rectangle 4"/>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228600" y="1219200"/>
            <a:ext cx="8686800" cy="1371600"/>
          </a:xfrm>
          <a:prstGeom prst="rect">
            <a:avLst/>
          </a:prstGeom>
          <a:noFill/>
          <a:ln>
            <a:noFill/>
          </a:ln>
          <a:effectLst/>
        </p:spPr>
        <p:txBody>
          <a:bodyPr anchor="b" anchorCtr="1"/>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altLang="en-US" sz="6000" b="1" i="0" u="none" strike="noStrike" kern="1200" cap="none" spc="0" normalizeH="0" baseline="0" noProof="0" dirty="0">
                <a:ln>
                  <a:noFill/>
                </a:ln>
                <a:solidFill>
                  <a:srgbClr val="000080"/>
                </a:solidFill>
                <a:effectLst>
                  <a:outerShdw blurRad="38100" dist="38100" dir="2700000" algn="tl">
                    <a:srgbClr val="C0C0C0"/>
                  </a:outerShdw>
                </a:effectLst>
                <a:uLnTx/>
                <a:uFillTx/>
                <a:latin typeface="Georgia" panose="02040502050405020303" pitchFamily="18" charset="0"/>
                <a:ea typeface="MS PGothic" panose="020B0600070205080204" pitchFamily="34" charset="-128"/>
                <a:cs typeface="+mn-cs"/>
              </a:rPr>
              <a:t>CPU Scheduling (6)</a:t>
            </a:r>
          </a:p>
        </p:txBody>
      </p:sp>
      <p:sp>
        <p:nvSpPr>
          <p:cNvPr id="4098" name="Text Box 2"/>
          <p:cNvSpPr txBox="1">
            <a:spLocks noChangeArrowheads="1"/>
          </p:cNvSpPr>
          <p:nvPr/>
        </p:nvSpPr>
        <p:spPr bwMode="auto">
          <a:xfrm>
            <a:off x="1676400" y="3048000"/>
            <a:ext cx="5867400" cy="2151063"/>
          </a:xfrm>
          <a:prstGeom prst="rect">
            <a:avLst/>
          </a:prstGeom>
          <a:noFill/>
          <a:ln>
            <a:noFill/>
          </a:ln>
          <a:effec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9pPr>
          </a:lstStyle>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Dr. Clinton Jeffery</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CSE325 Principles of</a:t>
            </a:r>
            <a:b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b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Operating Systems</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9/14/2022</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22528"/>
          <p:cNvSpPr txBox="1"/>
          <p:nvPr/>
        </p:nvSpPr>
        <p:spPr>
          <a:xfrm>
            <a:off x="304800" y="0"/>
            <a:ext cx="8150225" cy="908050"/>
          </a:xfrm>
          <a:prstGeom prst="rect">
            <a:avLst/>
          </a:prstGeom>
          <a:noFill/>
          <a:ln w="9360">
            <a:noFill/>
          </a:ln>
        </p:spPr>
        <p:txBody>
          <a:bodyPr wrap="square" lIns="90000" tIns="46800" rIns="90000" bIns="46800" anchor="ctr"/>
          <a:lstStyle/>
          <a:p>
            <a:pPr algn="ctr" defTabSz="457200" hangingPunct="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ea typeface="MS PGothic" panose="020B0600070205080204" pitchFamily="34" charset="-128"/>
              </a:rPr>
              <a:t>Example</a:t>
            </a:r>
          </a:p>
        </p:txBody>
      </p:sp>
      <p:sp>
        <p:nvSpPr>
          <p:cNvPr id="43010" name="Text Box 22529"/>
          <p:cNvSpPr txBox="1"/>
          <p:nvPr/>
        </p:nvSpPr>
        <p:spPr>
          <a:xfrm>
            <a:off x="304800" y="914400"/>
            <a:ext cx="8683625" cy="4264025"/>
          </a:xfrm>
          <a:prstGeom prst="rect">
            <a:avLst/>
          </a:prstGeom>
          <a:noFill/>
          <a:ln w="9360">
            <a:noFill/>
          </a:ln>
        </p:spPr>
        <p:txBody>
          <a:bodyPr wrap="square" lIns="90000" tIns="46800" rIns="90000" bIns="46800" anchor="t"/>
          <a:lstStyle/>
          <a:p>
            <a:pPr marL="7747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if P1 is given higher priority, it gets to go first, and P2 starts after P1 completes its burst.</a:t>
            </a:r>
          </a:p>
          <a:p>
            <a:pPr marL="7747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At time 50 when the next period for P1 starts, P2 has only completed 30 of its 35 needed time units, but it gets pre-empted by P1.</a:t>
            </a:r>
          </a:p>
          <a:p>
            <a:pPr marL="7747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At time 70, P1 completes its task for its second period, and the P2 is allowed to complete its last 5 time units.</a:t>
            </a:r>
          </a:p>
          <a:p>
            <a:pPr marL="7747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Overall both processes complete at time 75, and the cpu is then idle for 25 time units, before the process repeats.</a:t>
            </a:r>
          </a:p>
        </p:txBody>
      </p:sp>
      <p:pic>
        <p:nvPicPr>
          <p:cNvPr id="43011" name="Picture 22530"/>
          <p:cNvPicPr>
            <a:picLocks noChangeAspect="1"/>
          </p:cNvPicPr>
          <p:nvPr/>
        </p:nvPicPr>
        <p:blipFill>
          <a:blip r:embed="rId3"/>
          <a:stretch>
            <a:fillRect/>
          </a:stretch>
        </p:blipFill>
        <p:spPr>
          <a:xfrm>
            <a:off x="1600200" y="4953000"/>
            <a:ext cx="6324600" cy="973138"/>
          </a:xfrm>
          <a:prstGeom prst="rect">
            <a:avLst/>
          </a:prstGeom>
          <a:noFill/>
          <a:ln w="9360">
            <a:noFill/>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ext Box 23552"/>
          <p:cNvSpPr txBox="1"/>
          <p:nvPr/>
        </p:nvSpPr>
        <p:spPr>
          <a:xfrm>
            <a:off x="7938" y="457200"/>
            <a:ext cx="9144000" cy="609600"/>
          </a:xfrm>
          <a:prstGeom prst="rect">
            <a:avLst/>
          </a:prstGeom>
          <a:noFill/>
          <a:ln w="9360">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4400" b="1" dirty="0" err="1">
                <a:solidFill>
                  <a:srgbClr val="000080"/>
                </a:solidFill>
                <a:latin typeface="Georgia" panose="02040502050405020303" pitchFamily="18" charset="0"/>
                <a:ea typeface="MS PGothic" panose="020B0600070205080204" pitchFamily="34" charset="-128"/>
              </a:rPr>
              <a:t>Missed Deadlines with Rate Monotonic Scheduling</a:t>
            </a:r>
          </a:p>
        </p:txBody>
      </p:sp>
      <p:pic>
        <p:nvPicPr>
          <p:cNvPr id="45058" name="Picture 23553"/>
          <p:cNvPicPr>
            <a:picLocks noChangeAspect="1"/>
          </p:cNvPicPr>
          <p:nvPr/>
        </p:nvPicPr>
        <p:blipFill>
          <a:blip r:embed="rId3"/>
          <a:srcRect l="661" t="40074" r="661" b="40045"/>
          <a:stretch>
            <a:fillRect/>
          </a:stretch>
        </p:blipFill>
        <p:spPr>
          <a:xfrm>
            <a:off x="914400" y="2743200"/>
            <a:ext cx="7331075" cy="1108075"/>
          </a:xfrm>
          <a:prstGeom prst="rect">
            <a:avLst/>
          </a:prstGeom>
          <a:noFill/>
          <a:ln w="9360">
            <a:noFill/>
          </a:ln>
        </p:spPr>
      </p:pic>
      <p:sp>
        <p:nvSpPr>
          <p:cNvPr id="45059" name="Rectangle 23554"/>
          <p:cNvSpPr/>
          <p:nvPr/>
        </p:nvSpPr>
        <p:spPr>
          <a:xfrm>
            <a:off x="914400" y="4258310"/>
            <a:ext cx="7315200" cy="365125"/>
          </a:xfrm>
          <a:prstGeom prst="rect">
            <a:avLst/>
          </a:prstGeom>
          <a:noFill/>
          <a:ln w="9360">
            <a:noFill/>
          </a:ln>
        </p:spPr>
        <p:txBody>
          <a:bodyPr wrap="square" lIns="90000" tIns="45000" rIns="90000" bIns="45000" anchor="t">
            <a:spAutoFit/>
          </a:bodyPr>
          <a:lstStyle/>
          <a:p>
            <a:pPr defTabSz="457200" hangingPunct="0">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US" altLang="x-none" dirty="0" err="1">
                <a:solidFill>
                  <a:schemeClr val="tx1"/>
                </a:solidFill>
                <a:latin typeface="Times New Roman" panose="02020603050405020304" pitchFamily="18" charset="0"/>
                <a:ea typeface="MS PGothic" panose="020B0600070205080204" pitchFamily="34" charset="-128"/>
              </a:rPr>
              <a:t>P1 =50, T1 = 25, P2 = 80, T2 = 35, and the deadlines match the periods.</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ext Box 24576"/>
          <p:cNvSpPr txBox="1"/>
          <p:nvPr/>
        </p:nvSpPr>
        <p:spPr>
          <a:xfrm>
            <a:off x="228600" y="455613"/>
            <a:ext cx="8547100" cy="576262"/>
          </a:xfrm>
          <a:prstGeom prst="rect">
            <a:avLst/>
          </a:prstGeom>
          <a:noFill/>
          <a:ln w="9360">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000" b="1" dirty="0" err="1">
                <a:solidFill>
                  <a:srgbClr val="000080"/>
                </a:solidFill>
                <a:latin typeface="Georgia" panose="02040502050405020303" pitchFamily="18" charset="0"/>
                <a:ea typeface="MS PGothic" panose="020B0600070205080204" pitchFamily="34" charset="-128"/>
              </a:rPr>
              <a:t>Earliest Deadline First Scheduling (EDF)</a:t>
            </a:r>
          </a:p>
        </p:txBody>
      </p:sp>
      <p:sp>
        <p:nvSpPr>
          <p:cNvPr id="47106" name="Text Box 24577"/>
          <p:cNvSpPr txBox="1"/>
          <p:nvPr/>
        </p:nvSpPr>
        <p:spPr>
          <a:xfrm>
            <a:off x="228600" y="1609090"/>
            <a:ext cx="8686800" cy="4483100"/>
          </a:xfrm>
          <a:prstGeom prst="rect">
            <a:avLst/>
          </a:prstGeom>
          <a:noFill/>
          <a:ln w="9525">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3200" dirty="0" err="1">
                <a:solidFill>
                  <a:schemeClr val="tx1"/>
                </a:solidFill>
                <a:latin typeface="Georgia" panose="02040502050405020303" pitchFamily="18" charset="0"/>
                <a:ea typeface="MS PGothic" panose="020B0600070205080204" pitchFamily="34" charset="-128"/>
              </a:rPr>
              <a:t>Priorities are assigned according to deadlines:</a:t>
            </a:r>
          </a:p>
          <a:p>
            <a:pPr marL="855980" lvl="1" indent="-455930"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800" dirty="0" err="1">
                <a:solidFill>
                  <a:schemeClr val="tx1"/>
                </a:solidFill>
                <a:latin typeface="Georgia" panose="02040502050405020303" pitchFamily="18" charset="0"/>
                <a:ea typeface="MS PGothic" panose="020B0600070205080204" pitchFamily="34" charset="-128"/>
              </a:rPr>
              <a:t>the earlier the deadline, the higher the priority;</a:t>
            </a:r>
          </a:p>
          <a:p>
            <a:pPr marL="855980" lvl="1" indent="-455930"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800" dirty="0" err="1">
                <a:solidFill>
                  <a:schemeClr val="tx1"/>
                </a:solidFill>
                <a:latin typeface="Georgia" panose="02040502050405020303" pitchFamily="18" charset="0"/>
                <a:ea typeface="MS PGothic" panose="020B0600070205080204" pitchFamily="34" charset="-128"/>
              </a:rPr>
              <a:t>the later the deadline, the lower the priority</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3200" dirty="0" err="1">
                <a:solidFill>
                  <a:schemeClr val="tx1"/>
                </a:solidFill>
                <a:latin typeface="Georgia" panose="02040502050405020303" pitchFamily="18" charset="0"/>
                <a:ea typeface="MS PGothic" panose="020B0600070205080204" pitchFamily="34" charset="-128"/>
              </a:rPr>
              <a:t>Previous example:</a:t>
            </a:r>
          </a:p>
        </p:txBody>
      </p:sp>
      <p:pic>
        <p:nvPicPr>
          <p:cNvPr id="47107" name="Picture 24578"/>
          <p:cNvPicPr>
            <a:picLocks noChangeAspect="1"/>
          </p:cNvPicPr>
          <p:nvPr/>
        </p:nvPicPr>
        <p:blipFill>
          <a:blip r:embed="rId3"/>
          <a:srcRect l="708" t="40182" r="708" b="39862"/>
          <a:stretch>
            <a:fillRect/>
          </a:stretch>
        </p:blipFill>
        <p:spPr>
          <a:xfrm>
            <a:off x="1147763" y="4508500"/>
            <a:ext cx="6772275" cy="1028700"/>
          </a:xfrm>
          <a:prstGeom prst="rect">
            <a:avLst/>
          </a:prstGeom>
          <a:noFill/>
          <a:ln w="9360">
            <a:noFill/>
          </a:ln>
        </p:spPr>
      </p:pic>
      <p:sp>
        <p:nvSpPr>
          <p:cNvPr id="47108" name="Rectangle 24579"/>
          <p:cNvSpPr/>
          <p:nvPr/>
        </p:nvSpPr>
        <p:spPr>
          <a:xfrm>
            <a:off x="565150" y="5649913"/>
            <a:ext cx="7315200" cy="700087"/>
          </a:xfrm>
          <a:prstGeom prst="rect">
            <a:avLst/>
          </a:prstGeom>
          <a:noFill/>
          <a:ln w="9360">
            <a:noFill/>
          </a:ln>
        </p:spPr>
        <p:txBody>
          <a:bodyPr wrap="square" lIns="90000" tIns="45000" rIns="90000" bIns="45000" anchor="t">
            <a:spAutoFit/>
          </a:bodyPr>
          <a:lstStyle/>
          <a:p>
            <a:pPr defTabSz="457200" hangingPunct="0">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US" altLang="x-none" sz="2000" dirty="0" err="1">
                <a:solidFill>
                  <a:schemeClr val="tx1"/>
                </a:solidFill>
                <a:latin typeface="Times New Roman" panose="02020603050405020304" pitchFamily="18" charset="0"/>
                <a:ea typeface="MS PGothic" panose="020B0600070205080204" pitchFamily="34" charset="-128"/>
              </a:rPr>
              <a:t>P1 =50, T1 = 25, P2 = 80, T2 = 35, and the deadlines match the periods.</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ext Box 25600"/>
          <p:cNvSpPr txBox="1"/>
          <p:nvPr/>
        </p:nvSpPr>
        <p:spPr>
          <a:xfrm>
            <a:off x="533400" y="381000"/>
            <a:ext cx="8229600" cy="576263"/>
          </a:xfrm>
          <a:prstGeom prst="rect">
            <a:avLst/>
          </a:prstGeom>
          <a:noFill/>
          <a:ln w="9360">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ea typeface="MS PGothic" panose="020B0600070205080204" pitchFamily="34" charset="-128"/>
              </a:rPr>
              <a:t>Proportional Share Scheduling</a:t>
            </a:r>
          </a:p>
        </p:txBody>
      </p:sp>
      <p:sp>
        <p:nvSpPr>
          <p:cNvPr id="25602" name="Text Box 25601"/>
          <p:cNvSpPr txBox="1"/>
          <p:nvPr/>
        </p:nvSpPr>
        <p:spPr>
          <a:xfrm>
            <a:off x="381000" y="1447800"/>
            <a:ext cx="8343900" cy="4483100"/>
          </a:xfrm>
          <a:prstGeom prst="rect">
            <a:avLst/>
          </a:prstGeom>
          <a:noFill/>
          <a:ln w="9525">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i="1" dirty="0" err="1">
                <a:solidFill>
                  <a:schemeClr val="tx1"/>
                </a:solidFill>
                <a:latin typeface="Georgia" panose="02040502050405020303" pitchFamily="18" charset="0"/>
                <a:ea typeface="MS PGothic" panose="020B0600070205080204" pitchFamily="34" charset="-128"/>
              </a:rPr>
              <a:t>T</a:t>
            </a:r>
            <a:r>
              <a:rPr lang="en-GB" altLang="x-none" sz="3200" dirty="0" err="1">
                <a:solidFill>
                  <a:schemeClr val="tx1"/>
                </a:solidFill>
                <a:latin typeface="Georgia" panose="02040502050405020303" pitchFamily="18" charset="0"/>
                <a:ea typeface="MS PGothic" panose="020B0600070205080204" pitchFamily="34" charset="-128"/>
              </a:rPr>
              <a:t> shares are allocated among all processes in the system</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An application receives </a:t>
            </a:r>
            <a:r>
              <a:rPr lang="en-GB" altLang="x-none" sz="3200" i="1" dirty="0" err="1">
                <a:solidFill>
                  <a:schemeClr val="tx1"/>
                </a:solidFill>
                <a:latin typeface="Georgia" panose="02040502050405020303" pitchFamily="18" charset="0"/>
                <a:ea typeface="MS PGothic" panose="020B0600070205080204" pitchFamily="34" charset="-128"/>
              </a:rPr>
              <a:t>N</a:t>
            </a:r>
            <a:r>
              <a:rPr lang="en-GB" altLang="x-none" sz="3200" dirty="0" err="1">
                <a:solidFill>
                  <a:schemeClr val="tx1"/>
                </a:solidFill>
                <a:latin typeface="Georgia" panose="02040502050405020303" pitchFamily="18" charset="0"/>
                <a:ea typeface="MS PGothic" panose="020B0600070205080204" pitchFamily="34" charset="-128"/>
              </a:rPr>
              <a:t> shares where </a:t>
            </a:r>
            <a:r>
              <a:rPr lang="en-GB" altLang="x-none" sz="3200" i="1" dirty="0" err="1">
                <a:solidFill>
                  <a:schemeClr val="tx1"/>
                </a:solidFill>
                <a:latin typeface="Georgia" panose="02040502050405020303" pitchFamily="18" charset="0"/>
                <a:ea typeface="MS PGothic" panose="020B0600070205080204" pitchFamily="34" charset="-128"/>
              </a:rPr>
              <a:t>N &lt; T</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This ensures each application will receive </a:t>
            </a:r>
            <a:r>
              <a:rPr lang="en-GB" altLang="x-none" sz="3200" b="1" i="1" dirty="0" err="1">
                <a:solidFill>
                  <a:schemeClr val="tx1"/>
                </a:solidFill>
                <a:latin typeface="Georgia" panose="02040502050405020303" pitchFamily="18" charset="0"/>
                <a:ea typeface="MS PGothic" panose="020B0600070205080204" pitchFamily="34" charset="-128"/>
              </a:rPr>
              <a:t>N</a:t>
            </a:r>
            <a:r>
              <a:rPr lang="en-GB" altLang="x-none" sz="3200" i="1" dirty="0" err="1">
                <a:solidFill>
                  <a:schemeClr val="tx1"/>
                </a:solidFill>
                <a:latin typeface="Georgia" panose="02040502050405020303" pitchFamily="18" charset="0"/>
                <a:ea typeface="MS PGothic" panose="020B0600070205080204" pitchFamily="34" charset="-128"/>
              </a:rPr>
              <a:t> / T</a:t>
            </a:r>
            <a:r>
              <a:rPr lang="en-GB" altLang="x-none" sz="3200" dirty="0" err="1">
                <a:solidFill>
                  <a:schemeClr val="tx1"/>
                </a:solidFill>
                <a:latin typeface="Georgia" panose="02040502050405020303" pitchFamily="18" charset="0"/>
                <a:ea typeface="MS PGothic" panose="020B0600070205080204" pitchFamily="34" charset="-128"/>
              </a:rPr>
              <a:t> of the total processor time</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Must work in conjunction with an admission-control policy to guarantee that an application receives its allocated share of time.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additive="repl">
                                        <p:cTn id="6" dur="1" fill="hold">
                                          <p:stCondLst>
                                            <p:cond delay="0"/>
                                          </p:stCondLst>
                                        </p:cTn>
                                        <p:tgtEl>
                                          <p:spTgt spid="2560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additive="repl">
                                        <p:cTn id="10" dur="1" fill="hold">
                                          <p:stCondLst>
                                            <p:cond delay="0"/>
                                          </p:stCondLst>
                                        </p:cTn>
                                        <p:tgtEl>
                                          <p:spTgt spid="2560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additive="repl">
                                        <p:cTn id="14" dur="1" fill="hold">
                                          <p:stCondLst>
                                            <p:cond delay="0"/>
                                          </p:stCondLst>
                                        </p:cTn>
                                        <p:tgtEl>
                                          <p:spTgt spid="2560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additive="repl">
                                        <p:cTn id="18" dur="1" fill="hold">
                                          <p:stCondLst>
                                            <p:cond delay="0"/>
                                          </p:stCondLst>
                                        </p:cTn>
                                        <p:tgtEl>
                                          <p:spTgt spid="2560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5360"/>
          <p:cNvSpPr txBox="1"/>
          <p:nvPr/>
        </p:nvSpPr>
        <p:spPr>
          <a:xfrm>
            <a:off x="865188" y="176213"/>
            <a:ext cx="7821612" cy="576262"/>
          </a:xfrm>
          <a:prstGeom prst="rect">
            <a:avLst/>
          </a:prstGeom>
          <a:noFill/>
          <a:ln w="9525">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GB" altLang="x-none" sz="4400" b="1" dirty="0" err="1">
                <a:solidFill>
                  <a:srgbClr val="000080"/>
                </a:solidFill>
                <a:latin typeface="Georgia" panose="02040502050405020303" pitchFamily="18" charset="0"/>
                <a:ea typeface="MS PGothic" panose="020B0600070205080204" pitchFamily="34" charset="-128"/>
              </a:rPr>
              <a:t>Multicore Processors</a:t>
            </a:r>
          </a:p>
        </p:txBody>
      </p:sp>
      <p:sp>
        <p:nvSpPr>
          <p:cNvPr id="15362" name="Text Box 15361"/>
          <p:cNvSpPr txBox="1"/>
          <p:nvPr/>
        </p:nvSpPr>
        <p:spPr>
          <a:xfrm>
            <a:off x="381000" y="1143000"/>
            <a:ext cx="8624888" cy="5538787"/>
          </a:xfrm>
          <a:prstGeom prst="rect">
            <a:avLst/>
          </a:prstGeom>
          <a:noFill/>
          <a:ln w="9525">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ea typeface="MS PGothic" panose="020B0600070205080204" pitchFamily="34" charset="-128"/>
              </a:rPr>
              <a:t>Multiple processor cores on a physical chip</a:t>
            </a:r>
          </a:p>
          <a:p>
            <a:pPr marL="1200150" lvl="1" indent="-455295" hangingPunct="0">
              <a:spcBef>
                <a:spcPts val="800"/>
              </a:spcBef>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rPr>
              <a:t>…began when Moore’s Law failed</a:t>
            </a:r>
            <a:endParaRPr lang="en-GB" altLang="x-none" sz="3200" dirty="0">
              <a:solidFill>
                <a:schemeClr val="tx1"/>
              </a:solidFill>
              <a:latin typeface="Georgia" panose="02040502050405020303" pitchFamily="18" charset="0"/>
              <a:ea typeface="MS PGothic" panose="020B0600070205080204" pitchFamily="34" charset="-128"/>
            </a:endParaRPr>
          </a:p>
          <a:p>
            <a:pPr marL="1200150" lvl="1" indent="-455295" hangingPunct="0">
              <a:spcBef>
                <a:spcPts val="800"/>
              </a:spcBef>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rPr>
              <a:t>lower</a:t>
            </a:r>
            <a:r>
              <a:rPr lang="en-GB" altLang="x-none" sz="3200" dirty="0">
                <a:solidFill>
                  <a:schemeClr val="tx1"/>
                </a:solidFill>
                <a:latin typeface="Georgia" panose="02040502050405020303" pitchFamily="18" charset="0"/>
                <a:ea typeface="MS PGothic" panose="020B0600070205080204" pitchFamily="34" charset="-128"/>
              </a:rPr>
              <a:t> power than clock speedup</a:t>
            </a:r>
          </a:p>
          <a:p>
            <a:pPr marL="1200150" lvl="1" indent="-455295" hangingPunct="0">
              <a:spcBef>
                <a:spcPts val="800"/>
              </a:spcBef>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ea typeface="MS PGothic" panose="020B0600070205080204" pitchFamily="34" charset="-128"/>
              </a:rPr>
              <a:t>some jobs can go faster in parallel</a:t>
            </a: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a:solidFill>
                  <a:schemeClr val="tx1"/>
                </a:solidFill>
                <a:latin typeface="Georgia" panose="02040502050405020303" pitchFamily="18" charset="0"/>
                <a:ea typeface="MS PGothic" panose="020B0600070205080204" pitchFamily="34" charset="-128"/>
              </a:rPr>
              <a:t>Multiple threads per core also very common</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800" dirty="0">
                <a:solidFill>
                  <a:schemeClr val="tx1"/>
                </a:solidFill>
                <a:latin typeface="Georgia" panose="02040502050405020303" pitchFamily="18" charset="0"/>
                <a:ea typeface="MS PGothic" panose="020B0600070205080204" pitchFamily="34" charset="-128"/>
              </a:rPr>
              <a:t>Hyperthreading, multiple ALU’s etc.</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800" dirty="0">
                <a:solidFill>
                  <a:schemeClr val="tx1"/>
                </a:solidFill>
                <a:latin typeface="Georgia" panose="02040502050405020303" pitchFamily="18" charset="0"/>
                <a:ea typeface="MS PGothic" panose="020B0600070205080204" pitchFamily="34" charset="-128"/>
              </a:rPr>
              <a:t>Takes advantage of memory stall to make progress on another thread while memory retrieve is happening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additive="repl">
                                        <p:cTn id="6" dur="1" fill="hold">
                                          <p:stCondLst>
                                            <p:cond delay="0"/>
                                          </p:stCondLst>
                                        </p:cTn>
                                        <p:tgtEl>
                                          <p:spTgt spid="153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additive="repl">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additive="repl">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additive="repl">
                                        <p:cTn id="18"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additive="repl">
                                        <p:cTn id="22"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additive="repl">
                                        <p:cTn id="26" dur="1" fill="hold">
                                          <p:stCondLst>
                                            <p:cond delay="0"/>
                                          </p:stCondLst>
                                        </p:cTn>
                                        <p:tgtEl>
                                          <p:spTgt spid="15362">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additive="repl">
                                        <p:cTn id="28"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6384"/>
          <p:cNvSpPr txBox="1"/>
          <p:nvPr/>
        </p:nvSpPr>
        <p:spPr>
          <a:xfrm>
            <a:off x="533400" y="457200"/>
            <a:ext cx="8229600" cy="576263"/>
          </a:xfrm>
          <a:prstGeom prst="rect">
            <a:avLst/>
          </a:prstGeom>
          <a:noFill/>
          <a:ln w="9525">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a:solidFill>
                  <a:srgbClr val="000080"/>
                </a:solidFill>
                <a:latin typeface="Georgia" panose="02040502050405020303" pitchFamily="18" charset="0"/>
                <a:ea typeface="MS PGothic" panose="020B0600070205080204" pitchFamily="34" charset="-128"/>
              </a:rPr>
              <a:t>Multithreaded Multicore</a:t>
            </a:r>
          </a:p>
        </p:txBody>
      </p:sp>
      <p:pic>
        <p:nvPicPr>
          <p:cNvPr id="28674" name="Picture 16385"/>
          <p:cNvPicPr>
            <a:picLocks noChangeAspect="1"/>
          </p:cNvPicPr>
          <p:nvPr/>
        </p:nvPicPr>
        <p:blipFill>
          <a:blip r:embed="rId3"/>
          <a:stretch>
            <a:fillRect/>
          </a:stretch>
        </p:blipFill>
        <p:spPr>
          <a:xfrm>
            <a:off x="1117600" y="1870075"/>
            <a:ext cx="6781800" cy="1671638"/>
          </a:xfrm>
          <a:prstGeom prst="rect">
            <a:avLst/>
          </a:prstGeom>
          <a:noFill/>
          <a:ln w="9360">
            <a:noFill/>
          </a:ln>
        </p:spPr>
      </p:pic>
      <p:pic>
        <p:nvPicPr>
          <p:cNvPr id="28675" name="Picture 16386"/>
          <p:cNvPicPr>
            <a:picLocks noChangeAspect="1"/>
          </p:cNvPicPr>
          <p:nvPr/>
        </p:nvPicPr>
        <p:blipFill>
          <a:blip r:embed="rId4"/>
          <a:stretch>
            <a:fillRect/>
          </a:stretch>
        </p:blipFill>
        <p:spPr>
          <a:xfrm>
            <a:off x="1143000" y="4191000"/>
            <a:ext cx="6872288" cy="1693863"/>
          </a:xfrm>
          <a:prstGeom prst="rect">
            <a:avLst/>
          </a:prstGeom>
          <a:noFill/>
          <a:ln w="9360">
            <a:noFill/>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17408"/>
          <p:cNvSpPr txBox="1"/>
          <p:nvPr/>
        </p:nvSpPr>
        <p:spPr>
          <a:xfrm>
            <a:off x="304800" y="152400"/>
            <a:ext cx="8458200" cy="576263"/>
          </a:xfrm>
          <a:prstGeom prst="rect">
            <a:avLst/>
          </a:prstGeom>
          <a:noFill/>
          <a:ln w="9525">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ea typeface="MS PGothic" panose="020B0600070205080204" pitchFamily="34" charset="-128"/>
              </a:rPr>
              <a:t>Real-Time CPU Scheduling</a:t>
            </a:r>
          </a:p>
        </p:txBody>
      </p:sp>
      <p:sp>
        <p:nvSpPr>
          <p:cNvPr id="17410" name="Text Box 17409"/>
          <p:cNvSpPr txBox="1"/>
          <p:nvPr/>
        </p:nvSpPr>
        <p:spPr>
          <a:xfrm>
            <a:off x="152400" y="1066800"/>
            <a:ext cx="8839200" cy="5486400"/>
          </a:xfrm>
          <a:prstGeom prst="rect">
            <a:avLst/>
          </a:prstGeom>
          <a:noFill/>
          <a:ln w="9525">
            <a:noFill/>
          </a:ln>
        </p:spPr>
        <p:txBody>
          <a:bodyPr wrap="square" lIns="90000" tIns="46800" rIns="90000" bIns="46800" anchor="t"/>
          <a:lstStyle/>
          <a:p>
            <a:pPr marL="774700" indent="-340995" defTabSz="457200" hangingPunct="0">
              <a:lnSpc>
                <a:spcPct val="100000"/>
              </a:lnSpc>
              <a:spcBef>
                <a:spcPts val="8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800" dirty="0" err="1">
                <a:solidFill>
                  <a:schemeClr val="tx1"/>
                </a:solidFill>
                <a:latin typeface="Georgia" panose="02040502050405020303" pitchFamily="18" charset="0"/>
                <a:ea typeface="MS PGothic" panose="020B0600070205080204" pitchFamily="34" charset="-128"/>
              </a:rPr>
              <a:t>Can present obvious challenges</a:t>
            </a:r>
          </a:p>
          <a:p>
            <a:pPr marL="774700" indent="-340995" defTabSz="457200" hangingPunct="0">
              <a:lnSpc>
                <a:spcPct val="100000"/>
              </a:lnSpc>
              <a:spcBef>
                <a:spcPts val="8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800" b="1" dirty="0" err="1">
                <a:solidFill>
                  <a:schemeClr val="tx1"/>
                </a:solidFill>
                <a:latin typeface="Georgia" panose="02040502050405020303" pitchFamily="18" charset="0"/>
                <a:ea typeface="MS PGothic" panose="020B0600070205080204" pitchFamily="34" charset="-128"/>
              </a:rPr>
              <a:t>Soft real-time systems </a:t>
            </a:r>
            <a:r>
              <a:rPr lang="en-GB" altLang="x-none" sz="2800" dirty="0" err="1">
                <a:solidFill>
                  <a:schemeClr val="tx1"/>
                </a:solidFill>
                <a:latin typeface="Georgia" panose="02040502050405020303" pitchFamily="18" charset="0"/>
                <a:ea typeface="MS PGothic" panose="020B0600070205080204" pitchFamily="34" charset="-128"/>
              </a:rPr>
              <a:t>– no guarantee as to when critical real-time process will be scheduled</a:t>
            </a:r>
          </a:p>
          <a:p>
            <a:pPr marL="774700" indent="-340995" defTabSz="457200" hangingPunct="0">
              <a:lnSpc>
                <a:spcPct val="100000"/>
              </a:lnSpc>
              <a:spcBef>
                <a:spcPts val="8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800" b="1" dirty="0">
                <a:solidFill>
                  <a:schemeClr val="tx1"/>
                </a:solidFill>
                <a:latin typeface="Georgia" panose="02040502050405020303" pitchFamily="18" charset="0"/>
                <a:ea typeface="MS PGothic" panose="020B0600070205080204" pitchFamily="34" charset="-128"/>
              </a:rPr>
              <a:t>Hard real-time systems</a:t>
            </a:r>
            <a:r>
              <a:rPr lang="en-GB" altLang="x-none" sz="2800" dirty="0">
                <a:solidFill>
                  <a:schemeClr val="tx1"/>
                </a:solidFill>
                <a:latin typeface="Georgia" panose="02040502050405020303" pitchFamily="18" charset="0"/>
                <a:ea typeface="MS PGothic" panose="020B0600070205080204" pitchFamily="34" charset="-128"/>
              </a:rPr>
              <a:t> – </a:t>
            </a:r>
            <a:r>
              <a:rPr lang="en-GB" altLang="x-none" sz="2800" dirty="0">
                <a:solidFill>
                  <a:schemeClr val="tx1"/>
                </a:solidFill>
                <a:latin typeface="Georgia" panose="02040502050405020303" pitchFamily="18" charset="0"/>
              </a:rPr>
              <a:t>guarantees </a:t>
            </a:r>
            <a:r>
              <a:rPr lang="en-GB" altLang="x-none" sz="2800" dirty="0">
                <a:solidFill>
                  <a:schemeClr val="tx1"/>
                </a:solidFill>
                <a:latin typeface="Georgia" panose="02040502050405020303" pitchFamily="18" charset="0"/>
                <a:ea typeface="MS PGothic" panose="020B0600070205080204" pitchFamily="34" charset="-128"/>
              </a:rPr>
              <a:t>task will be serviced by its deadline</a:t>
            </a:r>
          </a:p>
          <a:p>
            <a:pPr marL="774700" indent="-340995" defTabSz="457200" hangingPunct="0">
              <a:lnSpc>
                <a:spcPct val="100000"/>
              </a:lnSpc>
              <a:spcBef>
                <a:spcPts val="8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800" dirty="0" err="1">
                <a:solidFill>
                  <a:schemeClr val="tx1"/>
                </a:solidFill>
                <a:latin typeface="Georgia" panose="02040502050405020303" pitchFamily="18" charset="0"/>
                <a:ea typeface="MS PGothic" panose="020B0600070205080204" pitchFamily="34" charset="-128"/>
              </a:rPr>
              <a:t>Two types of latencies affect performance</a:t>
            </a:r>
          </a:p>
          <a:p>
            <a:pPr marL="800100" lvl="1" indent="-340995" defTabSz="457200" eaLnBrk="1" hangingPunct="0">
              <a:lnSpc>
                <a:spcPct val="100000"/>
              </a:lnSpc>
              <a:spcBef>
                <a:spcPts val="7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400" dirty="0" err="1">
                <a:solidFill>
                  <a:schemeClr val="tx1"/>
                </a:solidFill>
                <a:latin typeface="Georgia" panose="02040502050405020303" pitchFamily="18" charset="0"/>
                <a:ea typeface="MS PGothic" panose="020B0600070205080204" pitchFamily="34" charset="-128"/>
              </a:rPr>
              <a:t>Interrupt latency – time from arrival of interrupt to start of routine that services interrupt</a:t>
            </a:r>
          </a:p>
          <a:p>
            <a:pPr marL="800100" lvl="1" indent="-340995" defTabSz="457200" eaLnBrk="1" hangingPunct="0">
              <a:lnSpc>
                <a:spcPct val="100000"/>
              </a:lnSpc>
              <a:spcBef>
                <a:spcPts val="7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400" dirty="0">
                <a:solidFill>
                  <a:schemeClr val="tx1"/>
                </a:solidFill>
                <a:latin typeface="Georgia" panose="02040502050405020303" pitchFamily="18" charset="0"/>
                <a:ea typeface="MS PGothic" panose="020B0600070205080204" pitchFamily="34" charset="-128"/>
              </a:rPr>
              <a:t>Dispatch latency – time for scheduler to take current process off CPU and switch to another</a:t>
            </a:r>
          </a:p>
          <a:p>
            <a:pPr marL="774700" indent="-340995" defTabSz="457200" hangingPunct="0">
              <a:lnSpc>
                <a:spcPct val="100000"/>
              </a:lnSpc>
              <a:spcBef>
                <a:spcPts val="800"/>
              </a:spcBef>
              <a:buClrTx/>
              <a:buSzTx/>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altLang="x-none" sz="2000" dirty="0" err="1">
              <a:solidFill>
                <a:schemeClr val="tx1"/>
              </a:solidFill>
              <a:latin typeface="Georgia" panose="02040502050405020303" pitchFamily="18" charset="0"/>
              <a:ea typeface="MS PGothic" panose="020B0600070205080204" pitchFamily="34" charset="-128"/>
            </a:endParaRPr>
          </a:p>
          <a:p>
            <a:pPr marL="774700" indent="-340995" defTabSz="457200" hangingPunct="0">
              <a:lnSpc>
                <a:spcPct val="100000"/>
              </a:lnSpc>
              <a:spcAft>
                <a:spcPts val="1425"/>
              </a:spcAft>
              <a:buClrTx/>
              <a:buSzTx/>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altLang="x-none" sz="2000" dirty="0" err="1">
              <a:solidFill>
                <a:schemeClr val="tx1"/>
              </a:solidFill>
              <a:latin typeface="Georgia" panose="02040502050405020303" pitchFamily="18" charset="0"/>
              <a:ea typeface="MS PGothic" panose="020B0600070205080204" pitchFamily="34" charset="-128"/>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additive="repl">
                                        <p:cTn id="6" dur="1" fill="hold">
                                          <p:stCondLst>
                                            <p:cond delay="0"/>
                                          </p:stCondLst>
                                        </p:cTn>
                                        <p:tgtEl>
                                          <p:spTgt spid="174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additive="repl">
                                        <p:cTn id="10" dur="1" fill="hold">
                                          <p:stCondLst>
                                            <p:cond delay="0"/>
                                          </p:stCondLst>
                                        </p:cTn>
                                        <p:tgtEl>
                                          <p:spTgt spid="174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additive="repl">
                                        <p:cTn id="14" dur="1" fill="hold">
                                          <p:stCondLst>
                                            <p:cond delay="0"/>
                                          </p:stCondLst>
                                        </p:cTn>
                                        <p:tgtEl>
                                          <p:spTgt spid="174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additive="repl">
                                        <p:cTn id="18" dur="1" fill="hold">
                                          <p:stCondLst>
                                            <p:cond delay="0"/>
                                          </p:stCondLst>
                                        </p:cTn>
                                        <p:tgtEl>
                                          <p:spTgt spid="17410">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additive="repl">
                                        <p:cTn id="20" dur="1" fill="hold">
                                          <p:stCondLst>
                                            <p:cond delay="0"/>
                                          </p:stCondLst>
                                        </p:cTn>
                                        <p:tgtEl>
                                          <p:spTgt spid="17410">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additive="repl">
                                        <p:cTn id="22" dur="1" fill="hold">
                                          <p:stCondLst>
                                            <p:cond delay="0"/>
                                          </p:stCondLst>
                                        </p:cTn>
                                        <p:tgtEl>
                                          <p:spTgt spid="174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18432"/>
          <p:cNvSpPr txBox="1"/>
          <p:nvPr/>
        </p:nvSpPr>
        <p:spPr>
          <a:xfrm>
            <a:off x="304800" y="381000"/>
            <a:ext cx="8572500" cy="576263"/>
          </a:xfrm>
          <a:prstGeom prst="rect">
            <a:avLst/>
          </a:prstGeom>
          <a:noFill/>
          <a:ln w="9360">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ea typeface="MS PGothic" panose="020B0600070205080204" pitchFamily="34" charset="-128"/>
              </a:rPr>
              <a:t>Real-Time CPU Scheduling (Cont.)</a:t>
            </a:r>
          </a:p>
        </p:txBody>
      </p:sp>
      <p:sp>
        <p:nvSpPr>
          <p:cNvPr id="34818" name="Text Box 18433"/>
          <p:cNvSpPr txBox="1"/>
          <p:nvPr/>
        </p:nvSpPr>
        <p:spPr>
          <a:xfrm>
            <a:off x="271463" y="1619250"/>
            <a:ext cx="4114800" cy="4530725"/>
          </a:xfrm>
          <a:prstGeom prst="rect">
            <a:avLst/>
          </a:prstGeom>
          <a:noFill/>
          <a:ln w="9525">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Lst>
            </a:pPr>
            <a:r>
              <a:rPr lang="en-GB" altLang="x-none" sz="3200" dirty="0" err="1">
                <a:solidFill>
                  <a:schemeClr val="tx1"/>
                </a:solidFill>
                <a:latin typeface="Georgia" panose="02040502050405020303" pitchFamily="18" charset="0"/>
                <a:ea typeface="MS PGothic" panose="020B0600070205080204" pitchFamily="34" charset="-128"/>
              </a:rPr>
              <a:t>Conflict phase of dispatch latency:</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Lst>
            </a:pPr>
            <a:r>
              <a:rPr lang="en-GB" altLang="x-none" sz="2800" dirty="0" err="1">
                <a:solidFill>
                  <a:schemeClr val="tx1"/>
                </a:solidFill>
                <a:latin typeface="Georgia" panose="02040502050405020303" pitchFamily="18" charset="0"/>
                <a:ea typeface="MS PGothic" panose="020B0600070205080204" pitchFamily="34" charset="-128"/>
              </a:rPr>
              <a:t>Preemption of any process running in kernel mode</a:t>
            </a:r>
          </a:p>
          <a:p>
            <a:pPr marL="914400" lvl="1" indent="-455295" defTabSz="457200" eaLnBrk="1" hangingPunct="0">
              <a:lnSpc>
                <a:spcPct val="100000"/>
              </a:lnSpc>
              <a:spcBef>
                <a:spcPts val="700"/>
              </a:spcBef>
              <a:buClrTx/>
              <a:buSzPct val="100000"/>
              <a:buFont typeface="Wingdings" panose="05000000000000000000" charset="0"/>
              <a:buChar char="q"/>
              <a:tabLst>
                <a:tab pos="723900" algn="l"/>
                <a:tab pos="1447800" algn="l"/>
                <a:tab pos="2171700" algn="l"/>
                <a:tab pos="2895600" algn="l"/>
                <a:tab pos="3619500" algn="l"/>
              </a:tabLst>
            </a:pPr>
            <a:r>
              <a:rPr lang="en-GB" altLang="x-none" sz="2800" dirty="0" err="1">
                <a:solidFill>
                  <a:schemeClr val="tx1"/>
                </a:solidFill>
                <a:latin typeface="Georgia" panose="02040502050405020303" pitchFamily="18" charset="0"/>
                <a:ea typeface="MS PGothic" panose="020B0600070205080204" pitchFamily="34" charset="-128"/>
              </a:rPr>
              <a:t>Release by low-priority process of resources needed by high-priority processes</a:t>
            </a:r>
          </a:p>
          <a:p>
            <a:pPr marL="457200" indent="-455295" defTabSz="457200" hangingPunct="0">
              <a:lnSpc>
                <a:spcPct val="100000"/>
              </a:lnSpc>
              <a:spcBef>
                <a:spcPts val="800"/>
              </a:spcBef>
              <a:buClrTx/>
              <a:buSzTx/>
              <a:tabLst>
                <a:tab pos="723900" algn="l"/>
                <a:tab pos="1447800" algn="l"/>
                <a:tab pos="2171700" algn="l"/>
                <a:tab pos="2895600" algn="l"/>
                <a:tab pos="3619500" algn="l"/>
              </a:tabLst>
            </a:pPr>
            <a:endParaRPr lang="en-GB" altLang="x-none" sz="3200" dirty="0" err="1">
              <a:solidFill>
                <a:schemeClr val="tx1"/>
              </a:solidFill>
              <a:latin typeface="Georgia" panose="02040502050405020303" pitchFamily="18" charset="0"/>
              <a:ea typeface="MS PGothic" panose="020B0600070205080204" pitchFamily="34" charset="-128"/>
            </a:endParaRPr>
          </a:p>
          <a:p>
            <a:pPr marL="457200" indent="-455295" defTabSz="457200" hangingPunct="0">
              <a:lnSpc>
                <a:spcPct val="100000"/>
              </a:lnSpc>
              <a:spcBef>
                <a:spcPts val="700"/>
              </a:spcBef>
              <a:buClrTx/>
              <a:buSzTx/>
              <a:tabLst>
                <a:tab pos="723900" algn="l"/>
                <a:tab pos="1447800" algn="l"/>
                <a:tab pos="2171700" algn="l"/>
                <a:tab pos="2895600" algn="l"/>
                <a:tab pos="3619500" algn="l"/>
              </a:tabLst>
            </a:pPr>
            <a:r>
              <a:rPr lang="en-GB" altLang="x-none" sz="2800" dirty="0" err="1">
                <a:solidFill>
                  <a:schemeClr val="tx1"/>
                </a:solidFill>
                <a:latin typeface="Georgia" panose="02040502050405020303" pitchFamily="18" charset="0"/>
                <a:ea typeface="MS PGothic" panose="020B0600070205080204" pitchFamily="34" charset="-128"/>
              </a:rPr>
              <a:t> </a:t>
            </a:r>
          </a:p>
        </p:txBody>
      </p:sp>
      <p:pic>
        <p:nvPicPr>
          <p:cNvPr id="34819" name="Picture 18434"/>
          <p:cNvPicPr>
            <a:picLocks noChangeAspect="1"/>
          </p:cNvPicPr>
          <p:nvPr/>
        </p:nvPicPr>
        <p:blipFill>
          <a:blip r:embed="rId3"/>
          <a:stretch>
            <a:fillRect/>
          </a:stretch>
        </p:blipFill>
        <p:spPr>
          <a:xfrm>
            <a:off x="4533900" y="1905000"/>
            <a:ext cx="4572000" cy="3795713"/>
          </a:xfrm>
          <a:prstGeom prst="rect">
            <a:avLst/>
          </a:prstGeom>
          <a:noFill/>
          <a:ln w="9360">
            <a:noFill/>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19456"/>
          <p:cNvSpPr txBox="1"/>
          <p:nvPr/>
        </p:nvSpPr>
        <p:spPr>
          <a:xfrm>
            <a:off x="700088" y="33338"/>
            <a:ext cx="8078787" cy="576262"/>
          </a:xfrm>
          <a:prstGeom prst="rect">
            <a:avLst/>
          </a:prstGeom>
          <a:noFill/>
          <a:ln w="9360">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GB" altLang="x-none" sz="4400" b="1" dirty="0" err="1">
                <a:solidFill>
                  <a:srgbClr val="000080"/>
                </a:solidFill>
                <a:latin typeface="Georgia" panose="02040502050405020303" pitchFamily="18" charset="0"/>
                <a:ea typeface="MS PGothic" panose="020B0600070205080204" pitchFamily="34" charset="-128"/>
              </a:rPr>
              <a:t>Priority-based Scheduling</a:t>
            </a:r>
          </a:p>
        </p:txBody>
      </p:sp>
      <p:sp>
        <p:nvSpPr>
          <p:cNvPr id="36866" name="Text Box 19457"/>
          <p:cNvSpPr txBox="1"/>
          <p:nvPr/>
        </p:nvSpPr>
        <p:spPr>
          <a:xfrm>
            <a:off x="228600" y="609600"/>
            <a:ext cx="8915400" cy="4530725"/>
          </a:xfrm>
          <a:prstGeom prst="rect">
            <a:avLst/>
          </a:prstGeom>
          <a:noFill/>
          <a:ln w="9360">
            <a:noFill/>
          </a:ln>
        </p:spPr>
        <p:txBody>
          <a:bodyPr wrap="square" lIns="90000" tIns="46800" rIns="90000" bIns="46800" anchor="t"/>
          <a:lstStyle/>
          <a:p>
            <a:pPr marL="774700" indent="-340995" defTabSz="457200" hangingPunct="0">
              <a:lnSpc>
                <a:spcPct val="100000"/>
              </a:lnSpc>
              <a:spcBef>
                <a:spcPts val="8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200" dirty="0" err="1">
                <a:solidFill>
                  <a:schemeClr val="tx1"/>
                </a:solidFill>
                <a:latin typeface="Georgia" panose="02040502050405020303" pitchFamily="18" charset="0"/>
                <a:ea typeface="MS PGothic" panose="020B0600070205080204" pitchFamily="34" charset="-128"/>
              </a:rPr>
              <a:t>For real-time scheduling, scheduler must support preemptive, priority-based scheduling</a:t>
            </a:r>
          </a:p>
          <a:p>
            <a:pPr marL="800100" lvl="1" indent="-340995" defTabSz="457200" eaLnBrk="1" hangingPunct="0">
              <a:lnSpc>
                <a:spcPct val="100000"/>
              </a:lnSpc>
              <a:spcBef>
                <a:spcPts val="7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200" dirty="0" err="1">
                <a:solidFill>
                  <a:schemeClr val="tx1"/>
                </a:solidFill>
                <a:latin typeface="Georgia" panose="02040502050405020303" pitchFamily="18" charset="0"/>
                <a:ea typeface="MS PGothic" panose="020B0600070205080204" pitchFamily="34" charset="-128"/>
              </a:rPr>
              <a:t>But only guarantees soft real-time</a:t>
            </a:r>
          </a:p>
          <a:p>
            <a:pPr marL="774700" indent="-340995" defTabSz="457200" hangingPunct="0">
              <a:lnSpc>
                <a:spcPct val="100000"/>
              </a:lnSpc>
              <a:spcBef>
                <a:spcPts val="8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200" dirty="0" err="1">
                <a:solidFill>
                  <a:schemeClr val="tx1"/>
                </a:solidFill>
                <a:latin typeface="Georgia" panose="02040502050405020303" pitchFamily="18" charset="0"/>
                <a:ea typeface="MS PGothic" panose="020B0600070205080204" pitchFamily="34" charset="-128"/>
              </a:rPr>
              <a:t>For hard real-time must also provide ability to meet deadlines</a:t>
            </a:r>
          </a:p>
          <a:p>
            <a:pPr marL="774700" indent="-340995" defTabSz="457200" hangingPunct="0">
              <a:lnSpc>
                <a:spcPct val="100000"/>
              </a:lnSpc>
              <a:spcBef>
                <a:spcPts val="8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200" dirty="0" err="1">
                <a:solidFill>
                  <a:schemeClr val="tx1"/>
                </a:solidFill>
                <a:latin typeface="Georgia" panose="02040502050405020303" pitchFamily="18" charset="0"/>
                <a:ea typeface="MS PGothic" panose="020B0600070205080204" pitchFamily="34" charset="-128"/>
              </a:rPr>
              <a:t>Processes have new characteristics: </a:t>
            </a:r>
            <a:r>
              <a:rPr lang="en-GB" altLang="x-none" sz="2200" b="1" dirty="0" err="1">
                <a:solidFill>
                  <a:schemeClr val="tx1"/>
                </a:solidFill>
                <a:latin typeface="Georgia" panose="02040502050405020303" pitchFamily="18" charset="0"/>
                <a:ea typeface="MS PGothic" panose="020B0600070205080204" pitchFamily="34" charset="-128"/>
              </a:rPr>
              <a:t>periodic</a:t>
            </a:r>
            <a:r>
              <a:rPr lang="en-GB" altLang="x-none" sz="2200" dirty="0" err="1">
                <a:solidFill>
                  <a:schemeClr val="tx1"/>
                </a:solidFill>
                <a:latin typeface="Georgia" panose="02040502050405020303" pitchFamily="18" charset="0"/>
                <a:ea typeface="MS PGothic" panose="020B0600070205080204" pitchFamily="34" charset="-128"/>
              </a:rPr>
              <a:t> - processes require CPU at constant intervals</a:t>
            </a:r>
          </a:p>
          <a:p>
            <a:pPr marL="800100" lvl="1" indent="-340995" defTabSz="457200" eaLnBrk="1" hangingPunct="0">
              <a:lnSpc>
                <a:spcPct val="100000"/>
              </a:lnSpc>
              <a:spcBef>
                <a:spcPts val="7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200" dirty="0" err="1">
                <a:solidFill>
                  <a:schemeClr val="tx1"/>
                </a:solidFill>
                <a:latin typeface="Georgia" panose="02040502050405020303" pitchFamily="18" charset="0"/>
                <a:ea typeface="MS PGothic" panose="020B0600070205080204" pitchFamily="34" charset="-128"/>
              </a:rPr>
              <a:t>Has processing time </a:t>
            </a:r>
            <a:r>
              <a:rPr lang="en-GB" altLang="x-none" sz="2200" i="1" dirty="0" err="1">
                <a:solidFill>
                  <a:schemeClr val="tx1"/>
                </a:solidFill>
                <a:latin typeface="Georgia" panose="02040502050405020303" pitchFamily="18" charset="0"/>
                <a:ea typeface="MS PGothic" panose="020B0600070205080204" pitchFamily="34" charset="-128"/>
              </a:rPr>
              <a:t>t</a:t>
            </a:r>
            <a:r>
              <a:rPr lang="en-GB" altLang="x-none" sz="2200" dirty="0" err="1">
                <a:solidFill>
                  <a:schemeClr val="tx1"/>
                </a:solidFill>
                <a:latin typeface="Georgia" panose="02040502050405020303" pitchFamily="18" charset="0"/>
                <a:ea typeface="MS PGothic" panose="020B0600070205080204" pitchFamily="34" charset="-128"/>
              </a:rPr>
              <a:t>, deadline </a:t>
            </a:r>
            <a:r>
              <a:rPr lang="en-GB" altLang="x-none" sz="2200" i="1" dirty="0" err="1">
                <a:solidFill>
                  <a:schemeClr val="tx1"/>
                </a:solidFill>
                <a:latin typeface="Georgia" panose="02040502050405020303" pitchFamily="18" charset="0"/>
                <a:ea typeface="MS PGothic" panose="020B0600070205080204" pitchFamily="34" charset="-128"/>
              </a:rPr>
              <a:t>d, </a:t>
            </a:r>
            <a:r>
              <a:rPr lang="en-GB" altLang="x-none" sz="2200" dirty="0" err="1">
                <a:solidFill>
                  <a:schemeClr val="tx1"/>
                </a:solidFill>
                <a:latin typeface="Georgia" panose="02040502050405020303" pitchFamily="18" charset="0"/>
                <a:ea typeface="MS PGothic" panose="020B0600070205080204" pitchFamily="34" charset="-128"/>
              </a:rPr>
              <a:t>period </a:t>
            </a:r>
            <a:r>
              <a:rPr lang="en-GB" altLang="x-none" sz="2200" i="1" dirty="0" err="1">
                <a:solidFill>
                  <a:schemeClr val="tx1"/>
                </a:solidFill>
                <a:latin typeface="Georgia" panose="02040502050405020303" pitchFamily="18" charset="0"/>
                <a:ea typeface="MS PGothic" panose="020B0600070205080204" pitchFamily="34" charset="-128"/>
              </a:rPr>
              <a:t>p</a:t>
            </a:r>
          </a:p>
          <a:p>
            <a:pPr marL="800100" lvl="1" indent="-340995" defTabSz="457200" eaLnBrk="1" hangingPunct="0">
              <a:lnSpc>
                <a:spcPct val="100000"/>
              </a:lnSpc>
              <a:spcBef>
                <a:spcPts val="7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200" dirty="0" err="1">
                <a:solidFill>
                  <a:schemeClr val="tx1"/>
                </a:solidFill>
                <a:latin typeface="Georgia" panose="02040502050405020303" pitchFamily="18" charset="0"/>
                <a:ea typeface="MS PGothic" panose="020B0600070205080204" pitchFamily="34" charset="-128"/>
              </a:rPr>
              <a:t>0 ≤ </a:t>
            </a:r>
            <a:r>
              <a:rPr lang="en-GB" altLang="x-none" sz="2200" i="1" dirty="0" err="1">
                <a:solidFill>
                  <a:schemeClr val="tx1"/>
                </a:solidFill>
                <a:latin typeface="Georgia" panose="02040502050405020303" pitchFamily="18" charset="0"/>
                <a:ea typeface="MS PGothic" panose="020B0600070205080204" pitchFamily="34" charset="-128"/>
              </a:rPr>
              <a:t>t</a:t>
            </a:r>
            <a:r>
              <a:rPr lang="en-GB" altLang="x-none" sz="2200" dirty="0" err="1">
                <a:solidFill>
                  <a:schemeClr val="tx1"/>
                </a:solidFill>
                <a:latin typeface="Georgia" panose="02040502050405020303" pitchFamily="18" charset="0"/>
                <a:ea typeface="MS PGothic" panose="020B0600070205080204" pitchFamily="34" charset="-128"/>
              </a:rPr>
              <a:t> ≤ </a:t>
            </a:r>
            <a:r>
              <a:rPr lang="en-GB" altLang="x-none" sz="2200" i="1" dirty="0" err="1">
                <a:solidFill>
                  <a:schemeClr val="tx1"/>
                </a:solidFill>
                <a:latin typeface="Georgia" panose="02040502050405020303" pitchFamily="18" charset="0"/>
                <a:ea typeface="MS PGothic" panose="020B0600070205080204" pitchFamily="34" charset="-128"/>
              </a:rPr>
              <a:t>d</a:t>
            </a:r>
            <a:r>
              <a:rPr lang="en-GB" altLang="x-none" sz="2200" dirty="0" err="1">
                <a:solidFill>
                  <a:schemeClr val="tx1"/>
                </a:solidFill>
                <a:latin typeface="Georgia" panose="02040502050405020303" pitchFamily="18" charset="0"/>
                <a:ea typeface="MS PGothic" panose="020B0600070205080204" pitchFamily="34" charset="-128"/>
              </a:rPr>
              <a:t> ≤ </a:t>
            </a:r>
            <a:r>
              <a:rPr lang="en-GB" altLang="x-none" sz="2200" i="1" dirty="0" err="1">
                <a:solidFill>
                  <a:schemeClr val="tx1"/>
                </a:solidFill>
                <a:latin typeface="Georgia" panose="02040502050405020303" pitchFamily="18" charset="0"/>
                <a:ea typeface="MS PGothic" panose="020B0600070205080204" pitchFamily="34" charset="-128"/>
              </a:rPr>
              <a:t>p</a:t>
            </a:r>
          </a:p>
          <a:p>
            <a:pPr marL="800100" lvl="1" indent="-340995" defTabSz="457200" eaLnBrk="1" hangingPunct="0">
              <a:lnSpc>
                <a:spcPct val="100000"/>
              </a:lnSpc>
              <a:spcBef>
                <a:spcPts val="700"/>
              </a:spcBef>
              <a:buClr>
                <a:srgbClr val="000000"/>
              </a:buClr>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altLang="x-none" sz="2200" b="1" dirty="0" err="1">
                <a:solidFill>
                  <a:schemeClr val="tx1"/>
                </a:solidFill>
                <a:latin typeface="Georgia" panose="02040502050405020303" pitchFamily="18" charset="0"/>
                <a:ea typeface="MS PGothic" panose="020B0600070205080204" pitchFamily="34" charset="-128"/>
              </a:rPr>
              <a:t>Rate</a:t>
            </a:r>
            <a:r>
              <a:rPr lang="en-GB" altLang="x-none" sz="2200" dirty="0" err="1">
                <a:solidFill>
                  <a:schemeClr val="tx1"/>
                </a:solidFill>
                <a:latin typeface="Georgia" panose="02040502050405020303" pitchFamily="18" charset="0"/>
                <a:ea typeface="MS PGothic" panose="020B0600070205080204" pitchFamily="34" charset="-128"/>
              </a:rPr>
              <a:t> of periodic task is 1/</a:t>
            </a:r>
            <a:r>
              <a:rPr lang="en-GB" altLang="x-none" sz="2200" i="1" dirty="0" err="1">
                <a:solidFill>
                  <a:schemeClr val="tx1"/>
                </a:solidFill>
                <a:latin typeface="Georgia" panose="02040502050405020303" pitchFamily="18" charset="0"/>
                <a:ea typeface="MS PGothic" panose="020B0600070205080204" pitchFamily="34" charset="-128"/>
              </a:rPr>
              <a:t>p</a:t>
            </a:r>
          </a:p>
          <a:p>
            <a:pPr marL="774700" indent="-340995" defTabSz="457200" hangingPunct="0">
              <a:lnSpc>
                <a:spcPct val="100000"/>
              </a:lnSpc>
              <a:spcAft>
                <a:spcPts val="1425"/>
              </a:spcAft>
              <a:buClrTx/>
              <a:buSzTx/>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altLang="x-none" sz="2200" i="1" dirty="0" err="1">
              <a:solidFill>
                <a:schemeClr val="tx1"/>
              </a:solidFill>
              <a:latin typeface="Georgia" panose="02040502050405020303" pitchFamily="18" charset="0"/>
              <a:ea typeface="MS PGothic" panose="020B0600070205080204" pitchFamily="34" charset="-128"/>
            </a:endParaRPr>
          </a:p>
        </p:txBody>
      </p:sp>
      <p:pic>
        <p:nvPicPr>
          <p:cNvPr id="36867" name="Picture 19458"/>
          <p:cNvPicPr>
            <a:picLocks noChangeAspect="1"/>
          </p:cNvPicPr>
          <p:nvPr/>
        </p:nvPicPr>
        <p:blipFill>
          <a:blip r:embed="rId3"/>
          <a:stretch>
            <a:fillRect/>
          </a:stretch>
        </p:blipFill>
        <p:spPr>
          <a:xfrm>
            <a:off x="1066800" y="4318000"/>
            <a:ext cx="5837238" cy="2449513"/>
          </a:xfrm>
          <a:prstGeom prst="rect">
            <a:avLst/>
          </a:prstGeom>
          <a:noFill/>
          <a:ln w="9360">
            <a:noFill/>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20480"/>
          <p:cNvSpPr txBox="1"/>
          <p:nvPr/>
        </p:nvSpPr>
        <p:spPr>
          <a:xfrm>
            <a:off x="781050" y="152400"/>
            <a:ext cx="7810500" cy="576263"/>
          </a:xfrm>
          <a:prstGeom prst="rect">
            <a:avLst/>
          </a:prstGeom>
          <a:noFill/>
          <a:ln w="9360">
            <a:noFill/>
          </a:ln>
        </p:spPr>
        <p:txBody>
          <a:bodyPr wrap="square" lIns="90000" tIns="46800" rIns="90000" bIns="46800" anchor="ctr"/>
          <a:lstStyle/>
          <a:p>
            <a:pPr algn="ctr" defTabSz="457200">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GB" altLang="x-none" sz="4000" b="1" dirty="0" err="1">
                <a:solidFill>
                  <a:srgbClr val="000080"/>
                </a:solidFill>
                <a:latin typeface="Georgia" panose="02040502050405020303" pitchFamily="18" charset="0"/>
                <a:ea typeface="MS PGothic" panose="020B0600070205080204" pitchFamily="34" charset="-128"/>
              </a:rPr>
              <a:t>Rate Monotonic Scheduling</a:t>
            </a:r>
          </a:p>
        </p:txBody>
      </p:sp>
      <p:sp>
        <p:nvSpPr>
          <p:cNvPr id="38914" name="Text Box 20481"/>
          <p:cNvSpPr txBox="1"/>
          <p:nvPr/>
        </p:nvSpPr>
        <p:spPr>
          <a:xfrm>
            <a:off x="381000" y="914400"/>
            <a:ext cx="8458200" cy="4483100"/>
          </a:xfrm>
          <a:prstGeom prst="rect">
            <a:avLst/>
          </a:prstGeom>
          <a:noFill/>
          <a:ln w="9525">
            <a:noFill/>
          </a:ln>
        </p:spPr>
        <p:txBody>
          <a:bodyPr wrap="square" lIns="90000" tIns="46800" rIns="90000" bIns="46800" anchor="t"/>
          <a:lstStyle/>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A priority is assigned based on the inverse of its period</a:t>
            </a:r>
          </a:p>
          <a:p>
            <a:pPr marL="457200" indent="-455295" defTabSz="457200" hangingPunct="0">
              <a:lnSpc>
                <a:spcPct val="100000"/>
              </a:lnSpc>
              <a:spcBef>
                <a:spcPts val="800"/>
              </a:spcBef>
              <a:buClrTx/>
              <a:buSzTx/>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altLang="x-none" sz="800" dirty="0" err="1">
              <a:solidFill>
                <a:schemeClr val="tx1"/>
              </a:solidFill>
              <a:latin typeface="Georgia" panose="02040502050405020303" pitchFamily="18" charset="0"/>
              <a:ea typeface="MS PGothic" panose="020B0600070205080204" pitchFamily="34" charset="-128"/>
            </a:endParaRP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Shorter periods = higher priority;</a:t>
            </a:r>
          </a:p>
          <a:p>
            <a:pPr marL="457200" indent="-455295" defTabSz="457200" hangingPunct="0">
              <a:lnSpc>
                <a:spcPct val="100000"/>
              </a:lnSpc>
              <a:spcBef>
                <a:spcPts val="800"/>
              </a:spcBef>
              <a:buClrTx/>
              <a:buSzTx/>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altLang="x-none" sz="800" dirty="0" err="1">
              <a:solidFill>
                <a:schemeClr val="tx1"/>
              </a:solidFill>
              <a:latin typeface="Georgia" panose="02040502050405020303" pitchFamily="18" charset="0"/>
              <a:ea typeface="MS PGothic" panose="020B0600070205080204" pitchFamily="34" charset="-128"/>
            </a:endParaRPr>
          </a:p>
          <a:p>
            <a:pPr marL="457200" indent="-4552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3200" dirty="0" err="1">
                <a:solidFill>
                  <a:schemeClr val="tx1"/>
                </a:solidFill>
                <a:latin typeface="Georgia" panose="02040502050405020303" pitchFamily="18" charset="0"/>
                <a:ea typeface="MS PGothic" panose="020B0600070205080204" pitchFamily="34" charset="-128"/>
              </a:rPr>
              <a:t>Longer periods = lower priority</a:t>
            </a:r>
          </a:p>
          <a:p>
            <a:pPr marL="457200" indent="-455295" defTabSz="457200" hangingPunct="0">
              <a:lnSpc>
                <a:spcPct val="100000"/>
              </a:lnSpc>
              <a:spcBef>
                <a:spcPts val="800"/>
              </a:spcBef>
              <a:buClrTx/>
              <a:buSzTx/>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altLang="x-none" sz="3200" dirty="0" err="1">
              <a:solidFill>
                <a:schemeClr val="tx1"/>
              </a:solidFill>
              <a:latin typeface="Georgia" panose="02040502050405020303" pitchFamily="18" charset="0"/>
              <a:ea typeface="MS PGothic" panose="020B0600070205080204" pitchFamily="34" charset="-128"/>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ext Box 21504"/>
          <p:cNvSpPr txBox="1"/>
          <p:nvPr/>
        </p:nvSpPr>
        <p:spPr>
          <a:xfrm>
            <a:off x="303213" y="7938"/>
            <a:ext cx="8607425" cy="1433512"/>
          </a:xfrm>
          <a:prstGeom prst="rect">
            <a:avLst/>
          </a:prstGeom>
          <a:noFill/>
          <a:ln w="9360">
            <a:noFill/>
          </a:ln>
        </p:spPr>
        <p:txBody>
          <a:bodyPr wrap="square" lIns="90000" tIns="46800" rIns="90000" bIns="46800" anchor="ctr"/>
          <a:lstStyle/>
          <a:p>
            <a:pPr algn="ctr" defTabSz="457200" hangingPunct="0">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4400" b="1" dirty="0" err="1">
                <a:solidFill>
                  <a:srgbClr val="000080"/>
                </a:solidFill>
                <a:latin typeface="Georgia" panose="02040502050405020303" pitchFamily="18" charset="0"/>
                <a:ea typeface="MS PGothic" panose="020B0600070205080204" pitchFamily="34" charset="-128"/>
              </a:rPr>
              <a:t>Example</a:t>
            </a:r>
          </a:p>
        </p:txBody>
      </p:sp>
      <p:sp>
        <p:nvSpPr>
          <p:cNvPr id="40962" name="Text Box 21505"/>
          <p:cNvSpPr txBox="1"/>
          <p:nvPr/>
        </p:nvSpPr>
        <p:spPr>
          <a:xfrm>
            <a:off x="433388" y="1160463"/>
            <a:ext cx="8455025" cy="4264025"/>
          </a:xfrm>
          <a:prstGeom prst="rect">
            <a:avLst/>
          </a:prstGeom>
          <a:noFill/>
          <a:ln w="9360">
            <a:noFill/>
          </a:ln>
        </p:spPr>
        <p:txBody>
          <a:bodyPr wrap="square" lIns="90000" tIns="46800" rIns="90000" bIns="46800" anchor="t"/>
          <a:lstStyle/>
          <a:p>
            <a:pPr marL="7747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Suppose that process P1 has a period of 50, an execution time of 20, and a deadline that matches its period ( 50 ).</a:t>
            </a:r>
          </a:p>
          <a:p>
            <a:pPr marL="7747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Similarly suppose that process P2 has period 100, execution time of 35, and deadline of 100.</a:t>
            </a:r>
          </a:p>
          <a:p>
            <a:pPr marL="7747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The total CPU utilization time is 20 / 50 = 0.4 for P1, and </a:t>
            </a:r>
            <a:r>
              <a:rPr lang="en-US" altLang="en-GB" sz="2400" dirty="0" err="1">
                <a:solidFill>
                  <a:schemeClr val="tx1"/>
                </a:solidFill>
                <a:latin typeface="Georgia" panose="02040502050405020303" pitchFamily="18" charset="0"/>
                <a:ea typeface="MS PGothic" panose="020B0600070205080204" pitchFamily="34" charset="-128"/>
              </a:rPr>
              <a:t>3</a:t>
            </a:r>
            <a:r>
              <a:rPr lang="en-GB" altLang="x-none" sz="2400" dirty="0" err="1">
                <a:solidFill>
                  <a:schemeClr val="tx1"/>
                </a:solidFill>
                <a:latin typeface="Georgia" panose="02040502050405020303" pitchFamily="18" charset="0"/>
                <a:ea typeface="MS PGothic" panose="020B0600070205080204" pitchFamily="34" charset="-128"/>
              </a:rPr>
              <a:t>5 / 100 = 0.35 for P2, or 0.75 ( 75% ) overall.</a:t>
            </a:r>
          </a:p>
          <a:p>
            <a:pPr marL="774700" indent="-340995" defTabSz="457200" hangingPunct="0">
              <a:lnSpc>
                <a:spcPct val="100000"/>
              </a:lnSpc>
              <a:spcBef>
                <a:spcPts val="800"/>
              </a:spcBef>
              <a:buClrTx/>
              <a:buSzPct val="100000"/>
              <a:buFont typeface="Wingdings" panose="05000000000000000000" charset="0"/>
              <a:buChar char="q"/>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x-none" sz="2400" dirty="0" err="1">
                <a:solidFill>
                  <a:schemeClr val="tx1"/>
                </a:solidFill>
                <a:latin typeface="Georgia" panose="02040502050405020303" pitchFamily="18" charset="0"/>
                <a:ea typeface="MS PGothic" panose="020B0600070205080204" pitchFamily="34" charset="-128"/>
              </a:rPr>
              <a:t>However if P2 is allowed to go first (FCFS), then P1 cannot complete before its deadline:</a:t>
            </a:r>
          </a:p>
        </p:txBody>
      </p:sp>
      <p:pic>
        <p:nvPicPr>
          <p:cNvPr id="40963" name="Picture 21506"/>
          <p:cNvPicPr>
            <a:picLocks noChangeAspect="1"/>
          </p:cNvPicPr>
          <p:nvPr/>
        </p:nvPicPr>
        <p:blipFill>
          <a:blip r:embed="rId3"/>
          <a:stretch>
            <a:fillRect/>
          </a:stretch>
        </p:blipFill>
        <p:spPr>
          <a:xfrm>
            <a:off x="1652588" y="5199063"/>
            <a:ext cx="5257800" cy="990600"/>
          </a:xfrm>
          <a:prstGeom prst="rect">
            <a:avLst/>
          </a:prstGeom>
          <a:noFill/>
          <a:ln w="9360">
            <a:noFill/>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Midterm Exam 1</a:t>
            </a:r>
          </a:p>
        </p:txBody>
      </p:sp>
      <p:sp>
        <p:nvSpPr>
          <p:cNvPr id="3" name="Content Placeholder 2"/>
          <p:cNvSpPr>
            <a:spLocks noGrp="1"/>
          </p:cNvSpPr>
          <p:nvPr>
            <p:ph idx="1"/>
          </p:nvPr>
        </p:nvSpPr>
        <p:spPr/>
        <p:txBody>
          <a:bodyPr/>
          <a:lstStyle/>
          <a:p>
            <a:pPr marL="457200" indent="-457200">
              <a:buFont typeface="Wingdings" panose="05000000000000000000" charset="0"/>
              <a:buChar char="q"/>
            </a:pPr>
            <a:r>
              <a:rPr lang="en-US" dirty="0"/>
              <a:t>Friday, Sept. 30, on Canvas after class</a:t>
            </a:r>
          </a:p>
          <a:p>
            <a:pPr marL="457200" indent="-457200">
              <a:buFont typeface="Wingdings" panose="05000000000000000000" charset="0"/>
              <a:buChar char="q"/>
            </a:pPr>
            <a:r>
              <a:rPr lang="en-US" dirty="0"/>
              <a:t>Take-home, open book, open notes</a:t>
            </a:r>
          </a:p>
          <a:p>
            <a:pPr marL="457200" indent="-457200">
              <a:buFont typeface="Wingdings" panose="05000000000000000000" charset="0"/>
              <a:buChar char="q"/>
            </a:pPr>
            <a:r>
              <a:rPr lang="en-US" dirty="0"/>
              <a:t>Calculator is allowed</a:t>
            </a:r>
          </a:p>
          <a:p>
            <a:pPr marL="457200" indent="-457200">
              <a:buFont typeface="Wingdings" panose="05000000000000000000" charset="0"/>
              <a:buChar char="q"/>
            </a:pPr>
            <a:r>
              <a:rPr lang="en-US" dirty="0"/>
              <a:t>Review will be given in the class of Monday, Sept. </a:t>
            </a:r>
            <a:r>
              <a:rPr lang="en-US"/>
              <a:t>26</a:t>
            </a:r>
            <a:endParaRPr lang="en-US" dirty="0"/>
          </a:p>
          <a:p>
            <a:pPr marL="0" indent="0">
              <a:buFont typeface="Wingdings" panose="05000000000000000000" charset="0"/>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1229</Words>
  <Application>Microsoft Office PowerPoint</Application>
  <PresentationFormat>On-screen Show (4:3)</PresentationFormat>
  <Paragraphs>112</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Georgia</vt:lpstr>
      <vt:lpstr>Times New Roman</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Midterm Exam 1</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J Zheng</dc:creator>
  <cp:lastModifiedBy>Jeffery, Clinton (jefferyc@uidaho.edu)</cp:lastModifiedBy>
  <cp:revision>743</cp:revision>
  <cp:lastPrinted>2013-08-20T02:42:00Z</cp:lastPrinted>
  <dcterms:created xsi:type="dcterms:W3CDTF">2008-08-03T20:58:00Z</dcterms:created>
  <dcterms:modified xsi:type="dcterms:W3CDTF">2022-09-14T01:09:48Z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1033-11.2.0.8942</vt:lpwstr>
  </property>
</Properties>
</file>