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21"/>
  </p:notesMasterIdLst>
  <p:sldIdLst>
    <p:sldId id="256" r:id="rId3"/>
    <p:sldId id="448" r:id="rId4"/>
    <p:sldId id="449" r:id="rId5"/>
    <p:sldId id="450" r:id="rId6"/>
    <p:sldId id="451" r:id="rId7"/>
    <p:sldId id="418" r:id="rId8"/>
    <p:sldId id="454" r:id="rId9"/>
    <p:sldId id="455" r:id="rId10"/>
    <p:sldId id="456" r:id="rId11"/>
    <p:sldId id="457" r:id="rId12"/>
    <p:sldId id="458" r:id="rId13"/>
    <p:sldId id="459" r:id="rId14"/>
    <p:sldId id="460" r:id="rId15"/>
    <p:sldId id="461" r:id="rId16"/>
    <p:sldId id="462" r:id="rId17"/>
    <p:sldId id="463" r:id="rId18"/>
    <p:sldId id="464" r:id="rId19"/>
    <p:sldId id="465" r:id="rId20"/>
  </p:sldIdLst>
  <p:sldSz cx="9144000" cy="6858000" type="screen4x3"/>
  <p:notesSz cx="7102475" cy="10233025"/>
  <p:defaultTextStyle>
    <a:defPPr>
      <a:defRPr lang="en-GB"/>
    </a:defPPr>
    <a:lvl1pPr marL="0" lvl="0" indent="0" algn="l" defTabSz="457200" eaLnBrk="0" fontAlgn="base" latinLnBrk="0" hangingPunct="0">
      <a:lnSpc>
        <a:spcPct val="100000"/>
      </a:lnSpc>
      <a:spcBef>
        <a:spcPct val="0"/>
      </a:spcBef>
      <a:spcAft>
        <a:spcPct val="0"/>
      </a:spcAft>
      <a:buNone/>
      <a:defRPr sz="2400" b="0" i="0" u="none" kern="1200" baseline="0">
        <a:solidFill>
          <a:schemeClr val="bg1"/>
        </a:solidFill>
        <a:latin typeface="Times New Roman" panose="02020603050405020304" pitchFamily="18" charset="0"/>
        <a:ea typeface="MS PGothic" panose="020B0600070205080204" pitchFamily="34" charset="-128"/>
      </a:defRPr>
    </a:lvl1pPr>
    <a:lvl2pPr marL="742950" lvl="1" indent="-285750" algn="l" defTabSz="457200" eaLnBrk="0" fontAlgn="base" latinLnBrk="0" hangingPunct="0">
      <a:lnSpc>
        <a:spcPct val="100000"/>
      </a:lnSpc>
      <a:spcBef>
        <a:spcPct val="0"/>
      </a:spcBef>
      <a:spcAft>
        <a:spcPct val="0"/>
      </a:spcAft>
      <a:buNone/>
      <a:defRPr sz="2400" b="0" i="0" u="none" kern="1200" baseline="0">
        <a:solidFill>
          <a:schemeClr val="bg1"/>
        </a:solidFill>
        <a:latin typeface="Times New Roman" panose="02020603050405020304" pitchFamily="18" charset="0"/>
        <a:ea typeface="MS PGothic" panose="020B0600070205080204" pitchFamily="34" charset="-128"/>
      </a:defRPr>
    </a:lvl2pPr>
    <a:lvl3pPr marL="1143000" lvl="2" indent="-228600" algn="l" defTabSz="457200" eaLnBrk="0" fontAlgn="base" latinLnBrk="0" hangingPunct="0">
      <a:lnSpc>
        <a:spcPct val="100000"/>
      </a:lnSpc>
      <a:spcBef>
        <a:spcPct val="0"/>
      </a:spcBef>
      <a:spcAft>
        <a:spcPct val="0"/>
      </a:spcAft>
      <a:buNone/>
      <a:defRPr sz="2400" b="0" i="0" u="none" kern="1200" baseline="0">
        <a:solidFill>
          <a:schemeClr val="bg1"/>
        </a:solidFill>
        <a:latin typeface="Times New Roman" panose="02020603050405020304" pitchFamily="18" charset="0"/>
        <a:ea typeface="MS PGothic" panose="020B0600070205080204" pitchFamily="34" charset="-128"/>
      </a:defRPr>
    </a:lvl3pPr>
    <a:lvl4pPr marL="1600200" lvl="3" indent="-228600" algn="l" defTabSz="457200" eaLnBrk="0" fontAlgn="base" latinLnBrk="0" hangingPunct="0">
      <a:lnSpc>
        <a:spcPct val="100000"/>
      </a:lnSpc>
      <a:spcBef>
        <a:spcPct val="0"/>
      </a:spcBef>
      <a:spcAft>
        <a:spcPct val="0"/>
      </a:spcAft>
      <a:buNone/>
      <a:defRPr sz="2400" b="0" i="0" u="none" kern="1200" baseline="0">
        <a:solidFill>
          <a:schemeClr val="bg1"/>
        </a:solidFill>
        <a:latin typeface="Times New Roman" panose="02020603050405020304" pitchFamily="18" charset="0"/>
        <a:ea typeface="MS PGothic" panose="020B0600070205080204" pitchFamily="34" charset="-128"/>
      </a:defRPr>
    </a:lvl4pPr>
    <a:lvl5pPr marL="2057400" lvl="4" indent="-228600" algn="l" defTabSz="457200" eaLnBrk="0" fontAlgn="base" latinLnBrk="0" hangingPunct="0">
      <a:lnSpc>
        <a:spcPct val="100000"/>
      </a:lnSpc>
      <a:spcBef>
        <a:spcPct val="0"/>
      </a:spcBef>
      <a:spcAft>
        <a:spcPct val="0"/>
      </a:spcAft>
      <a:buNone/>
      <a:defRPr sz="2400" b="0" i="0" u="none" kern="1200" baseline="0">
        <a:solidFill>
          <a:schemeClr val="bg1"/>
        </a:solidFill>
        <a:latin typeface="Times New Roman" panose="02020603050405020304" pitchFamily="18" charset="0"/>
        <a:ea typeface="MS PGothic" panose="020B0600070205080204" pitchFamily="34" charset="-128"/>
      </a:defRPr>
    </a:lvl5pPr>
    <a:lvl6pPr marL="2286000" lvl="5" indent="-228600" algn="l" defTabSz="457200" eaLnBrk="0" fontAlgn="base" latinLnBrk="0" hangingPunct="0">
      <a:lnSpc>
        <a:spcPct val="100000"/>
      </a:lnSpc>
      <a:spcBef>
        <a:spcPct val="0"/>
      </a:spcBef>
      <a:spcAft>
        <a:spcPct val="0"/>
      </a:spcAft>
      <a:buNone/>
      <a:defRPr sz="2400" b="0" i="0" u="none" kern="1200" baseline="0">
        <a:solidFill>
          <a:schemeClr val="bg1"/>
        </a:solidFill>
        <a:latin typeface="Times New Roman" panose="02020603050405020304" pitchFamily="18" charset="0"/>
        <a:ea typeface="MS PGothic" panose="020B0600070205080204" pitchFamily="34" charset="-128"/>
      </a:defRPr>
    </a:lvl6pPr>
    <a:lvl7pPr marL="2743200" lvl="6" indent="-228600" algn="l" defTabSz="457200" eaLnBrk="0" fontAlgn="base" latinLnBrk="0" hangingPunct="0">
      <a:lnSpc>
        <a:spcPct val="100000"/>
      </a:lnSpc>
      <a:spcBef>
        <a:spcPct val="0"/>
      </a:spcBef>
      <a:spcAft>
        <a:spcPct val="0"/>
      </a:spcAft>
      <a:buNone/>
      <a:defRPr sz="2400" b="0" i="0" u="none" kern="1200" baseline="0">
        <a:solidFill>
          <a:schemeClr val="bg1"/>
        </a:solidFill>
        <a:latin typeface="Times New Roman" panose="02020603050405020304" pitchFamily="18" charset="0"/>
        <a:ea typeface="MS PGothic" panose="020B0600070205080204" pitchFamily="34" charset="-128"/>
      </a:defRPr>
    </a:lvl7pPr>
    <a:lvl8pPr marL="3200400" lvl="7" indent="-228600" algn="l" defTabSz="457200" eaLnBrk="0" fontAlgn="base" latinLnBrk="0" hangingPunct="0">
      <a:lnSpc>
        <a:spcPct val="100000"/>
      </a:lnSpc>
      <a:spcBef>
        <a:spcPct val="0"/>
      </a:spcBef>
      <a:spcAft>
        <a:spcPct val="0"/>
      </a:spcAft>
      <a:buNone/>
      <a:defRPr sz="2400" b="0" i="0" u="none" kern="1200" baseline="0">
        <a:solidFill>
          <a:schemeClr val="bg1"/>
        </a:solidFill>
        <a:latin typeface="Times New Roman" panose="02020603050405020304" pitchFamily="18" charset="0"/>
        <a:ea typeface="MS PGothic" panose="020B0600070205080204" pitchFamily="34" charset="-128"/>
      </a:defRPr>
    </a:lvl8pPr>
    <a:lvl9pPr marL="3657600" lvl="8" indent="-228600" algn="l" defTabSz="457200" eaLnBrk="0" fontAlgn="base" latinLnBrk="0" hangingPunct="0">
      <a:lnSpc>
        <a:spcPct val="100000"/>
      </a:lnSpc>
      <a:spcBef>
        <a:spcPct val="0"/>
      </a:spcBef>
      <a:spcAft>
        <a:spcPct val="0"/>
      </a:spcAft>
      <a:buNone/>
      <a:defRPr sz="2400" b="0" i="0" u="none" kern="1200" baseline="0">
        <a:solidFill>
          <a:schemeClr val="bg1"/>
        </a:solidFill>
        <a:latin typeface="Times New Roman" panose="02020603050405020304" pitchFamily="18" charset="0"/>
        <a:ea typeface="MS PGothic" panose="020B0600070205080204" pitchFamily="34"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626"/>
  </p:normalViewPr>
  <p:slideViewPr>
    <p:cSldViewPr showGuides="1">
      <p:cViewPr varScale="1">
        <p:scale>
          <a:sx n="76" d="100"/>
          <a:sy n="76" d="100"/>
        </p:scale>
        <p:origin x="258" y="9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AutoShape 1"/>
          <p:cNvSpPr/>
          <p:nvPr/>
        </p:nvSpPr>
        <p:spPr>
          <a:xfrm>
            <a:off x="0" y="0"/>
            <a:ext cx="7102475" cy="10233025"/>
          </a:xfrm>
          <a:prstGeom prst="roundRect">
            <a:avLst>
              <a:gd name="adj" fmla="val 23"/>
            </a:avLst>
          </a:prstGeom>
          <a:solidFill>
            <a:srgbClr val="FFFFFF"/>
          </a:solidFill>
          <a:ln w="9525">
            <a:noFill/>
          </a:ln>
        </p:spPr>
        <p:txBody>
          <a:bodyPr wrap="none" lIns="96661" tIns="48331" rIns="96661" bIns="48331" anchor="ctr"/>
          <a:lstStyle/>
          <a:p>
            <a:pPr lvl="0">
              <a:buClr>
                <a:srgbClr val="000000"/>
              </a:buClr>
              <a:buFont typeface="Times New Roman" panose="02020603050405020304" pitchFamily="18" charset="0"/>
              <a:buNone/>
            </a:pPr>
            <a:endParaRPr lang="en-US" altLang="en-US" dirty="0">
              <a:ea typeface="Arial" panose="020B0604020202020204" pitchFamily="34" charset="0"/>
            </a:endParaRPr>
          </a:p>
        </p:txBody>
      </p:sp>
      <p:sp>
        <p:nvSpPr>
          <p:cNvPr id="3075" name="AutoShape 2"/>
          <p:cNvSpPr/>
          <p:nvPr/>
        </p:nvSpPr>
        <p:spPr>
          <a:xfrm>
            <a:off x="0" y="0"/>
            <a:ext cx="7102475" cy="10233025"/>
          </a:xfrm>
          <a:prstGeom prst="roundRect">
            <a:avLst>
              <a:gd name="adj" fmla="val 23"/>
            </a:avLst>
          </a:prstGeom>
          <a:solidFill>
            <a:srgbClr val="FFFFFF"/>
          </a:solidFill>
          <a:ln w="9525">
            <a:noFill/>
          </a:ln>
        </p:spPr>
        <p:txBody>
          <a:bodyPr wrap="none" lIns="96661" tIns="48331" rIns="96661" bIns="48331" anchor="ctr"/>
          <a:lstStyle/>
          <a:p>
            <a:pPr lvl="0">
              <a:buClr>
                <a:srgbClr val="000000"/>
              </a:buClr>
              <a:buFont typeface="Times New Roman" panose="02020603050405020304" pitchFamily="18" charset="0"/>
              <a:buNone/>
            </a:pPr>
            <a:endParaRPr lang="en-US" altLang="en-US" dirty="0">
              <a:ea typeface="Arial" panose="020B0604020202020204" pitchFamily="34" charset="0"/>
            </a:endParaRPr>
          </a:p>
        </p:txBody>
      </p:sp>
      <p:sp>
        <p:nvSpPr>
          <p:cNvPr id="3076" name="Text Box 3"/>
          <p:cNvSpPr txBox="1"/>
          <p:nvPr/>
        </p:nvSpPr>
        <p:spPr>
          <a:xfrm>
            <a:off x="0" y="0"/>
            <a:ext cx="3078163" cy="511175"/>
          </a:xfrm>
          <a:prstGeom prst="rect">
            <a:avLst/>
          </a:prstGeom>
          <a:noFill/>
          <a:ln w="9525">
            <a:noFill/>
          </a:ln>
        </p:spPr>
        <p:txBody>
          <a:bodyPr wrap="none" lIns="96661" tIns="48331" rIns="96661" bIns="48331" anchor="ctr"/>
          <a:lstStyle/>
          <a:p>
            <a:pPr lvl="0">
              <a:buClr>
                <a:srgbClr val="000000"/>
              </a:buClr>
              <a:buFont typeface="Times New Roman" panose="02020603050405020304" pitchFamily="18" charset="0"/>
              <a:buNone/>
            </a:pPr>
            <a:endParaRPr lang="en-US" altLang="en-US" dirty="0">
              <a:ea typeface="Arial" panose="020B0604020202020204" pitchFamily="34" charset="0"/>
            </a:endParaRPr>
          </a:p>
        </p:txBody>
      </p:sp>
      <p:sp>
        <p:nvSpPr>
          <p:cNvPr id="3077" name="Text Box 4"/>
          <p:cNvSpPr txBox="1"/>
          <p:nvPr/>
        </p:nvSpPr>
        <p:spPr>
          <a:xfrm>
            <a:off x="4022725" y="0"/>
            <a:ext cx="3078163" cy="511175"/>
          </a:xfrm>
          <a:prstGeom prst="rect">
            <a:avLst/>
          </a:prstGeom>
          <a:noFill/>
          <a:ln w="9525">
            <a:noFill/>
          </a:ln>
        </p:spPr>
        <p:txBody>
          <a:bodyPr wrap="none" lIns="96661" tIns="48331" rIns="96661" bIns="48331" anchor="ctr"/>
          <a:lstStyle/>
          <a:p>
            <a:pPr lvl="0">
              <a:buClr>
                <a:srgbClr val="000000"/>
              </a:buClr>
              <a:buFont typeface="Times New Roman" panose="02020603050405020304" pitchFamily="18" charset="0"/>
              <a:buNone/>
            </a:pPr>
            <a:endParaRPr lang="en-US" altLang="en-US" dirty="0">
              <a:ea typeface="Arial" panose="020B0604020202020204" pitchFamily="34" charset="0"/>
            </a:endParaRPr>
          </a:p>
        </p:txBody>
      </p:sp>
      <p:sp>
        <p:nvSpPr>
          <p:cNvPr id="3078" name="Rectangle 5"/>
          <p:cNvSpPr>
            <a:spLocks noGrp="1" noRot="1" noChangeAspect="1"/>
          </p:cNvSpPr>
          <p:nvPr>
            <p:ph type="sldImg"/>
          </p:nvPr>
        </p:nvSpPr>
        <p:spPr>
          <a:xfrm>
            <a:off x="993775" y="768350"/>
            <a:ext cx="5111750" cy="3833813"/>
          </a:xfrm>
          <a:prstGeom prst="rect">
            <a:avLst/>
          </a:prstGeom>
          <a:noFill/>
          <a:ln w="9360" cap="sq" cmpd="sng">
            <a:solidFill>
              <a:srgbClr val="000000"/>
            </a:solidFill>
            <a:prstDash val="solid"/>
            <a:miter/>
            <a:headEnd type="none" w="med" len="med"/>
            <a:tailEnd type="none" w="med" len="med"/>
          </a:ln>
        </p:spPr>
      </p:sp>
      <p:sp>
        <p:nvSpPr>
          <p:cNvPr id="2" name="Rectangle 6"/>
          <p:cNvSpPr>
            <a:spLocks noGrp="1" noChangeArrowheads="1"/>
          </p:cNvSpPr>
          <p:nvPr>
            <p:ph type="body"/>
          </p:nvPr>
        </p:nvSpPr>
        <p:spPr bwMode="auto">
          <a:xfrm>
            <a:off x="711200" y="4860925"/>
            <a:ext cx="5676900" cy="4600575"/>
          </a:xfrm>
          <a:prstGeom prst="rect">
            <a:avLst/>
          </a:prstGeom>
          <a:noFill/>
          <a:ln>
            <a:noFill/>
          </a:ln>
          <a:effectLst/>
        </p:spPr>
        <p:txBody>
          <a:bodyPr vert="horz" wrap="square" lIns="95139" tIns="49472" rIns="95139" bIns="49472" numCol="1" anchor="t" anchorCtr="0" compatLnSpc="1"/>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
        <p:nvSpPr>
          <p:cNvPr id="3080" name="Text Box 7"/>
          <p:cNvSpPr txBox="1"/>
          <p:nvPr/>
        </p:nvSpPr>
        <p:spPr>
          <a:xfrm>
            <a:off x="0" y="9720263"/>
            <a:ext cx="3078163" cy="511175"/>
          </a:xfrm>
          <a:prstGeom prst="rect">
            <a:avLst/>
          </a:prstGeom>
          <a:noFill/>
          <a:ln w="9525">
            <a:noFill/>
          </a:ln>
        </p:spPr>
        <p:txBody>
          <a:bodyPr wrap="none" lIns="96661" tIns="48331" rIns="96661" bIns="48331" anchor="ctr"/>
          <a:lstStyle/>
          <a:p>
            <a:pPr lvl="0">
              <a:buClr>
                <a:srgbClr val="000000"/>
              </a:buClr>
              <a:buFont typeface="Times New Roman" panose="02020603050405020304" pitchFamily="18" charset="0"/>
              <a:buNone/>
            </a:pPr>
            <a:endParaRPr lang="en-US" altLang="en-US" dirty="0">
              <a:ea typeface="Arial" panose="020B0604020202020204" pitchFamily="34" charset="0"/>
            </a:endParaRPr>
          </a:p>
        </p:txBody>
      </p:sp>
      <p:sp>
        <p:nvSpPr>
          <p:cNvPr id="3" name="Rectangle 8"/>
          <p:cNvSpPr>
            <a:spLocks noGrp="1" noChangeArrowheads="1"/>
          </p:cNvSpPr>
          <p:nvPr>
            <p:ph type="sldNum"/>
          </p:nvPr>
        </p:nvSpPr>
        <p:spPr bwMode="auto">
          <a:xfrm>
            <a:off x="4022725" y="9720263"/>
            <a:ext cx="3074988" cy="508000"/>
          </a:xfrm>
          <a:prstGeom prst="rect">
            <a:avLst/>
          </a:prstGeom>
          <a:noFill/>
          <a:ln>
            <a:noFill/>
          </a:ln>
          <a:effectLst/>
        </p:spPr>
        <p:txBody>
          <a:bodyPr vert="horz" wrap="square" lIns="95139" tIns="49472" rIns="95139" bIns="49472" numCol="1" anchor="b" anchorCtr="0" compatLnSpc="1"/>
          <a:lstStyle>
            <a:lvl1pPr algn="r" eaLnBrk="1" hangingPunct="1">
              <a:buSzPct val="100000"/>
              <a:tabLst>
                <a:tab pos="482600" algn="l"/>
                <a:tab pos="965200" algn="l"/>
                <a:tab pos="1449070" algn="l"/>
                <a:tab pos="1931670" algn="l"/>
                <a:tab pos="2416175" algn="l"/>
                <a:tab pos="2898775" algn="l"/>
              </a:tabLst>
              <a:defRPr sz="1300">
                <a:solidFill>
                  <a:srgbClr val="000000"/>
                </a:solidFill>
                <a:latin typeface="Arial" panose="020B0604020202020204" pitchFamily="34" charset="0"/>
              </a:defRPr>
            </a:lvl1pPr>
          </a:lstStyle>
          <a:p>
            <a:pPr marL="0" marR="0" lvl="0" indent="0" algn="r" defTabSz="457200" rtl="0" eaLnBrk="1" fontAlgn="base" latinLnBrk="0" hangingPunct="1">
              <a:lnSpc>
                <a:spcPct val="100000"/>
              </a:lnSpc>
              <a:spcBef>
                <a:spcPct val="0"/>
              </a:spcBef>
              <a:spcAft>
                <a:spcPct val="0"/>
              </a:spcAft>
              <a:buClrTx/>
              <a:buSzPct val="100000"/>
              <a:buFontTx/>
              <a:buNone/>
              <a:tabLst>
                <a:tab pos="482600" algn="l"/>
                <a:tab pos="965200" algn="l"/>
                <a:tab pos="1449070" algn="l"/>
                <a:tab pos="1931670" algn="l"/>
                <a:tab pos="2416175" algn="l"/>
                <a:tab pos="2898775" algn="l"/>
              </a:tabLst>
              <a:defRPr/>
            </a:pPr>
            <a:fld id="{025FA893-8E84-415A-93F7-0DCEAFDE5916}" type="slidenum">
              <a:rPr kumimoji="0" lang="en-US" altLang="en-US" sz="13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rPr>
              <a:t>‹#›</a:t>
            </a:fld>
            <a:endParaRPr kumimoji="0" lang="en-US" altLang="en-US" sz="13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cSld>
  <p:clrMap bg1="lt1" tx1="dk1" bg2="lt2" tx2="dk2" accent1="accent1" accent2="accent2" accent3="accent3" accent4="accent4" accent5="accent5" accent6="accent6" hlink="hlink" folHlink="folHlink"/>
  <p:hf sldNum="0" hdr="0" ftr="0" dt="0"/>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S PGothic" panose="020B0600070205080204" pitchFamily="34" charset="-128"/>
        <a:cs typeface="MS PGothic" panose="020B0600070205080204" pitchFamily="34"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8"/>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1</a:t>
            </a:fld>
            <a:endParaRPr lang="en-US" altLang="en-US" sz="1300" dirty="0">
              <a:solidFill>
                <a:srgbClr val="000000"/>
              </a:solidFill>
              <a:latin typeface="Arial" panose="020B0604020202020204" pitchFamily="34" charset="0"/>
            </a:endParaRPr>
          </a:p>
        </p:txBody>
      </p:sp>
      <p:sp>
        <p:nvSpPr>
          <p:cNvPr id="33793" name="Text Box 1"/>
          <p:cNvSpPr>
            <a:spLocks noGrp="1" noRot="1" noChangeAspect="1" noChangeArrowheads="1" noTextEdit="1"/>
          </p:cNvSpPr>
          <p:nvPr>
            <p:ph type="sldImg"/>
          </p:nvPr>
        </p:nvSpPr>
        <p:spPr>
          <a:xfrm>
            <a:off x="993775" y="768350"/>
            <a:ext cx="5114925" cy="3836988"/>
          </a:xfrm>
          <a:solidFill>
            <a:srgbClr val="FFFFFF"/>
          </a:solidFill>
          <a:extLs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sp>
      <p:sp>
        <p:nvSpPr>
          <p:cNvPr id="33794" name="Text Box 2"/>
          <p:cNvSpPr>
            <a:spLocks noGrp="1" noChangeArrowheads="1"/>
          </p:cNvSpPr>
          <p:nvPr>
            <p:ph type="body" idx="1"/>
          </p:nvPr>
        </p:nvSpPr>
        <p:spPr>
          <a:xfrm>
            <a:off x="711200" y="4860925"/>
            <a:ext cx="5680075" cy="460375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3465AF"/>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7"/>
                    </a:srgbClr>
                  </a:outerShdw>
                </a:effectLst>
              </a14:hiddenEffects>
            </a:ext>
          </a:extLst>
        </p:spPr>
        <p:txBody>
          <a:bodyPr wrap="none" lIns="95139" tIns="49472" rIns="95139" bIns="49472" numCol="1" anchor="ctr" anchorCtr="0" compatLnSpc="1"/>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defRPr/>
            </a:pPr>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MS PGothic" panose="020B0600070205080204" pitchFamily="34"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93980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rPr>
              <a:t>10</a:t>
            </a:fld>
            <a:endParaRPr lang="en-US" altLang="en-US" sz="1300" dirty="0">
              <a:solidFill>
                <a:schemeClr val="tx1"/>
              </a:solidFill>
            </a:endParaRPr>
          </a:p>
        </p:txBody>
      </p:sp>
      <p:sp>
        <p:nvSpPr>
          <p:cNvPr id="23555" name="Rectangle 2"/>
          <p:cNvSpPr>
            <a:spLocks noGrp="1" noRot="1" noChangeAspect="1" noTextEdit="1"/>
          </p:cNvSpPr>
          <p:nvPr>
            <p:ph type="sldImg"/>
          </p:nvPr>
        </p:nvSpPr>
        <p:spPr/>
      </p:sp>
      <p:sp>
        <p:nvSpPr>
          <p:cNvPr id="23556" name="Rectangle 3"/>
          <p:cNvSpPr>
            <a:spLocks noGrp="1"/>
          </p:cNvSpPr>
          <p:nvPr>
            <p:ph type="body" idx="1"/>
          </p:nvPr>
        </p:nvSpPr>
        <p:spPr/>
        <p:txBody>
          <a:bodyPr wrap="square" lIns="95139" tIns="49472" rIns="95139" bIns="49472" anchor="t"/>
          <a:lstStyle/>
          <a:p>
            <a:pPr lvl="0"/>
            <a:r>
              <a:rPr lang="en-US" altLang="en-US" dirty="0"/>
              <a:t>Process states:</a:t>
            </a:r>
          </a:p>
          <a:p>
            <a:pPr lvl="0"/>
            <a:r>
              <a:rPr lang="en-US" altLang="en-US" dirty="0"/>
              <a:t>Process P1 is holding an instance of resource type R2 and is waiting for an instance of resource type R1 .</a:t>
            </a:r>
          </a:p>
          <a:p>
            <a:pPr lvl="0"/>
            <a:r>
              <a:rPr lang="en-US" altLang="en-US" dirty="0"/>
              <a:t>Process P2 is holding an instance of R1 and an instance of R2 and is waiting for an instance of R3.</a:t>
            </a:r>
          </a:p>
          <a:p>
            <a:pPr lvl="0"/>
            <a:r>
              <a:rPr lang="en-US" altLang="en-US" dirty="0"/>
              <a:t>Process </a:t>
            </a:r>
            <a:r>
              <a:rPr lang="en-US" altLang="en-US" i="1" dirty="0"/>
              <a:t>P3 </a:t>
            </a:r>
            <a:r>
              <a:rPr lang="en-US" altLang="en-US" dirty="0"/>
              <a:t>is holding an instance of R3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93980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rPr>
              <a:t>11</a:t>
            </a:fld>
            <a:endParaRPr lang="en-US" altLang="en-US" sz="1300" dirty="0">
              <a:solidFill>
                <a:schemeClr val="tx1"/>
              </a:solidFill>
            </a:endParaRPr>
          </a:p>
        </p:txBody>
      </p:sp>
      <p:sp>
        <p:nvSpPr>
          <p:cNvPr id="25603" name="Rectangle 2"/>
          <p:cNvSpPr>
            <a:spLocks noGrp="1" noRot="1" noChangeAspect="1" noTextEdit="1"/>
          </p:cNvSpPr>
          <p:nvPr>
            <p:ph type="sldImg"/>
          </p:nvPr>
        </p:nvSpPr>
        <p:spPr/>
      </p:sp>
      <p:sp>
        <p:nvSpPr>
          <p:cNvPr id="25604" name="Rectangle 3"/>
          <p:cNvSpPr>
            <a:spLocks noGrp="1"/>
          </p:cNvSpPr>
          <p:nvPr>
            <p:ph type="body" idx="1"/>
          </p:nvPr>
        </p:nvSpPr>
        <p:spPr/>
        <p:txBody>
          <a:bodyPr wrap="square" lIns="95139" tIns="49472" rIns="95139" bIns="49472" anchor="t"/>
          <a:lstStyle/>
          <a:p>
            <a:pPr lvl="0"/>
            <a:r>
              <a:rPr lang="en-US" altLang="en-US" dirty="0"/>
              <a:t>If the graph contains no cycles, then no process in the system is deadlocked. If the graph does contain a cycle, then a deadlock may exist.</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93980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rPr>
              <a:t>12</a:t>
            </a:fld>
            <a:endParaRPr lang="en-US" altLang="en-US" sz="1300" dirty="0">
              <a:solidFill>
                <a:schemeClr val="tx1"/>
              </a:solidFill>
            </a:endParaRPr>
          </a:p>
        </p:txBody>
      </p:sp>
      <p:sp>
        <p:nvSpPr>
          <p:cNvPr id="27651" name="Rectangle 2"/>
          <p:cNvSpPr>
            <a:spLocks noGrp="1" noRot="1" noChangeAspect="1" noTextEdit="1"/>
          </p:cNvSpPr>
          <p:nvPr>
            <p:ph type="sldImg"/>
          </p:nvPr>
        </p:nvSpPr>
        <p:spPr/>
      </p:sp>
      <p:sp>
        <p:nvSpPr>
          <p:cNvPr id="27652" name="Rectangle 3"/>
          <p:cNvSpPr>
            <a:spLocks noGrp="1"/>
          </p:cNvSpPr>
          <p:nvPr>
            <p:ph type="body" idx="1"/>
          </p:nvPr>
        </p:nvSpPr>
        <p:spPr/>
        <p:txBody>
          <a:bodyPr wrap="square" lIns="95139" tIns="49472" rIns="95139" bIns="49472" anchor="t"/>
          <a:lstStyle/>
          <a:p>
            <a:pPr lvl="0"/>
            <a:r>
              <a:rPr lang="en-US" altLang="en-US" dirty="0"/>
              <a:t>process </a:t>
            </a:r>
            <a:r>
              <a:rPr lang="en-US" altLang="en-US" i="1" dirty="0"/>
              <a:t>P4 </a:t>
            </a:r>
            <a:r>
              <a:rPr lang="en-US" altLang="en-US" dirty="0"/>
              <a:t>may release its instance of resource type R2. That resource can then be allocated to P3, breaking the cycle. (P2)</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93980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rPr>
              <a:t>13</a:t>
            </a:fld>
            <a:endParaRPr lang="en-US" altLang="en-US" sz="1300" dirty="0">
              <a:solidFill>
                <a:schemeClr val="tx1"/>
              </a:solidFill>
            </a:endParaRPr>
          </a:p>
        </p:txBody>
      </p:sp>
      <p:sp>
        <p:nvSpPr>
          <p:cNvPr id="29699" name="Rectangle 2"/>
          <p:cNvSpPr>
            <a:spLocks noGrp="1" noRot="1" noChangeAspect="1" noTextEdit="1"/>
          </p:cNvSpPr>
          <p:nvPr>
            <p:ph type="sldImg"/>
          </p:nvPr>
        </p:nvSpPr>
        <p:spPr/>
      </p:sp>
      <p:sp>
        <p:nvSpPr>
          <p:cNvPr id="29700" name="Rectangle 3"/>
          <p:cNvSpPr>
            <a:spLocks noGrp="1"/>
          </p:cNvSpPr>
          <p:nvPr>
            <p:ph type="body" idx="1"/>
          </p:nvPr>
        </p:nvSpPr>
        <p:spPr/>
        <p:txBody>
          <a:bodyPr wrap="square" lIns="95139" tIns="49472" rIns="95139" bIns="49472" anchor="t"/>
          <a:lstStyle/>
          <a:p>
            <a:pPr lvl="0"/>
            <a:endParaRPr lang="en-US" alt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93980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rPr>
              <a:t>14</a:t>
            </a:fld>
            <a:endParaRPr lang="en-US" altLang="en-US" sz="1300" dirty="0">
              <a:solidFill>
                <a:schemeClr val="tx1"/>
              </a:solidFill>
            </a:endParaRPr>
          </a:p>
        </p:txBody>
      </p:sp>
      <p:sp>
        <p:nvSpPr>
          <p:cNvPr id="31747" name="Rectangle 2"/>
          <p:cNvSpPr>
            <a:spLocks noGrp="1" noRot="1" noChangeAspect="1" noTextEdit="1"/>
          </p:cNvSpPr>
          <p:nvPr>
            <p:ph type="sldImg"/>
          </p:nvPr>
        </p:nvSpPr>
        <p:spPr/>
      </p:sp>
      <p:sp>
        <p:nvSpPr>
          <p:cNvPr id="31748" name="Rectangle 3"/>
          <p:cNvSpPr>
            <a:spLocks noGrp="1"/>
          </p:cNvSpPr>
          <p:nvPr>
            <p:ph type="body" idx="1"/>
          </p:nvPr>
        </p:nvSpPr>
        <p:spPr/>
        <p:txBody>
          <a:bodyPr wrap="square" lIns="95139" tIns="49472" rIns="95139" bIns="49472" anchor="t"/>
          <a:lstStyle/>
          <a:p>
            <a:pPr lvl="0"/>
            <a:r>
              <a:rPr lang="en-US" altLang="en-US" dirty="0"/>
              <a:t>It is then up to the application developer to write programs that handle deadlocks.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93980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rPr>
              <a:t>15</a:t>
            </a:fld>
            <a:endParaRPr lang="en-US" altLang="en-US" sz="1300" dirty="0">
              <a:solidFill>
                <a:schemeClr val="tx1"/>
              </a:solidFill>
            </a:endParaRPr>
          </a:p>
        </p:txBody>
      </p:sp>
      <p:sp>
        <p:nvSpPr>
          <p:cNvPr id="33795" name="Rectangle 2"/>
          <p:cNvSpPr>
            <a:spLocks noGrp="1" noRot="1" noChangeAspect="1" noTextEdit="1"/>
          </p:cNvSpPr>
          <p:nvPr>
            <p:ph type="sldImg"/>
          </p:nvPr>
        </p:nvSpPr>
        <p:spPr/>
      </p:sp>
      <p:sp>
        <p:nvSpPr>
          <p:cNvPr id="33796" name="Rectangle 3"/>
          <p:cNvSpPr>
            <a:spLocks noGrp="1"/>
          </p:cNvSpPr>
          <p:nvPr>
            <p:ph type="body" idx="1"/>
          </p:nvPr>
        </p:nvSpPr>
        <p:spPr/>
        <p:txBody>
          <a:bodyPr wrap="square" lIns="95139" tIns="49472" rIns="95139" bIns="49472" anchor="t"/>
          <a:lstStyle/>
          <a:p>
            <a:pPr lvl="0"/>
            <a:r>
              <a:rPr lang="en-US" altLang="en-US" dirty="0"/>
              <a:t>Deadlock prevention provides a set of methods for ensuring that at least one of the necessary conditions cannot hold.</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93980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rPr>
              <a:t>16</a:t>
            </a:fld>
            <a:endParaRPr lang="en-US" altLang="en-US" sz="1300" dirty="0">
              <a:solidFill>
                <a:schemeClr val="tx1"/>
              </a:solidFill>
            </a:endParaRPr>
          </a:p>
        </p:txBody>
      </p:sp>
      <p:sp>
        <p:nvSpPr>
          <p:cNvPr id="35843" name="Rectangle 2"/>
          <p:cNvSpPr>
            <a:spLocks noGrp="1" noRot="1" noChangeAspect="1" noTextEdit="1"/>
          </p:cNvSpPr>
          <p:nvPr>
            <p:ph type="sldImg"/>
          </p:nvPr>
        </p:nvSpPr>
        <p:spPr/>
      </p:sp>
      <p:sp>
        <p:nvSpPr>
          <p:cNvPr id="35844" name="Rectangle 3"/>
          <p:cNvSpPr>
            <a:spLocks noGrp="1"/>
          </p:cNvSpPr>
          <p:nvPr>
            <p:ph type="body" idx="1"/>
          </p:nvPr>
        </p:nvSpPr>
        <p:spPr/>
        <p:txBody>
          <a:bodyPr wrap="square" lIns="95139" tIns="49472" rIns="95139" bIns="49472" anchor="t"/>
          <a:lstStyle/>
          <a:p>
            <a:pPr lvl="0"/>
            <a:endParaRPr lang="en-US"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93980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rPr>
              <a:t>17</a:t>
            </a:fld>
            <a:endParaRPr lang="en-US" altLang="en-US" sz="1300" dirty="0">
              <a:solidFill>
                <a:schemeClr val="tx1"/>
              </a:solidFill>
            </a:endParaRPr>
          </a:p>
        </p:txBody>
      </p:sp>
      <p:sp>
        <p:nvSpPr>
          <p:cNvPr id="37891" name="Rectangle 2"/>
          <p:cNvSpPr>
            <a:spLocks noGrp="1" noRot="1" noChangeAspect="1" noTextEdit="1"/>
          </p:cNvSpPr>
          <p:nvPr>
            <p:ph type="sldImg"/>
          </p:nvPr>
        </p:nvSpPr>
        <p:spPr/>
      </p:sp>
      <p:sp>
        <p:nvSpPr>
          <p:cNvPr id="37892" name="Rectangle 3"/>
          <p:cNvSpPr>
            <a:spLocks noGrp="1"/>
          </p:cNvSpPr>
          <p:nvPr>
            <p:ph type="body" idx="1"/>
          </p:nvPr>
        </p:nvSpPr>
        <p:spPr/>
        <p:txBody>
          <a:bodyPr wrap="square" lIns="95139" tIns="49472" rIns="95139" bIns="49472" anchor="t"/>
          <a:lstStyle/>
          <a:p>
            <a:pPr lvl="0"/>
            <a:endParaRPr lang="en-US" alt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93980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rPr>
              <a:t>18</a:t>
            </a:fld>
            <a:endParaRPr lang="en-US" altLang="en-US" sz="1300" dirty="0">
              <a:solidFill>
                <a:schemeClr val="tx1"/>
              </a:solidFill>
            </a:endParaRPr>
          </a:p>
        </p:txBody>
      </p:sp>
      <p:sp>
        <p:nvSpPr>
          <p:cNvPr id="39939" name="Rectangle 2"/>
          <p:cNvSpPr>
            <a:spLocks noGrp="1" noRot="1" noChangeAspect="1" noTextEdit="1"/>
          </p:cNvSpPr>
          <p:nvPr>
            <p:ph type="sldImg"/>
          </p:nvPr>
        </p:nvSpPr>
        <p:spPr/>
      </p:sp>
      <p:sp>
        <p:nvSpPr>
          <p:cNvPr id="39940" name="Rectangle 3"/>
          <p:cNvSpPr>
            <a:spLocks noGrp="1"/>
          </p:cNvSpPr>
          <p:nvPr>
            <p:ph type="body" idx="1"/>
          </p:nvPr>
        </p:nvSpPr>
        <p:spPr/>
        <p:txBody>
          <a:bodyPr wrap="square" lIns="95139" tIns="49472" rIns="95139" bIns="49472" anchor="t"/>
          <a:lstStyle/>
          <a:p>
            <a:pPr lvl="0"/>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p:sp>
      <p:sp>
        <p:nvSpPr>
          <p:cNvPr id="7171" name="Notes Placeholder 2"/>
          <p:cNvSpPr>
            <a:spLocks noGrp="1"/>
          </p:cNvSpPr>
          <p:nvPr>
            <p:ph type="body" idx="1"/>
          </p:nvPr>
        </p:nvSpPr>
        <p:spPr/>
        <p:txBody>
          <a:bodyPr wrap="square" lIns="95139" tIns="49472" rIns="95139" bIns="49472" anchor="t"/>
          <a:lstStyle/>
          <a:p>
            <a:pPr lvl="0"/>
            <a:r>
              <a:rPr lang="en-US" altLang="en-US" dirty="0"/>
              <a:t>Deadlock can be defined as the </a:t>
            </a:r>
            <a:r>
              <a:rPr lang="en-US" altLang="en-US" i="1" dirty="0"/>
              <a:t>permanent blocking of a set of processes that either </a:t>
            </a:r>
            <a:r>
              <a:rPr lang="en-US" altLang="en-US" dirty="0"/>
              <a:t>compete for system resources or communicate with each other. A set of processes is deadlocked when each process in the set is blocked awaiting an event (typically the freeing up of some requested resource) that can only be triggered by another blocked process in the set. Deadlock is permanent because none of the events is ever triggered. Unlike other problems in concurrent process management, there is no efficient solution in the general case.</a:t>
            </a:r>
          </a:p>
        </p:txBody>
      </p:sp>
      <p:sp>
        <p:nvSpPr>
          <p:cNvPr id="7172" name="Slide Number Placeholder 3"/>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Calibri" panose="020F0502020204030204" pitchFamily="34" charset="0"/>
                <a:ea typeface="Arial" panose="020B0604020202020204" pitchFamily="34" charset="0"/>
              </a:rPr>
              <a:t>2</a:t>
            </a:fld>
            <a:endParaRPr lang="en-US" altLang="en-US" sz="1300" dirty="0">
              <a:solidFill>
                <a:schemeClr val="tx1"/>
              </a:solidFill>
              <a:latin typeface="Calibri" panose="020F0502020204030204" pitchFamily="34" charset="0"/>
              <a:ea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p:sp>
      <p:sp>
        <p:nvSpPr>
          <p:cNvPr id="9219" name="Notes Placeholder 2"/>
          <p:cNvSpPr>
            <a:spLocks noGrp="1"/>
          </p:cNvSpPr>
          <p:nvPr>
            <p:ph type="body" idx="1"/>
          </p:nvPr>
        </p:nvSpPr>
        <p:spPr/>
        <p:txBody>
          <a:bodyPr wrap="square" lIns="95139" tIns="49472" rIns="95139" bIns="49472" anchor="t"/>
          <a:lstStyle/>
          <a:p>
            <a:pPr lvl="0">
              <a:lnSpc>
                <a:spcPct val="90000"/>
              </a:lnSpc>
            </a:pPr>
            <a:r>
              <a:rPr lang="en-US" altLang="en-US" sz="1100" dirty="0"/>
              <a:t>All deadlocks involve conflicting needs for resources by two or more processes. A common example is the traffic deadlock. Figure 6.1a shows a situation in which four cars have arrived at a four-way stop intersection at approximately the same time. The four quadrants of the intersection are the resources over which control is needed. In particular, if all four cars wish to go straight through the intersection, the resource requirements are as follows:</a:t>
            </a:r>
          </a:p>
          <a:p>
            <a:pPr lvl="0">
              <a:lnSpc>
                <a:spcPct val="90000"/>
              </a:lnSpc>
            </a:pPr>
            <a:endParaRPr lang="en-US" altLang="en-US" sz="1100" dirty="0"/>
          </a:p>
          <a:p>
            <a:pPr lvl="0">
              <a:lnSpc>
                <a:spcPct val="90000"/>
              </a:lnSpc>
            </a:pPr>
            <a:r>
              <a:rPr lang="en-US" altLang="en-US" sz="1100" dirty="0"/>
              <a:t>• Car 1, traveling north, needs quadrants a and b.</a:t>
            </a:r>
          </a:p>
          <a:p>
            <a:pPr lvl="0">
              <a:lnSpc>
                <a:spcPct val="90000"/>
              </a:lnSpc>
            </a:pPr>
            <a:r>
              <a:rPr lang="en-US" altLang="en-US" sz="1100" dirty="0"/>
              <a:t>• Car 2 needs quadrants b and c.</a:t>
            </a:r>
          </a:p>
          <a:p>
            <a:pPr lvl="0">
              <a:lnSpc>
                <a:spcPct val="90000"/>
              </a:lnSpc>
            </a:pPr>
            <a:r>
              <a:rPr lang="en-US" altLang="en-US" sz="1100" dirty="0"/>
              <a:t>• Car 3 needs quadrants c and d.</a:t>
            </a:r>
          </a:p>
          <a:p>
            <a:pPr lvl="0">
              <a:lnSpc>
                <a:spcPct val="90000"/>
              </a:lnSpc>
            </a:pPr>
            <a:r>
              <a:rPr lang="en-US" altLang="en-US" sz="1100" dirty="0"/>
              <a:t>• Car 4 needs quadrants d and a.</a:t>
            </a:r>
          </a:p>
          <a:p>
            <a:pPr lvl="0">
              <a:lnSpc>
                <a:spcPct val="90000"/>
              </a:lnSpc>
            </a:pPr>
            <a:endParaRPr lang="en-US" altLang="en-US" sz="1100" dirty="0"/>
          </a:p>
          <a:p>
            <a:pPr lvl="0">
              <a:lnSpc>
                <a:spcPct val="90000"/>
              </a:lnSpc>
            </a:pPr>
            <a:r>
              <a:rPr lang="en-US" altLang="en-US" sz="1100" dirty="0"/>
              <a:t>The rule of the road in the United States is that a car at a four-way stop should defer to a car immediately to its right. This rule works if there are only two or three cars at the intersection. For example, if only the northbound and westbound cars arrive at the intersection, the northbound car will wait and the westbound car proceeds. However, if all four cars arrive at about the same time, each will refrain from entering the intersection, this causes a potential deadlock. The deadlock is only potential, not actual, because the necessary resources are available for any of the cars to proceed. If one car eventually does proceed, it can do so.</a:t>
            </a:r>
          </a:p>
          <a:p>
            <a:pPr lvl="0">
              <a:lnSpc>
                <a:spcPct val="90000"/>
              </a:lnSpc>
            </a:pPr>
            <a:endParaRPr lang="en-US" altLang="en-US" sz="1100" dirty="0"/>
          </a:p>
          <a:p>
            <a:pPr lvl="0">
              <a:lnSpc>
                <a:spcPct val="90000"/>
              </a:lnSpc>
            </a:pPr>
            <a:r>
              <a:rPr lang="en-US" altLang="en-US" sz="1100" dirty="0"/>
              <a:t> However, if all four cars ignore the rules and proceed (cautiously) into the</a:t>
            </a:r>
          </a:p>
          <a:p>
            <a:pPr lvl="0">
              <a:lnSpc>
                <a:spcPct val="90000"/>
              </a:lnSpc>
            </a:pPr>
            <a:r>
              <a:rPr lang="en-US" altLang="en-US" sz="1100" dirty="0"/>
              <a:t>intersection at the same time, then each car seizes one resource (one quadrant) but</a:t>
            </a:r>
          </a:p>
          <a:p>
            <a:pPr lvl="0">
              <a:lnSpc>
                <a:spcPct val="90000"/>
              </a:lnSpc>
            </a:pPr>
            <a:r>
              <a:rPr lang="en-US" altLang="en-US" sz="1100" dirty="0"/>
              <a:t>cannot proceed because the required second resource has already been seized by</a:t>
            </a:r>
          </a:p>
          <a:p>
            <a:pPr lvl="0">
              <a:lnSpc>
                <a:spcPct val="90000"/>
              </a:lnSpc>
            </a:pPr>
            <a:r>
              <a:rPr lang="en-US" altLang="en-US" sz="1100" dirty="0"/>
              <a:t>another car. This is an actual deadlock.</a:t>
            </a:r>
            <a:endParaRPr lang="en-NZ" altLang="en-US" sz="1100" dirty="0"/>
          </a:p>
        </p:txBody>
      </p:sp>
      <p:sp>
        <p:nvSpPr>
          <p:cNvPr id="9220" name="Slide Number Placeholder 3"/>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Calibri" panose="020F0502020204030204" pitchFamily="34" charset="0"/>
                <a:ea typeface="Arial" panose="020B0604020202020204" pitchFamily="34" charset="0"/>
              </a:rPr>
              <a:t>3</a:t>
            </a:fld>
            <a:endParaRPr lang="en-US" altLang="en-US" sz="1300" dirty="0">
              <a:solidFill>
                <a:schemeClr val="tx1"/>
              </a:solidFill>
              <a:latin typeface="Calibri" panose="020F0502020204030204" pitchFamily="34" charset="0"/>
              <a:ea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p:sp>
      <p:sp>
        <p:nvSpPr>
          <p:cNvPr id="11267" name="Notes Placeholder 2"/>
          <p:cNvSpPr>
            <a:spLocks noGrp="1"/>
          </p:cNvSpPr>
          <p:nvPr>
            <p:ph type="body" idx="1"/>
          </p:nvPr>
        </p:nvSpPr>
        <p:spPr/>
        <p:txBody>
          <a:bodyPr wrap="square" lIns="95139" tIns="49472" rIns="95139" bIns="49472" anchor="t"/>
          <a:lstStyle/>
          <a:p>
            <a:pPr lvl="0"/>
            <a:r>
              <a:rPr lang="en-US" altLang="en-US" dirty="0"/>
              <a:t>As an example of deadlock involving reusable resources, consider two processes that compete for exclusive access to a disk file D and a tape drive T. The programs engage in the operations depicted in Figure 6.4 . Deadlock occurs if each process holds one resource and requests the other. For example, deadlock occurs if the multiprogramming system interleaves the execution of the two processes as follows:</a:t>
            </a:r>
          </a:p>
          <a:p>
            <a:pPr lvl="0"/>
            <a:endParaRPr lang="en-US" altLang="en-US" dirty="0"/>
          </a:p>
          <a:p>
            <a:pPr lvl="0"/>
            <a:r>
              <a:rPr lang="en-US" altLang="en-US" dirty="0"/>
              <a:t>p 0 p 1 q 0 q 1 p 2 q 2</a:t>
            </a:r>
          </a:p>
          <a:p>
            <a:pPr lvl="0"/>
            <a:endParaRPr lang="en-US" altLang="en-US" dirty="0"/>
          </a:p>
          <a:p>
            <a:pPr lvl="0"/>
            <a:r>
              <a:rPr lang="en-US" altLang="en-US" dirty="0"/>
              <a:t>It may appear that this is a programming error rather than a problem for the OS designer. However, we have seen that concurrent program design is challenging. Such deadlocks do occur, and the cause is often embedded in complex program logic, making detection difficult. One strategy for dealing with such a deadlock is to impose system design constraints concerning the order in which resources can be requested.</a:t>
            </a:r>
          </a:p>
          <a:p>
            <a:pPr lvl="0"/>
            <a:endParaRPr lang="en-US" altLang="en-US" dirty="0"/>
          </a:p>
        </p:txBody>
      </p:sp>
      <p:sp>
        <p:nvSpPr>
          <p:cNvPr id="11268" name="Slide Number Placeholder 3"/>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rgbClr val="000000"/>
                </a:solidFill>
                <a:latin typeface="Arial" panose="020B0604020202020204" pitchFamily="34" charset="0"/>
              </a:rPr>
              <a:t>4</a:t>
            </a:fld>
            <a:endParaRPr lang="en-US" altLang="en-US" sz="1300" dirty="0">
              <a:solidFill>
                <a:srgbClr val="000000"/>
              </a:solidFill>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p:sp>
      <p:sp>
        <p:nvSpPr>
          <p:cNvPr id="13315" name="Notes Placeholder 2"/>
          <p:cNvSpPr>
            <a:spLocks noGrp="1"/>
          </p:cNvSpPr>
          <p:nvPr>
            <p:ph type="body" idx="1"/>
          </p:nvPr>
        </p:nvSpPr>
        <p:spPr/>
        <p:txBody>
          <a:bodyPr wrap="square" lIns="95139" tIns="49472" rIns="95139" bIns="49472" anchor="t"/>
          <a:lstStyle/>
          <a:p>
            <a:pPr lvl="0"/>
            <a:r>
              <a:rPr lang="en-US" altLang="en-US" dirty="0"/>
              <a:t>Another example of deadlock with a reusable resource has to do with requests for main memory. Suppose the space available for allocation is 200 Kbytes, and the following sequence of requests occurs:  (see diagram)</a:t>
            </a:r>
          </a:p>
          <a:p>
            <a:pPr lvl="0"/>
            <a:endParaRPr lang="en-US" altLang="en-US" dirty="0"/>
          </a:p>
          <a:p>
            <a:pPr lvl="0"/>
            <a:r>
              <a:rPr lang="en-US" altLang="en-US" dirty="0"/>
              <a:t>Deadlock occurs if both processes progress to their second request. If the amount of memory to be requested is not known ahead of time, it is difficult to deal with this type of deadlock by means of system design constraints. The best way to deal with this particular problem is, in effect, to eliminate the possibility by using virtual memory, which is discussed in Chapter 8 .</a:t>
            </a:r>
          </a:p>
        </p:txBody>
      </p:sp>
      <p:sp>
        <p:nvSpPr>
          <p:cNvPr id="13316" name="Slide Number Placeholder 3"/>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latin typeface="Calibri" panose="020F0502020204030204" pitchFamily="34" charset="0"/>
                <a:ea typeface="Arial" panose="020B0604020202020204" pitchFamily="34" charset="0"/>
              </a:rPr>
              <a:t>5</a:t>
            </a:fld>
            <a:endParaRPr lang="en-US" altLang="en-US" sz="1300" dirty="0">
              <a:solidFill>
                <a:schemeClr val="tx1"/>
              </a:solidFill>
              <a:latin typeface="Calibri" panose="020F0502020204030204" pitchFamily="34" charset="0"/>
              <a:ea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93980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rPr>
              <a:t>6</a:t>
            </a:fld>
            <a:endParaRPr lang="en-US" altLang="en-US" sz="1300" dirty="0">
              <a:solidFill>
                <a:schemeClr val="tx1"/>
              </a:solidFill>
            </a:endParaRPr>
          </a:p>
        </p:txBody>
      </p:sp>
      <p:sp>
        <p:nvSpPr>
          <p:cNvPr id="15363" name="Rectangle 2"/>
          <p:cNvSpPr>
            <a:spLocks noGrp="1" noRot="1" noChangeAspect="1" noTextEdit="1"/>
          </p:cNvSpPr>
          <p:nvPr>
            <p:ph type="sldImg"/>
          </p:nvPr>
        </p:nvSpPr>
        <p:spPr/>
      </p:sp>
      <p:sp>
        <p:nvSpPr>
          <p:cNvPr id="15364" name="Rectangle 3"/>
          <p:cNvSpPr>
            <a:spLocks noGrp="1"/>
          </p:cNvSpPr>
          <p:nvPr>
            <p:ph type="body" idx="1"/>
          </p:nvPr>
        </p:nvSpPr>
        <p:spPr/>
        <p:txBody>
          <a:bodyPr wrap="square" lIns="95139" tIns="49472" rIns="95139" bIns="49472" anchor="t"/>
          <a:lstStyle/>
          <a:p>
            <a:pPr lvl="0"/>
            <a:r>
              <a:rPr lang="en-US" altLang="en-US" dirty="0"/>
              <a:t>Two CPUs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93980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rPr>
              <a:t>7</a:t>
            </a:fld>
            <a:endParaRPr lang="en-US" altLang="en-US" sz="1300" dirty="0">
              <a:solidFill>
                <a:schemeClr val="tx1"/>
              </a:solidFill>
            </a:endParaRPr>
          </a:p>
        </p:txBody>
      </p:sp>
      <p:sp>
        <p:nvSpPr>
          <p:cNvPr id="17411" name="Rectangle 2"/>
          <p:cNvSpPr>
            <a:spLocks noGrp="1" noRot="1" noChangeAspect="1" noTextEdit="1"/>
          </p:cNvSpPr>
          <p:nvPr>
            <p:ph type="sldImg"/>
          </p:nvPr>
        </p:nvSpPr>
        <p:spPr/>
      </p:sp>
      <p:sp>
        <p:nvSpPr>
          <p:cNvPr id="17412" name="Rectangle 3"/>
          <p:cNvSpPr>
            <a:spLocks noGrp="1"/>
          </p:cNvSpPr>
          <p:nvPr>
            <p:ph type="body" idx="1"/>
          </p:nvPr>
        </p:nvSpPr>
        <p:spPr/>
        <p:txBody>
          <a:bodyPr wrap="square" lIns="95139" tIns="49472" rIns="95139" bIns="49472" anchor="t"/>
          <a:lstStyle/>
          <a:p>
            <a:pPr lvl="0"/>
            <a:r>
              <a:rPr lang="en-US" altLang="en-US" dirty="0"/>
              <a:t>The circular-wait condition implies the hold-and-wait condition</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93980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rPr>
              <a:t>8</a:t>
            </a:fld>
            <a:endParaRPr lang="en-US" altLang="en-US" sz="1300" dirty="0">
              <a:solidFill>
                <a:schemeClr val="tx1"/>
              </a:solidFill>
            </a:endParaRPr>
          </a:p>
        </p:txBody>
      </p:sp>
      <p:sp>
        <p:nvSpPr>
          <p:cNvPr id="19459" name="Rectangle 2"/>
          <p:cNvSpPr>
            <a:spLocks noGrp="1" noRot="1" noChangeAspect="1" noTextEdit="1"/>
          </p:cNvSpPr>
          <p:nvPr>
            <p:ph type="sldImg"/>
          </p:nvPr>
        </p:nvSpPr>
        <p:spPr/>
      </p:sp>
      <p:sp>
        <p:nvSpPr>
          <p:cNvPr id="19460" name="Rectangle 3"/>
          <p:cNvSpPr>
            <a:spLocks noGrp="1"/>
          </p:cNvSpPr>
          <p:nvPr>
            <p:ph type="body" idx="1"/>
          </p:nvPr>
        </p:nvSpPr>
        <p:spPr/>
        <p:txBody>
          <a:bodyPr wrap="square" lIns="95139" tIns="49472" rIns="95139" bIns="49472" anchor="t"/>
          <a:lstStyle/>
          <a:p>
            <a:pPr lvl="0"/>
            <a:endParaRPr lang="en-US"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txBox="1">
            <a:spLocks noGrp="1"/>
          </p:cNvSpPr>
          <p:nvPr>
            <p:ph type="sldNum" sz="quarter"/>
          </p:nvPr>
        </p:nvSpPr>
        <p:spPr>
          <a:xfrm>
            <a:off x="4022725" y="9720263"/>
            <a:ext cx="3074988" cy="508000"/>
          </a:xfrm>
          <a:prstGeom prst="rect">
            <a:avLst/>
          </a:prstGeom>
          <a:noFill/>
          <a:ln w="9525">
            <a:noFill/>
          </a:ln>
        </p:spPr>
        <p:txBody>
          <a:bodyPr lIns="95139" tIns="49472" rIns="95139" bIns="49472" anchor="b"/>
          <a:lstStyle/>
          <a:p>
            <a:pPr lvl="0" algn="r" defTabSz="939800" eaLnBrk="1" hangingPunct="1">
              <a:tabLst>
                <a:tab pos="482600" algn="l"/>
                <a:tab pos="965200" algn="l"/>
                <a:tab pos="1449705" algn="l"/>
                <a:tab pos="1932305" algn="l"/>
                <a:tab pos="2416175" algn="l"/>
                <a:tab pos="2898775" algn="l"/>
              </a:tabLst>
            </a:pPr>
            <a:fld id="{9A0DB2DC-4C9A-4742-B13C-FB6460FD3503}" type="slidenum">
              <a:rPr lang="en-US" altLang="en-US" sz="1300" dirty="0">
                <a:solidFill>
                  <a:schemeClr val="tx1"/>
                </a:solidFill>
              </a:rPr>
              <a:t>9</a:t>
            </a:fld>
            <a:endParaRPr lang="en-US" altLang="en-US" sz="1300" dirty="0">
              <a:solidFill>
                <a:schemeClr val="tx1"/>
              </a:solidFill>
            </a:endParaRPr>
          </a:p>
        </p:txBody>
      </p:sp>
      <p:sp>
        <p:nvSpPr>
          <p:cNvPr id="21507" name="Rectangle 2"/>
          <p:cNvSpPr>
            <a:spLocks noGrp="1" noRot="1" noChangeAspect="1" noTextEdit="1"/>
          </p:cNvSpPr>
          <p:nvPr>
            <p:ph type="sldImg"/>
          </p:nvPr>
        </p:nvSpPr>
        <p:spPr/>
      </p:sp>
      <p:sp>
        <p:nvSpPr>
          <p:cNvPr id="21508" name="Rectangle 3"/>
          <p:cNvSpPr>
            <a:spLocks noGrp="1"/>
          </p:cNvSpPr>
          <p:nvPr>
            <p:ph type="body" idx="1"/>
          </p:nvPr>
        </p:nvSpPr>
        <p:spPr/>
        <p:txBody>
          <a:bodyPr wrap="square" lIns="95139" tIns="49472" rIns="95139" bIns="49472" anchor="t"/>
          <a:lstStyle/>
          <a:p>
            <a:pPr lvl="0"/>
            <a:endParaRPr lang="en-US"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2613" y="6350"/>
            <a:ext cx="2055812" cy="5705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6350"/>
            <a:ext cx="6018213" cy="5705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447800"/>
            <a:ext cx="40370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51413" y="1447800"/>
            <a:ext cx="40370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0000" tIns="46800" rIns="90000" bIns="4680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3200" b="0" i="0" u="none" strike="noStrike" kern="0" cap="none" spc="0" normalizeH="0" baseline="0" noProof="0">
              <a:ln>
                <a:noFill/>
              </a:ln>
              <a:solidFill>
                <a:srgbClr val="000000"/>
              </a:solidFill>
              <a:effectLst/>
              <a:uLnTx/>
              <a:uFillTx/>
              <a:latin typeface="+mn-lt"/>
              <a:ea typeface="MS PGothic" panose="020B0600070205080204" pitchFamily="34" charset="-128"/>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32613" y="6350"/>
            <a:ext cx="2055812" cy="5705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6350"/>
            <a:ext cx="6018213" cy="5705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62000" y="1447800"/>
            <a:ext cx="4037013"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51413" y="1447800"/>
            <a:ext cx="4037012" cy="42640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vert="horz" wrap="square" lIns="90000" tIns="46800" rIns="90000" bIns="4680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sz="3200" b="0" i="0" u="none" strike="noStrike" kern="0" cap="none" spc="0" normalizeH="0" baseline="0" noProof="0">
              <a:ln>
                <a:noFill/>
              </a:ln>
              <a:solidFill>
                <a:srgbClr val="000000"/>
              </a:solidFill>
              <a:effectLst/>
              <a:uLnTx/>
              <a:uFillTx/>
              <a:latin typeface="+mn-lt"/>
              <a:ea typeface="MS PGothic" panose="020B0600070205080204" pitchFamily="34" charset="-128"/>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p:cNvSpPr>
          <p:nvPr>
            <p:ph type="title"/>
          </p:nvPr>
        </p:nvSpPr>
        <p:spPr>
          <a:xfrm>
            <a:off x="762000" y="6350"/>
            <a:ext cx="8150225" cy="1433513"/>
          </a:xfrm>
          <a:prstGeom prst="rect">
            <a:avLst/>
          </a:prstGeom>
          <a:noFill/>
          <a:ln w="9525">
            <a:noFill/>
          </a:ln>
        </p:spPr>
        <p:txBody>
          <a:bodyPr lIns="90000" tIns="46800" rIns="90000" bIns="46800" anchor="ctr"/>
          <a:lstStyle/>
          <a:p>
            <a:pPr lvl="0"/>
            <a:r>
              <a:rPr lang="en-GB" altLang="en-US" dirty="0"/>
              <a:t>Click to edit the title text format</a:t>
            </a:r>
          </a:p>
        </p:txBody>
      </p:sp>
      <p:sp>
        <p:nvSpPr>
          <p:cNvPr id="1027" name="Rectangle 2"/>
          <p:cNvSpPr>
            <a:spLocks noGrp="1"/>
          </p:cNvSpPr>
          <p:nvPr>
            <p:ph type="body" idx="1"/>
          </p:nvPr>
        </p:nvSpPr>
        <p:spPr>
          <a:xfrm>
            <a:off x="762000" y="1447800"/>
            <a:ext cx="8226425" cy="4264025"/>
          </a:xfrm>
          <a:prstGeom prst="rect">
            <a:avLst/>
          </a:prstGeom>
          <a:noFill/>
          <a:ln w="9525">
            <a:noFill/>
          </a:ln>
        </p:spPr>
        <p:txBody>
          <a:bodyPr lIns="90000" tIns="46800" rIns="90000" bIns="46800"/>
          <a:lstStyle/>
          <a:p>
            <a:pPr lvl="0"/>
            <a:r>
              <a:rPr lang="en-GB" altLang="en-US" dirty="0"/>
              <a:t>Click to edit the outline text format</a:t>
            </a:r>
          </a:p>
          <a:p>
            <a:pPr lvl="1"/>
            <a:r>
              <a:rPr lang="en-GB" altLang="en-US" dirty="0"/>
              <a:t>Second Outline Level</a:t>
            </a:r>
          </a:p>
          <a:p>
            <a:pPr lvl="2"/>
            <a:r>
              <a:rPr lang="en-GB" altLang="en-US" dirty="0"/>
              <a:t>Third Outline Level</a:t>
            </a:r>
          </a:p>
          <a:p>
            <a:pPr lvl="3"/>
            <a:r>
              <a:rPr lang="en-GB" altLang="en-US" dirty="0"/>
              <a:t>Fourth Outline Level</a:t>
            </a:r>
          </a:p>
          <a:p>
            <a:pPr lvl="4"/>
            <a:r>
              <a:rPr lang="en-GB" altLang="en-US" dirty="0"/>
              <a:t>Fifth Outline Level</a:t>
            </a:r>
          </a:p>
          <a:p>
            <a:pPr lvl="4"/>
            <a:r>
              <a:rPr lang="en-GB" altLang="en-US" dirty="0"/>
              <a:t>Sixth Outline Level</a:t>
            </a:r>
          </a:p>
          <a:p>
            <a:pPr lvl="4"/>
            <a:r>
              <a:rPr lang="en-GB" altLang="en-US" dirty="0"/>
              <a:t>Seventh Outline Level</a:t>
            </a:r>
          </a:p>
        </p:txBody>
      </p:sp>
      <p:sp>
        <p:nvSpPr>
          <p:cNvPr id="1028" name="Text Box 3"/>
          <p:cNvSpPr txBox="1"/>
          <p:nvPr/>
        </p:nvSpPr>
        <p:spPr>
          <a:xfrm>
            <a:off x="6172200" y="6248400"/>
            <a:ext cx="2797175" cy="457200"/>
          </a:xfrm>
          <a:prstGeom prst="rect">
            <a:avLst/>
          </a:prstGeom>
          <a:noFill/>
          <a:ln w="9525">
            <a:noFill/>
          </a:ln>
        </p:spPr>
        <p:txBody>
          <a:bodyPr wrap="none" anchor="ctr"/>
          <a:lstStyle/>
          <a:p>
            <a:pPr lvl="0">
              <a:buClr>
                <a:srgbClr val="000000"/>
              </a:buClr>
              <a:buFont typeface="Times New Roman" panose="02020603050405020304" pitchFamily="18" charset="0"/>
              <a:buNone/>
            </a:pPr>
            <a:endParaRPr lang="en-US" altLang="en-US" dirty="0">
              <a:latin typeface="Times New Roman" panose="02020603050405020304" pitchFamily="18" charset="0"/>
              <a:ea typeface="Arial" panose="020B0604020202020204" pitchFamily="34" charset="0"/>
            </a:endParaRPr>
          </a:p>
        </p:txBody>
      </p:sp>
      <p:pic>
        <p:nvPicPr>
          <p:cNvPr id="1029" name="Picture 4"/>
          <p:cNvPicPr>
            <a:picLocks noChangeAspect="1"/>
          </p:cNvPicPr>
          <p:nvPr/>
        </p:nvPicPr>
        <p:blipFill>
          <a:blip r:embed="rId13"/>
          <a:stretch>
            <a:fillRect/>
          </a:stretch>
        </p:blipFill>
        <p:spPr>
          <a:xfrm>
            <a:off x="7010400" y="6011863"/>
            <a:ext cx="1905000" cy="549275"/>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mj-lt"/>
          <a:ea typeface="MS PGothic" panose="020B0600070205080204" pitchFamily="34" charset="-128"/>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anose="020B0604020202020204" pitchFamily="34" charset="-122"/>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anose="020B0604020202020204" pitchFamily="34" charset="-122"/>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anose="020B0604020202020204" pitchFamily="34" charset="-122"/>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anose="020B0604020202020204" pitchFamily="34" charset="-122"/>
        </a:defRPr>
      </a:lvl5pPr>
      <a:lvl6pPr marL="25146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anose="020B0604020202020204" pitchFamily="34" charset="-122"/>
        </a:defRPr>
      </a:lvl6pPr>
      <a:lvl7pPr marL="29718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anose="020B0604020202020204" pitchFamily="34" charset="-122"/>
        </a:defRPr>
      </a:lvl7pPr>
      <a:lvl8pPr marL="34290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anose="020B0604020202020204" pitchFamily="34" charset="-122"/>
        </a:defRPr>
      </a:lvl8pPr>
      <a:lvl9pPr marL="38862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anose="020B0604020202020204" pitchFamily="34"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50" name="Line 1"/>
          <p:cNvSpPr/>
          <p:nvPr/>
        </p:nvSpPr>
        <p:spPr>
          <a:xfrm>
            <a:off x="533400" y="2819400"/>
            <a:ext cx="8153400" cy="1588"/>
          </a:xfrm>
          <a:prstGeom prst="line">
            <a:avLst/>
          </a:prstGeom>
          <a:ln w="38160" cap="sq" cmpd="sng">
            <a:solidFill>
              <a:srgbClr val="000000"/>
            </a:solidFill>
            <a:prstDash val="solid"/>
            <a:miter/>
            <a:headEnd type="none" w="med" len="med"/>
            <a:tailEnd type="none" w="med" len="med"/>
          </a:ln>
        </p:spPr>
      </p:sp>
      <p:pic>
        <p:nvPicPr>
          <p:cNvPr id="2051" name="Picture 2"/>
          <p:cNvPicPr>
            <a:picLocks noChangeAspect="1"/>
          </p:cNvPicPr>
          <p:nvPr/>
        </p:nvPicPr>
        <p:blipFill>
          <a:blip r:embed="rId13"/>
          <a:stretch>
            <a:fillRect/>
          </a:stretch>
        </p:blipFill>
        <p:spPr>
          <a:xfrm>
            <a:off x="3048000" y="5638800"/>
            <a:ext cx="3200400" cy="922338"/>
          </a:xfrm>
          <a:prstGeom prst="rect">
            <a:avLst/>
          </a:prstGeom>
          <a:noFill/>
          <a:ln w="9525">
            <a:noFill/>
          </a:ln>
        </p:spPr>
      </p:pic>
      <p:sp>
        <p:nvSpPr>
          <p:cNvPr id="2052" name="Rectangle 3"/>
          <p:cNvSpPr>
            <a:spLocks noGrp="1"/>
          </p:cNvSpPr>
          <p:nvPr>
            <p:ph type="title"/>
          </p:nvPr>
        </p:nvSpPr>
        <p:spPr>
          <a:xfrm>
            <a:off x="762000" y="6350"/>
            <a:ext cx="8150225" cy="1433513"/>
          </a:xfrm>
          <a:prstGeom prst="rect">
            <a:avLst/>
          </a:prstGeom>
          <a:noFill/>
          <a:ln w="9525">
            <a:noFill/>
          </a:ln>
        </p:spPr>
        <p:txBody>
          <a:bodyPr lIns="90000" tIns="46800" rIns="90000" bIns="46800" anchor="ctr"/>
          <a:lstStyle/>
          <a:p>
            <a:pPr lvl="0"/>
            <a:r>
              <a:rPr lang="en-GB" altLang="en-US" dirty="0"/>
              <a:t>Click to edit the title text format</a:t>
            </a:r>
          </a:p>
        </p:txBody>
      </p:sp>
      <p:sp>
        <p:nvSpPr>
          <p:cNvPr id="2053" name="Rectangle 4"/>
          <p:cNvSpPr>
            <a:spLocks noGrp="1"/>
          </p:cNvSpPr>
          <p:nvPr>
            <p:ph type="body" idx="1"/>
          </p:nvPr>
        </p:nvSpPr>
        <p:spPr>
          <a:xfrm>
            <a:off x="762000" y="1447800"/>
            <a:ext cx="8226425" cy="4264025"/>
          </a:xfrm>
          <a:prstGeom prst="rect">
            <a:avLst/>
          </a:prstGeom>
          <a:noFill/>
          <a:ln w="9525">
            <a:noFill/>
          </a:ln>
        </p:spPr>
        <p:txBody>
          <a:bodyPr lIns="90000" tIns="46800" rIns="90000" bIns="46800"/>
          <a:lstStyle/>
          <a:p>
            <a:pPr lvl="0"/>
            <a:r>
              <a:rPr lang="en-GB" altLang="en-US" dirty="0"/>
              <a:t>Click to edit the outline text format</a:t>
            </a:r>
          </a:p>
          <a:p>
            <a:pPr lvl="1"/>
            <a:r>
              <a:rPr lang="en-GB" altLang="en-US" dirty="0"/>
              <a:t>Second Outline Level</a:t>
            </a:r>
          </a:p>
          <a:p>
            <a:pPr lvl="2"/>
            <a:r>
              <a:rPr lang="en-GB" altLang="en-US" dirty="0"/>
              <a:t>Third Outline Level</a:t>
            </a:r>
          </a:p>
          <a:p>
            <a:pPr lvl="3"/>
            <a:r>
              <a:rPr lang="en-GB" altLang="en-US" dirty="0"/>
              <a:t>Fourth Outline Level</a:t>
            </a:r>
          </a:p>
          <a:p>
            <a:pPr lvl="4"/>
            <a:r>
              <a:rPr lang="en-GB" altLang="en-US" dirty="0"/>
              <a:t>Fifth Outline Level</a:t>
            </a:r>
          </a:p>
          <a:p>
            <a:pPr lvl="4"/>
            <a:r>
              <a:rPr lang="en-GB" altLang="en-US" dirty="0"/>
              <a:t>Sixth Outline Level</a:t>
            </a:r>
          </a:p>
          <a:p>
            <a:pPr lvl="4"/>
            <a:r>
              <a:rPr lang="en-GB" altLang="en-US" dirty="0"/>
              <a:t>Seventh Outline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mj-lt"/>
          <a:ea typeface="MS PGothic" panose="020B0600070205080204" pitchFamily="34" charset="-128"/>
          <a:cs typeface="+mj-cs"/>
        </a:defRPr>
      </a:lvl1pPr>
      <a:lvl2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anose="020B0604020202020204" pitchFamily="34" charset="-122"/>
        </a:defRPr>
      </a:lvl2pPr>
      <a:lvl3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anose="020B0604020202020204" pitchFamily="34" charset="-122"/>
        </a:defRPr>
      </a:lvl3pPr>
      <a:lvl4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anose="020B0604020202020204" pitchFamily="34" charset="-122"/>
        </a:defRPr>
      </a:lvl4pPr>
      <a:lvl5pPr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anose="020B0604020202020204" pitchFamily="34" charset="-122"/>
        </a:defRPr>
      </a:lvl5pPr>
      <a:lvl6pPr marL="25146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anose="020B0604020202020204" pitchFamily="34" charset="-122"/>
        </a:defRPr>
      </a:lvl6pPr>
      <a:lvl7pPr marL="29718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anose="020B0604020202020204" pitchFamily="34" charset="-122"/>
        </a:defRPr>
      </a:lvl7pPr>
      <a:lvl8pPr marL="34290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anose="020B0604020202020204" pitchFamily="34" charset="-122"/>
        </a:defRPr>
      </a:lvl8pPr>
      <a:lvl9pPr marL="3886200" indent="-228600" algn="ctr" defTabSz="457200" rtl="0" eaLnBrk="0" fontAlgn="base" hangingPunct="0">
        <a:spcBef>
          <a:spcPct val="0"/>
        </a:spcBef>
        <a:spcAft>
          <a:spcPct val="0"/>
        </a:spcAft>
        <a:buClr>
          <a:srgbClr val="000000"/>
        </a:buClr>
        <a:buSzPct val="100000"/>
        <a:buFont typeface="Times New Roman" panose="02020603050405020304" pitchFamily="18" charset="0"/>
        <a:defRPr sz="4400" b="1">
          <a:solidFill>
            <a:srgbClr val="000080"/>
          </a:solidFill>
          <a:latin typeface="Georgia" panose="02040502050405020303" pitchFamily="18" charset="0"/>
          <a:ea typeface="MS PGothic" panose="020B0600070205080204" pitchFamily="34" charset="-128"/>
          <a:cs typeface="Arial Unicode MS" panose="020B0604020202020204" pitchFamily="34" charset="-122"/>
        </a:defRPr>
      </a:lvl9pPr>
    </p:titleStyle>
    <p:bodyStyle>
      <a:lvl1pPr marL="342900" indent="-342900" algn="l" defTabSz="457200"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57200"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57200"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6pPr>
      <a:lvl7pPr marL="29718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7pPr>
      <a:lvl8pPr marL="34290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8pPr>
      <a:lvl9pPr marL="3886200" indent="-228600" algn="l" defTabSz="457200"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Text Box 1"/>
          <p:cNvSpPr txBox="1">
            <a:spLocks noChangeArrowheads="1"/>
          </p:cNvSpPr>
          <p:nvPr/>
        </p:nvSpPr>
        <p:spPr bwMode="auto">
          <a:xfrm>
            <a:off x="266700" y="1143000"/>
            <a:ext cx="8686800" cy="1371600"/>
          </a:xfrm>
          <a:prstGeom prst="rect">
            <a:avLst/>
          </a:prstGeom>
          <a:noFill/>
          <a:ln>
            <a:noFill/>
          </a:ln>
          <a:effectLst/>
        </p:spPr>
        <p:txBody>
          <a:bodyPr anchor="b" anchorCtr="1"/>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5pPr>
            <a:lvl6pPr marL="25146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6pPr>
            <a:lvl7pPr marL="29718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7pPr>
            <a:lvl8pPr marL="34290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8pPr>
            <a:lvl9pPr marL="3886200" indent="-228600" defTabSz="4572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defRPr>
            </a:lvl9pPr>
          </a:lstStyle>
          <a:p>
            <a:pPr marL="0" marR="0" lvl="0" indent="0" algn="ctr" defTabSz="457200" rtl="0" eaLnBrk="1" fontAlgn="base" latinLnBrk="0" hangingPunct="1">
              <a:lnSpc>
                <a:spcPct val="100000"/>
              </a:lnSpc>
              <a:spcBef>
                <a:spcPct val="0"/>
              </a:spcBef>
              <a:spcAft>
                <a:spcPct val="0"/>
              </a:spcAft>
              <a:buClrTx/>
              <a:buSzPct val="100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altLang="en-US" sz="6000" b="1" i="0" u="none" strike="noStrike" kern="1200" cap="none" spc="0" normalizeH="0" baseline="0" noProof="0" dirty="0">
                <a:ln>
                  <a:noFill/>
                </a:ln>
                <a:solidFill>
                  <a:srgbClr val="000080"/>
                </a:solidFill>
                <a:effectLst>
                  <a:outerShdw blurRad="38100" dist="38100" dir="2700000" algn="tl">
                    <a:srgbClr val="C0C0C0"/>
                  </a:outerShdw>
                </a:effectLst>
                <a:uLnTx/>
                <a:uFillTx/>
                <a:latin typeface="Georgia" panose="02040502050405020303" pitchFamily="18" charset="0"/>
                <a:ea typeface="MS PGothic" panose="020B0600070205080204" pitchFamily="34" charset="-128"/>
                <a:cs typeface="+mn-cs"/>
              </a:rPr>
              <a:t>Deadlocks (1)</a:t>
            </a:r>
          </a:p>
        </p:txBody>
      </p:sp>
      <p:sp>
        <p:nvSpPr>
          <p:cNvPr id="4098" name="Text Box 2"/>
          <p:cNvSpPr txBox="1">
            <a:spLocks noChangeArrowheads="1"/>
          </p:cNvSpPr>
          <p:nvPr/>
        </p:nvSpPr>
        <p:spPr bwMode="auto">
          <a:xfrm>
            <a:off x="1676400" y="3048000"/>
            <a:ext cx="5867400" cy="2151063"/>
          </a:xfrm>
          <a:prstGeom prst="rect">
            <a:avLst/>
          </a:prstGeom>
          <a:noFill/>
          <a:ln>
            <a:noFill/>
          </a:ln>
          <a:effectLst/>
        </p:spPr>
        <p:txBody>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5pPr>
            <a:lvl6pPr marL="25146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6pPr>
            <a:lvl7pPr marL="29718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7pPr>
            <a:lvl8pPr marL="34290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8pPr>
            <a:lvl9pPr marL="3886200" indent="-228600" eaLnBrk="0" fontAlgn="base" hangingPunct="0">
              <a:spcBef>
                <a:spcPct val="0"/>
              </a:spcBef>
              <a:spcAft>
                <a:spcPct val="0"/>
              </a:spcAft>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2400">
                <a:solidFill>
                  <a:schemeClr val="bg1"/>
                </a:solidFill>
                <a:latin typeface="Times New Roman" panose="02020603050405020304" pitchFamily="18" charset="0"/>
                <a:ea typeface="MS PGothic" panose="020B0600070205080204" pitchFamily="34" charset="-128"/>
                <a:cs typeface="MS PGothic" panose="020B0600070205080204" pitchFamily="34" charset="-128"/>
              </a:defRPr>
            </a:lvl9pPr>
          </a:lstStyle>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Dr. Clinton Jeffery</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CSE325 Principles of </a:t>
            </a:r>
            <a:b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br>
            <a:r>
              <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Operating Systems</a:t>
            </a: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kumimoji="0" lang="en-US" sz="3200" b="0" i="0" u="none" strike="noStrike" kern="1200" cap="none" spc="0" normalizeH="0" baseline="0" noProof="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rPr>
              <a:t>10/10/2022</a:t>
            </a:r>
            <a:endPar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endParaRPr>
          </a:p>
          <a:p>
            <a:pPr marL="0" marR="0" lvl="0" indent="0" algn="ctr" defTabSz="457200" rtl="0" eaLnBrk="1" fontAlgn="base" latinLnBrk="0" hangingPunct="1">
              <a:lnSpc>
                <a:spcPct val="90000"/>
              </a:lnSpc>
              <a:spcBef>
                <a:spcPts val="800"/>
              </a:spcBef>
              <a:spcAft>
                <a:spcPct val="0"/>
              </a:spcAft>
              <a:buClrTx/>
              <a:buSzPct val="65000"/>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kumimoji="0" lang="en-US" sz="3200" b="0" i="0" u="none" strike="noStrike" kern="1200" cap="none" spc="0" normalizeH="0" baseline="0" noProof="0" dirty="0">
              <a:ln>
                <a:noFill/>
              </a:ln>
              <a:solidFill>
                <a:srgbClr val="000000"/>
              </a:solidFill>
              <a:effectLst>
                <a:outerShdw blurRad="38100" dist="38100" dir="2700000" algn="tl">
                  <a:srgbClr val="DDDDDD"/>
                </a:outerShdw>
              </a:effectLst>
              <a:uLnTx/>
              <a:uFillTx/>
              <a:latin typeface="Georgia" panose="02040502050405020303" pitchFamily="18" charset="0"/>
              <a:ea typeface="MS PGothic" panose="020B0600070205080204" pitchFamily="34" charset="-128"/>
              <a:cs typeface="MS PGothic" panose="020B0600070205080204" pitchFamily="34" charset="-128"/>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6"/>
          <p:cNvSpPr>
            <a:spLocks noGrp="1"/>
          </p:cNvSpPr>
          <p:nvPr>
            <p:ph type="title"/>
          </p:nvPr>
        </p:nvSpPr>
        <p:spPr>
          <a:xfrm>
            <a:off x="152400" y="381000"/>
            <a:ext cx="8845550" cy="512763"/>
          </a:xfrm>
        </p:spPr>
        <p:txBody>
          <a:bodyPr vert="horz" wrap="square" lIns="90000" tIns="46800" rIns="90000" bIns="46800" anchor="ctr"/>
          <a:lstStyle/>
          <a:p>
            <a:pPr eaLnBrk="1" hangingPunct="1"/>
            <a:r>
              <a:rPr lang="en-US" altLang="en-US" sz="4000" dirty="0"/>
              <a:t>Example of a Resource Allocation Graph</a:t>
            </a:r>
          </a:p>
        </p:txBody>
      </p:sp>
      <p:pic>
        <p:nvPicPr>
          <p:cNvPr id="22531" name="Picture 1032"/>
          <p:cNvPicPr>
            <a:picLocks noChangeAspect="1"/>
          </p:cNvPicPr>
          <p:nvPr/>
        </p:nvPicPr>
        <p:blipFill>
          <a:blip r:embed="rId3"/>
          <a:srcRect l="25287" t="926" r="25287" b="1532"/>
          <a:stretch>
            <a:fillRect/>
          </a:stretch>
        </p:blipFill>
        <p:spPr>
          <a:xfrm>
            <a:off x="3049588" y="1655763"/>
            <a:ext cx="2741612" cy="4059237"/>
          </a:xfrm>
          <a:prstGeom prst="rect">
            <a:avLst/>
          </a:prstGeom>
          <a:noFill/>
          <a:ln w="38100">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381000"/>
            <a:ext cx="8378825" cy="469900"/>
          </a:xfrm>
        </p:spPr>
        <p:txBody>
          <a:bodyPr vert="horz" wrap="square" lIns="90000" tIns="46800" rIns="90000" bIns="46800" anchor="ctr"/>
          <a:lstStyle/>
          <a:p>
            <a:pPr eaLnBrk="1" hangingPunct="1"/>
            <a:r>
              <a:rPr lang="en-US" altLang="en-US" sz="4000" dirty="0"/>
              <a:t>Resource Allocation Graph With A Deadlock</a:t>
            </a:r>
          </a:p>
        </p:txBody>
      </p:sp>
      <p:pic>
        <p:nvPicPr>
          <p:cNvPr id="24579" name="Picture 7"/>
          <p:cNvPicPr>
            <a:picLocks noChangeAspect="1"/>
          </p:cNvPicPr>
          <p:nvPr/>
        </p:nvPicPr>
        <p:blipFill>
          <a:blip r:embed="rId3"/>
          <a:stretch>
            <a:fillRect/>
          </a:stretch>
        </p:blipFill>
        <p:spPr>
          <a:xfrm>
            <a:off x="3124200" y="1447800"/>
            <a:ext cx="2781300" cy="4098925"/>
          </a:xfrm>
          <a:prstGeom prst="rect">
            <a:avLst/>
          </a:prstGeom>
          <a:noFill/>
          <a:ln w="9525">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762000" y="457200"/>
            <a:ext cx="7954963" cy="457200"/>
          </a:xfrm>
        </p:spPr>
        <p:txBody>
          <a:bodyPr vert="horz" wrap="square" lIns="90000" tIns="46800" rIns="90000" bIns="46800" anchor="ctr"/>
          <a:lstStyle/>
          <a:p>
            <a:pPr eaLnBrk="1" hangingPunct="1"/>
            <a:r>
              <a:rPr lang="en-US" altLang="en-US" dirty="0"/>
              <a:t>Graph With A Cycle But No Deadlock</a:t>
            </a:r>
          </a:p>
        </p:txBody>
      </p:sp>
      <p:pic>
        <p:nvPicPr>
          <p:cNvPr id="26627" name="Picture 4" descr="7"/>
          <p:cNvPicPr>
            <a:picLocks noChangeAspect="1"/>
          </p:cNvPicPr>
          <p:nvPr/>
        </p:nvPicPr>
        <p:blipFill>
          <a:blip r:embed="rId3"/>
          <a:stretch>
            <a:fillRect/>
          </a:stretch>
        </p:blipFill>
        <p:spPr>
          <a:xfrm>
            <a:off x="3124200" y="2057400"/>
            <a:ext cx="2952750" cy="3767138"/>
          </a:xfrm>
          <a:prstGeom prst="rect">
            <a:avLst/>
          </a:prstGeom>
          <a:noFill/>
          <a:ln w="9525">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52400"/>
            <a:ext cx="8229600" cy="576263"/>
          </a:xfrm>
        </p:spPr>
        <p:txBody>
          <a:bodyPr vert="horz" wrap="square" lIns="90000" tIns="46800" rIns="90000" bIns="46800" anchor="ctr"/>
          <a:lstStyle/>
          <a:p>
            <a:pPr eaLnBrk="1" hangingPunct="1"/>
            <a:r>
              <a:rPr lang="en-US" altLang="en-US" dirty="0"/>
              <a:t>Basic Facts</a:t>
            </a:r>
          </a:p>
        </p:txBody>
      </p:sp>
      <p:sp>
        <p:nvSpPr>
          <p:cNvPr id="14339" name="Rectangle 3"/>
          <p:cNvSpPr>
            <a:spLocks noGrp="1" noChangeArrowheads="1"/>
          </p:cNvSpPr>
          <p:nvPr>
            <p:ph idx="1"/>
          </p:nvPr>
        </p:nvSpPr>
        <p:spPr>
          <a:xfrm>
            <a:off x="304800" y="1217613"/>
            <a:ext cx="8610600" cy="4400550"/>
          </a:xfrm>
        </p:spPr>
        <p:txBody>
          <a:bodyPr vert="horz" wrap="square" lIns="90000" tIns="46800" rIns="90000" bIns="46800" numCol="1" anchor="t" anchorCtr="0" compatLnSpc="1"/>
          <a:lstStyle/>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32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If graph contains no cycles </a:t>
            </a:r>
            <a:r>
              <a:rPr kumimoji="0" lang="en-US" altLang="en-US" sz="32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sym typeface="Symbol" panose="05050102010706020507" pitchFamily="18" charset="2"/>
              </a:rPr>
              <a:t> no deadlock</a:t>
            </a: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32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sym typeface="Symbol" panose="05050102010706020507" pitchFamily="18" charset="2"/>
              </a:rPr>
              <a:t>If graph contains a cycle </a:t>
            </a:r>
          </a:p>
          <a:p>
            <a:pPr marL="914400" marR="0" lvl="1" indent="-457200" algn="l" defTabSz="457200" rtl="0" eaLnBrk="0" fontAlgn="base" latinLnBrk="0" hangingPunct="0">
              <a:lnSpc>
                <a:spcPct val="100000"/>
              </a:lnSpc>
              <a:spcBef>
                <a:spcPts val="700"/>
              </a:spcBef>
              <a:spcAft>
                <a:spcPct val="0"/>
              </a:spcAft>
              <a:buClr>
                <a:srgbClr val="000000"/>
              </a:buClr>
              <a:buSzPct val="100000"/>
              <a:buFont typeface="Wingdings" panose="05000000000000000000" pitchFamily="2" charset="2"/>
              <a:buChar char="q"/>
              <a:defRPr/>
            </a:pPr>
            <a:r>
              <a:rPr kumimoji="0" lang="en-US" altLang="en-US" sz="28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sym typeface="Symbol" panose="05050102010706020507" pitchFamily="18" charset="2"/>
              </a:rPr>
              <a:t>if only one instance per resource type, then deadlock</a:t>
            </a:r>
          </a:p>
          <a:p>
            <a:pPr marL="914400" marR="0" lvl="1" indent="-457200" algn="l" defTabSz="457200" rtl="0" eaLnBrk="0" fontAlgn="base" latinLnBrk="0" hangingPunct="0">
              <a:lnSpc>
                <a:spcPct val="100000"/>
              </a:lnSpc>
              <a:spcBef>
                <a:spcPts val="700"/>
              </a:spcBef>
              <a:spcAft>
                <a:spcPct val="0"/>
              </a:spcAft>
              <a:buClr>
                <a:srgbClr val="000000"/>
              </a:buClr>
              <a:buSzPct val="100000"/>
              <a:buFont typeface="Wingdings" panose="05000000000000000000" pitchFamily="2" charset="2"/>
              <a:buChar char="q"/>
              <a:defRPr/>
            </a:pPr>
            <a:r>
              <a:rPr kumimoji="0" lang="en-US" altLang="en-US" sz="28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sym typeface="Symbol" panose="05050102010706020507" pitchFamily="18" charset="2"/>
              </a:rPr>
              <a:t>if several instances per resource type, possibility of deadlock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304800" y="414338"/>
            <a:ext cx="8382000" cy="576262"/>
          </a:xfrm>
        </p:spPr>
        <p:txBody>
          <a:bodyPr vert="horz" wrap="square" lIns="90000" tIns="46800" rIns="90000" bIns="46800" anchor="ctr"/>
          <a:lstStyle/>
          <a:p>
            <a:pPr eaLnBrk="1" hangingPunct="1"/>
            <a:r>
              <a:rPr lang="en-US" altLang="en-US" dirty="0"/>
              <a:t>Methods for Handling Deadlocks</a:t>
            </a:r>
          </a:p>
        </p:txBody>
      </p:sp>
      <p:sp>
        <p:nvSpPr>
          <p:cNvPr id="15363" name="Rectangle 3"/>
          <p:cNvSpPr>
            <a:spLocks noGrp="1" noChangeArrowheads="1"/>
          </p:cNvSpPr>
          <p:nvPr>
            <p:ph idx="1"/>
          </p:nvPr>
        </p:nvSpPr>
        <p:spPr>
          <a:xfrm>
            <a:off x="304800" y="1295400"/>
            <a:ext cx="8610600" cy="5257800"/>
          </a:xfrm>
        </p:spPr>
        <p:txBody>
          <a:bodyPr vert="horz" wrap="square" lIns="90000" tIns="46800" rIns="90000" bIns="46800" numCol="1" anchor="t" anchorCtr="0" compatLnSpc="1"/>
          <a:lstStyle/>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Ensure that the system will </a:t>
            </a:r>
            <a:r>
              <a:rPr kumimoji="0" lang="en-US" altLang="en-US" sz="3200" b="1" i="1" u="none" strike="noStrike" kern="0" cap="none" spc="0" normalizeH="0" baseline="0" noProof="0" dirty="0">
                <a:ln>
                  <a:noFill/>
                </a:ln>
                <a:solidFill>
                  <a:srgbClr val="FF0066"/>
                </a:solidFill>
                <a:effectLst>
                  <a:outerShdw blurRad="38100" dist="38100" dir="2700000" algn="tl">
                    <a:srgbClr val="C0C0C0"/>
                  </a:outerShdw>
                </a:effectLst>
                <a:uLnTx/>
                <a:uFillTx/>
                <a:latin typeface="+mn-lt"/>
                <a:ea typeface="MS PGothic" panose="020B0600070205080204" pitchFamily="34" charset="-128"/>
                <a:cs typeface="+mn-cs"/>
              </a:rPr>
              <a:t>never</a:t>
            </a:r>
            <a:r>
              <a:rPr kumimoji="0" lang="en-US" altLang="en-US" sz="32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enter a deadlock state:</a:t>
            </a:r>
          </a:p>
          <a:p>
            <a:pPr marL="914400" marR="0" lvl="1" indent="-457200" algn="l" defTabSz="457200" rtl="0" eaLnBrk="0" fontAlgn="base" latinLnBrk="0" hangingPunct="0">
              <a:lnSpc>
                <a:spcPct val="100000"/>
              </a:lnSpc>
              <a:spcBef>
                <a:spcPts val="700"/>
              </a:spcBef>
              <a:spcAft>
                <a:spcPct val="0"/>
              </a:spcAft>
              <a:buClr>
                <a:srgbClr val="000000"/>
              </a:buClr>
              <a:buSzPct val="100000"/>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Deadlock prevention</a:t>
            </a:r>
          </a:p>
          <a:p>
            <a:pPr marL="914400" marR="0" lvl="1" indent="-457200" algn="l" defTabSz="457200" rtl="0" eaLnBrk="0" fontAlgn="base" latinLnBrk="0" hangingPunct="0">
              <a:lnSpc>
                <a:spcPct val="100000"/>
              </a:lnSpc>
              <a:spcBef>
                <a:spcPts val="700"/>
              </a:spcBef>
              <a:spcAft>
                <a:spcPct val="0"/>
              </a:spcAft>
              <a:buClr>
                <a:srgbClr val="000000"/>
              </a:buClr>
              <a:buSzPct val="100000"/>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Deadlock avoidance</a:t>
            </a: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Allow the system to enter a deadlock state and then detect and recover</a:t>
            </a: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Ignore the problem and pretend that deadlocks never occur in the system; used by most operating systems, including UNIX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536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026"/>
          <p:cNvSpPr>
            <a:spLocks noGrp="1"/>
          </p:cNvSpPr>
          <p:nvPr>
            <p:ph type="title"/>
          </p:nvPr>
        </p:nvSpPr>
        <p:spPr>
          <a:xfrm>
            <a:off x="885825" y="198438"/>
            <a:ext cx="7800975" cy="576262"/>
          </a:xfrm>
        </p:spPr>
        <p:txBody>
          <a:bodyPr vert="horz" wrap="square" lIns="90000" tIns="46800" rIns="90000" bIns="46800" anchor="ctr"/>
          <a:lstStyle/>
          <a:p>
            <a:pPr eaLnBrk="1" hangingPunct="1"/>
            <a:r>
              <a:rPr lang="en-US" altLang="en-US" dirty="0"/>
              <a:t>Deadlock Prevention</a:t>
            </a:r>
          </a:p>
        </p:txBody>
      </p:sp>
      <p:sp>
        <p:nvSpPr>
          <p:cNvPr id="26627" name="Rectangle 1027"/>
          <p:cNvSpPr>
            <a:spLocks noGrp="1"/>
          </p:cNvSpPr>
          <p:nvPr>
            <p:ph idx="1"/>
          </p:nvPr>
        </p:nvSpPr>
        <p:spPr>
          <a:xfrm>
            <a:off x="228600" y="1600200"/>
            <a:ext cx="8763000" cy="4800600"/>
          </a:xfrm>
        </p:spPr>
        <p:txBody>
          <a:bodyPr vert="horz" wrap="square" lIns="90000" tIns="46800" rIns="90000" bIns="46800" anchor="t"/>
          <a:lstStyle/>
          <a:p>
            <a:pPr marL="457200" indent="-457200">
              <a:buFont typeface="Wingdings" panose="05000000000000000000" pitchFamily="2" charset="2"/>
              <a:buChar char="q"/>
            </a:pPr>
            <a:r>
              <a:rPr lang="en-US" altLang="en-US" sz="2800" b="1" dirty="0"/>
              <a:t>Mutual Exclusion</a:t>
            </a:r>
            <a:r>
              <a:rPr lang="en-US" altLang="en-US" sz="2800" dirty="0"/>
              <a:t> – not required for sharable resources (e.g., read-only files); must hold for non-sharable resources</a:t>
            </a:r>
          </a:p>
          <a:p>
            <a:pPr marL="457200" indent="-457200">
              <a:buFont typeface="Wingdings" panose="05000000000000000000" pitchFamily="2" charset="2"/>
              <a:buChar char="q"/>
            </a:pPr>
            <a:r>
              <a:rPr lang="en-US" altLang="en-US" sz="2800" b="1" dirty="0"/>
              <a:t>Hold and Wait</a:t>
            </a:r>
            <a:r>
              <a:rPr lang="en-US" altLang="en-US" sz="2800" dirty="0"/>
              <a:t> – must guarantee that whenever a process requests a resource, it does not hold any other resources</a:t>
            </a:r>
          </a:p>
          <a:p>
            <a:pPr marL="914400" lvl="1" indent="-457200">
              <a:buFont typeface="Wingdings" panose="05000000000000000000" pitchFamily="2" charset="2"/>
              <a:buChar char="q"/>
            </a:pPr>
            <a:r>
              <a:rPr lang="en-US" altLang="en-US" sz="2400" dirty="0"/>
              <a:t>Require process to request and be allocated all its resources before it begins execution, or allow process to request resources only when the process has none allocated to it.</a:t>
            </a:r>
          </a:p>
          <a:p>
            <a:pPr marL="914400" lvl="1" indent="-457200">
              <a:buFont typeface="Wingdings" panose="05000000000000000000" pitchFamily="2" charset="2"/>
              <a:buChar char="q"/>
            </a:pPr>
            <a:r>
              <a:rPr lang="en-US" altLang="en-US" sz="2400" dirty="0"/>
              <a:t>Low resource utilization; starvation possible</a:t>
            </a:r>
          </a:p>
        </p:txBody>
      </p:sp>
      <p:sp>
        <p:nvSpPr>
          <p:cNvPr id="32772" name="Text Box 1028"/>
          <p:cNvSpPr txBox="1">
            <a:spLocks noChangeArrowheads="1"/>
          </p:cNvSpPr>
          <p:nvPr/>
        </p:nvSpPr>
        <p:spPr bwMode="auto">
          <a:xfrm>
            <a:off x="242888" y="1076325"/>
            <a:ext cx="652303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marL="0" marR="0" lvl="0" indent="0" algn="ctr" defTabSz="457200" rtl="0" eaLnBrk="0" fontAlgn="base" latinLnBrk="0" hangingPunct="0">
              <a:lnSpc>
                <a:spcPct val="100000"/>
              </a:lnSpc>
              <a:spcBef>
                <a:spcPct val="50000"/>
              </a:spcBef>
              <a:spcAft>
                <a:spcPct val="0"/>
              </a:spcAft>
              <a:buClrTx/>
              <a:buSzTx/>
              <a:buFontTx/>
              <a:buNone/>
              <a:defRPr/>
            </a:pPr>
            <a:r>
              <a:rPr kumimoji="0" lang="en-US" altLang="en-US" sz="2800" b="0" i="0" u="none" strike="noStrike" kern="1200" cap="none" spc="0" normalizeH="0" baseline="0" noProof="0" dirty="0">
                <a:ln>
                  <a:noFill/>
                </a:ln>
                <a:solidFill>
                  <a:schemeClr val="tx1"/>
                </a:solidFill>
                <a:effectLst>
                  <a:outerShdw blurRad="38100" dist="38100" dir="2700000" algn="tl">
                    <a:srgbClr val="000000">
                      <a:alpha val="43137"/>
                    </a:srgbClr>
                  </a:outerShdw>
                </a:effectLst>
                <a:uLnTx/>
                <a:uFillTx/>
                <a:latin typeface="Helvetica" charset="0"/>
                <a:ea typeface="MS PGothic" panose="020B0600070205080204" pitchFamily="34" charset="-128"/>
                <a:cs typeface="Helvetica" charset="0"/>
              </a:rPr>
              <a:t>Restrain the ways request can be made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62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662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662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026"/>
          <p:cNvSpPr>
            <a:spLocks noGrp="1"/>
          </p:cNvSpPr>
          <p:nvPr>
            <p:ph type="title"/>
          </p:nvPr>
        </p:nvSpPr>
        <p:spPr>
          <a:xfrm>
            <a:off x="152400" y="166688"/>
            <a:ext cx="8534400" cy="576262"/>
          </a:xfrm>
        </p:spPr>
        <p:txBody>
          <a:bodyPr vert="horz" wrap="square" lIns="90000" tIns="46800" rIns="90000" bIns="46800" anchor="ctr"/>
          <a:lstStyle/>
          <a:p>
            <a:pPr eaLnBrk="1" hangingPunct="1"/>
            <a:r>
              <a:rPr lang="en-US" altLang="en-US" dirty="0"/>
              <a:t>Deadlock Prevention (Cont.)</a:t>
            </a:r>
          </a:p>
        </p:txBody>
      </p:sp>
      <p:sp>
        <p:nvSpPr>
          <p:cNvPr id="17411" name="Rectangle 1027"/>
          <p:cNvSpPr>
            <a:spLocks noGrp="1" noChangeArrowheads="1"/>
          </p:cNvSpPr>
          <p:nvPr>
            <p:ph idx="1"/>
          </p:nvPr>
        </p:nvSpPr>
        <p:spPr>
          <a:xfrm>
            <a:off x="152400" y="990600"/>
            <a:ext cx="8534400" cy="4446588"/>
          </a:xfrm>
        </p:spPr>
        <p:txBody>
          <a:bodyPr vert="horz" wrap="square" lIns="90000" tIns="46800" rIns="90000" bIns="46800" numCol="1" anchor="t" anchorCtr="0" compatLnSpc="1"/>
          <a:lstStyle/>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2800" b="1"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No Preemption</a:t>
            </a:r>
            <a:r>
              <a:rPr kumimoji="0" lang="en-US" altLang="en-US" sz="28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a:t>
            </a:r>
          </a:p>
          <a:p>
            <a:pPr marL="914400" marR="0" lvl="1" indent="-457200" algn="l" defTabSz="457200" rtl="0" eaLnBrk="0" fontAlgn="base" latinLnBrk="0" hangingPunct="0">
              <a:lnSpc>
                <a:spcPct val="100000"/>
              </a:lnSpc>
              <a:spcBef>
                <a:spcPts val="700"/>
              </a:spcBef>
              <a:spcAft>
                <a:spcPct val="0"/>
              </a:spcAft>
              <a:buClr>
                <a:srgbClr val="000000"/>
              </a:buClr>
              <a:buSzPct val="100000"/>
              <a:buFont typeface="Wingdings" panose="05000000000000000000" pitchFamily="2" charset="2"/>
              <a:buChar char="q"/>
              <a:defRPr/>
            </a:pPr>
            <a:r>
              <a:rPr kumimoji="0" lang="en-US" altLang="en-US" sz="24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If a process that is holding some resources requests another resource that cannot be immediately allocated to it, then all resources currently being held are released</a:t>
            </a:r>
          </a:p>
          <a:p>
            <a:pPr marL="914400" marR="0" lvl="1" indent="-457200" algn="l" defTabSz="457200" rtl="0" eaLnBrk="0" fontAlgn="base" latinLnBrk="0" hangingPunct="0">
              <a:lnSpc>
                <a:spcPct val="100000"/>
              </a:lnSpc>
              <a:spcBef>
                <a:spcPts val="700"/>
              </a:spcBef>
              <a:spcAft>
                <a:spcPct val="0"/>
              </a:spcAft>
              <a:buClr>
                <a:srgbClr val="000000"/>
              </a:buClr>
              <a:buSzPct val="100000"/>
              <a:buFont typeface="Wingdings" panose="05000000000000000000" pitchFamily="2" charset="2"/>
              <a:buChar char="q"/>
              <a:defRPr/>
            </a:pPr>
            <a:r>
              <a:rPr kumimoji="0" lang="en-US" altLang="en-US" sz="24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Preempted resources are added to the list of resources for which the process is waiting</a:t>
            </a:r>
          </a:p>
          <a:p>
            <a:pPr marL="914400" marR="0" lvl="1" indent="-457200" algn="l" defTabSz="457200" rtl="0" eaLnBrk="0" fontAlgn="base" latinLnBrk="0" hangingPunct="0">
              <a:lnSpc>
                <a:spcPct val="100000"/>
              </a:lnSpc>
              <a:spcBef>
                <a:spcPts val="700"/>
              </a:spcBef>
              <a:spcAft>
                <a:spcPct val="0"/>
              </a:spcAft>
              <a:buClr>
                <a:srgbClr val="000000"/>
              </a:buClr>
              <a:buSzPct val="100000"/>
              <a:buFont typeface="Wingdings" panose="05000000000000000000" pitchFamily="2" charset="2"/>
              <a:buChar char="q"/>
              <a:defRPr/>
            </a:pPr>
            <a:r>
              <a:rPr kumimoji="0" lang="en-US" altLang="en-US" sz="24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Process will be restarted only when it can regain its old resources, as well as the new ones that it is requesting</a:t>
            </a: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2800" b="1"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Circular Wait</a:t>
            </a:r>
            <a:r>
              <a:rPr kumimoji="0" lang="en-US" altLang="en-US" sz="28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 impose a total ordering of all resource types, and require that each process requests resources in an increasing order of enumeration</a:t>
            </a:r>
          </a:p>
          <a:p>
            <a:pPr marL="914400" marR="0" lvl="1" indent="-457200" algn="l" defTabSz="457200" rtl="0" eaLnBrk="0" fontAlgn="base" latinLnBrk="0" hangingPunct="0">
              <a:lnSpc>
                <a:spcPct val="100000"/>
              </a:lnSpc>
              <a:spcBef>
                <a:spcPts val="700"/>
              </a:spcBef>
              <a:spcAft>
                <a:spcPct val="0"/>
              </a:spcAft>
              <a:buClr>
                <a:srgbClr val="000000"/>
              </a:buClr>
              <a:buSzPct val="100000"/>
              <a:buFont typeface="Times New Roman" panose="02020603050405020304" pitchFamily="18" charset="0"/>
              <a:buNone/>
              <a:defRPr/>
            </a:pPr>
            <a:endParaRPr kumimoji="0" lang="en-US" altLang="en-US" sz="28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741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74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p:cNvSpPr>
          <p:nvPr>
            <p:ph type="title"/>
          </p:nvPr>
        </p:nvSpPr>
        <p:spPr>
          <a:xfrm>
            <a:off x="923925" y="198438"/>
            <a:ext cx="7762875" cy="576262"/>
          </a:xfrm>
        </p:spPr>
        <p:txBody>
          <a:bodyPr vert="horz" wrap="square" lIns="90000" tIns="46800" rIns="90000" bIns="46800" anchor="ctr"/>
          <a:lstStyle/>
          <a:p>
            <a:pPr eaLnBrk="1" hangingPunct="1"/>
            <a:r>
              <a:rPr lang="en-US" altLang="en-US" dirty="0"/>
              <a:t>Deadlock Avoidance</a:t>
            </a:r>
          </a:p>
        </p:txBody>
      </p:sp>
      <p:sp>
        <p:nvSpPr>
          <p:cNvPr id="20483" name="Rectangle 3"/>
          <p:cNvSpPr>
            <a:spLocks noGrp="1" noChangeArrowheads="1"/>
          </p:cNvSpPr>
          <p:nvPr>
            <p:ph idx="1"/>
          </p:nvPr>
        </p:nvSpPr>
        <p:spPr>
          <a:xfrm>
            <a:off x="457200" y="1820863"/>
            <a:ext cx="8534400" cy="3783013"/>
          </a:xfrm>
        </p:spPr>
        <p:txBody>
          <a:bodyPr vert="horz" wrap="square" lIns="90000" tIns="46800" rIns="90000" bIns="46800" numCol="1" anchor="t" anchorCtr="0" compatLnSpc="1"/>
          <a:lstStyle/>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Simplest and most useful model requires that each process declare the </a:t>
            </a:r>
            <a:r>
              <a:rPr kumimoji="0" lang="en-US" altLang="en-US" sz="2800" b="1"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maximum number</a:t>
            </a:r>
            <a:r>
              <a:rPr kumimoji="0" lang="en-US" altLang="en-US" sz="2800" b="1"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a:t>
            </a:r>
            <a:r>
              <a:rPr kumimoji="0" lang="en-US" altLang="en-US" sz="28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of resources of each type that it may need</a:t>
            </a: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The deadlock-avoidance algorithm dynamically examines the resource-allocation state to ensure that there can never be a circular-wait condition</a:t>
            </a: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28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Resource-allocation </a:t>
            </a:r>
            <a:r>
              <a:rPr kumimoji="0" lang="en-US" altLang="en-US" sz="28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state</a:t>
            </a:r>
            <a:r>
              <a:rPr kumimoji="0" lang="en-US" altLang="en-US" sz="28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is defined by the number of available and allocated resources, and the maximum demands of the processes</a:t>
            </a:r>
          </a:p>
        </p:txBody>
      </p:sp>
      <p:sp>
        <p:nvSpPr>
          <p:cNvPr id="20484" name="Text Box 4"/>
          <p:cNvSpPr txBox="1">
            <a:spLocks noChangeArrowheads="1"/>
          </p:cNvSpPr>
          <p:nvPr/>
        </p:nvSpPr>
        <p:spPr bwMode="auto">
          <a:xfrm>
            <a:off x="457200" y="1003300"/>
            <a:ext cx="8534400" cy="831850"/>
          </a:xfrm>
          <a:prstGeom prst="rect">
            <a:avLst/>
          </a:prstGeom>
          <a:noFill/>
          <a:ln>
            <a:noFill/>
          </a:ln>
        </p:spPr>
        <p:txBody>
          <a:bodyPr anchor="ctr">
            <a:spAutoFit/>
          </a:bodyPr>
          <a:lstStyle/>
          <a:p>
            <a:pPr marL="0" marR="0" lvl="0" indent="0" algn="l" defTabSz="457200" rtl="0" eaLnBrk="0" fontAlgn="base" latinLnBrk="0" hangingPunct="0">
              <a:lnSpc>
                <a:spcPct val="100000"/>
              </a:lnSpc>
              <a:spcBef>
                <a:spcPct val="50000"/>
              </a:spcBef>
              <a:spcAft>
                <a:spcPct val="0"/>
              </a:spcAft>
              <a:buClrTx/>
              <a:buSzTx/>
              <a:buFontTx/>
              <a:buNone/>
              <a:defRPr/>
            </a:pPr>
            <a:r>
              <a:rPr kumimoji="0" lang="en-US" altLang="en-US" sz="24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Helvetica" charset="0"/>
                <a:ea typeface="MS PGothic" panose="020B0600070205080204" pitchFamily="34" charset="-128"/>
                <a:cs typeface="+mn-cs"/>
              </a:rPr>
              <a:t>Requires that the system has some additional </a:t>
            </a:r>
            <a:r>
              <a:rPr kumimoji="0" lang="en-US" altLang="en-US" sz="2400" b="1" i="1" u="none" strike="noStrike" kern="1200" cap="none" spc="0" normalizeH="0" baseline="0" noProof="0" dirty="0">
                <a:ln>
                  <a:noFill/>
                </a:ln>
                <a:solidFill>
                  <a:schemeClr val="tx1"/>
                </a:solidFill>
                <a:effectLst>
                  <a:outerShdw blurRad="38100" dist="38100" dir="2700000" algn="tl">
                    <a:srgbClr val="C0C0C0"/>
                  </a:outerShdw>
                </a:effectLst>
                <a:uLnTx/>
                <a:uFillTx/>
                <a:latin typeface="Helvetica" charset="0"/>
                <a:ea typeface="MS PGothic" panose="020B0600070205080204" pitchFamily="34" charset="-128"/>
                <a:cs typeface="+mn-cs"/>
              </a:rPr>
              <a:t>a priori </a:t>
            </a:r>
            <a:r>
              <a:rPr kumimoji="0" lang="en-US" altLang="en-US" sz="2400" b="0" i="0" u="none" strike="noStrike" kern="1200" cap="none" spc="0" normalizeH="0" baseline="0" noProof="0" dirty="0">
                <a:ln>
                  <a:noFill/>
                </a:ln>
                <a:solidFill>
                  <a:schemeClr val="tx1"/>
                </a:solidFill>
                <a:effectLst>
                  <a:outerShdw blurRad="38100" dist="38100" dir="2700000" algn="tl">
                    <a:srgbClr val="C0C0C0"/>
                  </a:outerShdw>
                </a:effectLst>
                <a:uLnTx/>
                <a:uFillTx/>
                <a:latin typeface="Helvetica" charset="0"/>
                <a:ea typeface="MS PGothic" panose="020B0600070205080204" pitchFamily="34" charset="-128"/>
                <a:cs typeface="+mn-cs"/>
              </a:rPr>
              <a:t>information available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p:cNvSpPr>
          <p:nvPr>
            <p:ph type="title"/>
          </p:nvPr>
        </p:nvSpPr>
        <p:spPr>
          <a:xfrm>
            <a:off x="457200" y="136525"/>
            <a:ext cx="8229600" cy="576263"/>
          </a:xfrm>
        </p:spPr>
        <p:txBody>
          <a:bodyPr vert="horz" wrap="square" lIns="90000" tIns="46800" rIns="90000" bIns="46800" anchor="ctr"/>
          <a:lstStyle/>
          <a:p>
            <a:pPr eaLnBrk="1" hangingPunct="1"/>
            <a:r>
              <a:rPr lang="en-US" altLang="en-US" dirty="0"/>
              <a:t>Safe State</a:t>
            </a:r>
          </a:p>
        </p:txBody>
      </p:sp>
      <p:sp>
        <p:nvSpPr>
          <p:cNvPr id="21507" name="Rectangle 3"/>
          <p:cNvSpPr>
            <a:spLocks noGrp="1" noChangeArrowheads="1"/>
          </p:cNvSpPr>
          <p:nvPr>
            <p:ph idx="1"/>
          </p:nvPr>
        </p:nvSpPr>
        <p:spPr>
          <a:xfrm>
            <a:off x="304800" y="731838"/>
            <a:ext cx="8610600" cy="4997450"/>
          </a:xfrm>
        </p:spPr>
        <p:txBody>
          <a:bodyPr vert="horz" wrap="square" lIns="90000" tIns="46800" rIns="90000" bIns="46800" numCol="1" anchor="t" anchorCtr="0" compatLnSpc="1"/>
          <a:lstStyle/>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24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When a process requests an available resource, system must decide if immediate allocation leaves the system in a safe state</a:t>
            </a: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24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System is in </a:t>
            </a:r>
            <a:r>
              <a:rPr kumimoji="0" lang="en-US" altLang="en-US" sz="2400" b="1" i="0" u="none" strike="noStrike" kern="0" cap="none" spc="0" normalizeH="0" baseline="0" noProof="0">
                <a:ln>
                  <a:noFill/>
                </a:ln>
                <a:solidFill>
                  <a:srgbClr val="3366FF"/>
                </a:solidFill>
                <a:effectLst>
                  <a:outerShdw blurRad="38100" dist="38100" dir="2700000" algn="tl">
                    <a:srgbClr val="C0C0C0"/>
                  </a:outerShdw>
                </a:effectLst>
                <a:uLnTx/>
                <a:uFillTx/>
                <a:latin typeface="+mn-lt"/>
                <a:ea typeface="MS PGothic" panose="020B0600070205080204" pitchFamily="34" charset="-128"/>
                <a:cs typeface="+mn-cs"/>
              </a:rPr>
              <a:t>safe state</a:t>
            </a:r>
            <a:r>
              <a:rPr kumimoji="0" lang="en-US" altLang="en-US" sz="2400" b="0" i="0" u="none" strike="noStrike" kern="0" cap="none" spc="0" normalizeH="0" baseline="0" noProof="0">
                <a:ln>
                  <a:noFill/>
                </a:ln>
                <a:solidFill>
                  <a:srgbClr val="3366FF"/>
                </a:solidFill>
                <a:effectLst>
                  <a:outerShdw blurRad="38100" dist="38100" dir="2700000" algn="tl">
                    <a:srgbClr val="C0C0C0"/>
                  </a:outerShdw>
                </a:effectLst>
                <a:uLnTx/>
                <a:uFillTx/>
                <a:latin typeface="+mn-lt"/>
                <a:ea typeface="MS PGothic" panose="020B0600070205080204" pitchFamily="34" charset="-128"/>
                <a:cs typeface="+mn-cs"/>
              </a:rPr>
              <a:t> </a:t>
            </a:r>
            <a:r>
              <a:rPr kumimoji="0" lang="en-US" altLang="en-US" sz="24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if there exists a sequence &lt;</a:t>
            </a:r>
            <a:r>
              <a:rPr kumimoji="0" lang="en-US" altLang="en-US" sz="24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400" b="0" i="1"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1</a:t>
            </a:r>
            <a:r>
              <a:rPr kumimoji="0" lang="en-US" altLang="en-US" sz="24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P</a:t>
            </a:r>
            <a:r>
              <a:rPr kumimoji="0" lang="en-US" altLang="en-US" sz="2400" b="0" i="1"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2</a:t>
            </a:r>
            <a:r>
              <a:rPr kumimoji="0" lang="en-US" altLang="en-US" sz="24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 P</a:t>
            </a:r>
            <a:r>
              <a:rPr kumimoji="0" lang="en-US" altLang="en-US" sz="2400" b="0" i="1"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n</a:t>
            </a:r>
            <a:r>
              <a:rPr kumimoji="0" lang="en-US" altLang="en-US" sz="24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&gt; of ALL the  processes  in the systems such that  for each P</a:t>
            </a:r>
            <a:r>
              <a:rPr kumimoji="0" lang="en-US" altLang="en-US" sz="2400" b="0" i="0"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a:t>
            </a:r>
            <a:r>
              <a:rPr kumimoji="0" lang="en-US" altLang="en-US" sz="24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the resources that P</a:t>
            </a:r>
            <a:r>
              <a:rPr kumimoji="0" lang="en-US" altLang="en-US" sz="2400" b="0" i="0"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 </a:t>
            </a:r>
            <a:r>
              <a:rPr kumimoji="0" lang="en-US" altLang="en-US" sz="24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can still request can be satisfied by currently available resources + resources held by all the </a:t>
            </a:r>
            <a:r>
              <a:rPr kumimoji="0" lang="en-US" altLang="en-US" sz="24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400" b="0" i="1"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j</a:t>
            </a:r>
            <a:r>
              <a:rPr kumimoji="0" lang="en-US" altLang="en-US" sz="24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with</a:t>
            </a:r>
            <a:r>
              <a:rPr kumimoji="0" lang="en-US" altLang="en-US" sz="24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j </a:t>
            </a:r>
            <a:r>
              <a:rPr kumimoji="0" lang="en-US" altLang="en-US" sz="24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&lt; </a:t>
            </a:r>
            <a:r>
              <a:rPr kumimoji="0" lang="en-US" altLang="en-US" sz="24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a:t>
            </a:r>
            <a:endParaRPr kumimoji="0" lang="en-US" altLang="en-US" sz="24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endParaRP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24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That is:</a:t>
            </a:r>
          </a:p>
          <a:p>
            <a:pPr marL="914400" marR="0" lvl="1" indent="-457200" algn="l" defTabSz="457200" rtl="0" eaLnBrk="0" fontAlgn="base" latinLnBrk="0" hangingPunct="0">
              <a:lnSpc>
                <a:spcPct val="100000"/>
              </a:lnSpc>
              <a:spcBef>
                <a:spcPts val="700"/>
              </a:spcBef>
              <a:spcAft>
                <a:spcPct val="0"/>
              </a:spcAft>
              <a:buClr>
                <a:srgbClr val="000000"/>
              </a:buClr>
              <a:buSzPct val="100000"/>
              <a:buFont typeface="Wingdings" panose="05000000000000000000" pitchFamily="2" charset="2"/>
              <a:buChar char="q"/>
              <a:defRPr/>
            </a:pPr>
            <a:r>
              <a:rPr kumimoji="0" lang="en-US" altLang="en-US" sz="20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If P</a:t>
            </a:r>
            <a:r>
              <a:rPr kumimoji="0" lang="en-US" altLang="en-US" sz="2000" b="0" i="0"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a:t>
            </a:r>
            <a:r>
              <a:rPr kumimoji="0" lang="en-US" altLang="en-US" sz="20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resource needs are not immediately available, then </a:t>
            </a:r>
            <a:r>
              <a:rPr kumimoji="0" lang="en-US" altLang="en-US" sz="20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000" b="0" i="1"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a:t>
            </a:r>
            <a:r>
              <a:rPr kumimoji="0" lang="en-US" altLang="en-US" sz="20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can wait until all </a:t>
            </a:r>
            <a:r>
              <a:rPr kumimoji="0" lang="en-US" altLang="en-US" sz="20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000" b="0" i="1"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j</a:t>
            </a:r>
            <a:r>
              <a:rPr kumimoji="0" lang="en-US" altLang="en-US" sz="20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a:t>
            </a:r>
            <a:r>
              <a:rPr kumimoji="0" lang="en-US" altLang="en-US" sz="20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have finished</a:t>
            </a:r>
          </a:p>
          <a:p>
            <a:pPr marL="914400" marR="0" lvl="1" indent="-457200" algn="l" defTabSz="457200" rtl="0" eaLnBrk="0" fontAlgn="base" latinLnBrk="0" hangingPunct="0">
              <a:lnSpc>
                <a:spcPct val="100000"/>
              </a:lnSpc>
              <a:spcBef>
                <a:spcPts val="700"/>
              </a:spcBef>
              <a:spcAft>
                <a:spcPct val="0"/>
              </a:spcAft>
              <a:buClr>
                <a:srgbClr val="000000"/>
              </a:buClr>
              <a:buSzPct val="100000"/>
              <a:buFont typeface="Wingdings" panose="05000000000000000000" pitchFamily="2" charset="2"/>
              <a:buChar char="q"/>
              <a:defRPr/>
            </a:pPr>
            <a:r>
              <a:rPr kumimoji="0" lang="en-US" altLang="en-US" sz="20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When </a:t>
            </a:r>
            <a:r>
              <a:rPr kumimoji="0" lang="en-US" altLang="en-US" sz="20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000" b="0" i="1"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j</a:t>
            </a:r>
            <a:r>
              <a:rPr kumimoji="0" lang="en-US" altLang="en-US" sz="20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is finished, </a:t>
            </a:r>
            <a:r>
              <a:rPr kumimoji="0" lang="en-US" altLang="en-US" sz="20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000" b="0" i="1"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a:t>
            </a:r>
            <a:r>
              <a:rPr kumimoji="0" lang="en-US" altLang="en-US" sz="20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can obtain needed resources, execute, return allocated resources, and terminate</a:t>
            </a:r>
          </a:p>
          <a:p>
            <a:pPr marL="914400" marR="0" lvl="1" indent="-457200" algn="l" defTabSz="457200" rtl="0" eaLnBrk="0" fontAlgn="base" latinLnBrk="0" hangingPunct="0">
              <a:lnSpc>
                <a:spcPct val="100000"/>
              </a:lnSpc>
              <a:spcBef>
                <a:spcPts val="700"/>
              </a:spcBef>
              <a:spcAft>
                <a:spcPct val="0"/>
              </a:spcAft>
              <a:buClr>
                <a:srgbClr val="000000"/>
              </a:buClr>
              <a:buSzPct val="100000"/>
              <a:buFont typeface="Wingdings" panose="05000000000000000000" pitchFamily="2" charset="2"/>
              <a:buChar char="q"/>
              <a:defRPr/>
            </a:pPr>
            <a:r>
              <a:rPr kumimoji="0" lang="en-US" altLang="en-US" sz="20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When </a:t>
            </a:r>
            <a:r>
              <a:rPr kumimoji="0" lang="en-US" altLang="en-US" sz="20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000" b="0" i="1"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a:t>
            </a:r>
            <a:r>
              <a:rPr kumimoji="0" lang="en-US" altLang="en-US" sz="20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terminates, </a:t>
            </a:r>
            <a:r>
              <a:rPr kumimoji="0" lang="en-US" altLang="en-US" sz="20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000" b="0" i="1"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 </a:t>
            </a:r>
            <a:r>
              <a:rPr kumimoji="0" lang="en-US" altLang="en-US" sz="2000" b="0" i="0"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+1</a:t>
            </a:r>
            <a:r>
              <a:rPr kumimoji="0" lang="en-US" altLang="en-US" sz="20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can obtain its needed resources, and so 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507">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150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50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50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bwMode="auto">
          <a:xfrm>
            <a:off x="642484" y="16329"/>
            <a:ext cx="7824788" cy="686748"/>
          </a:xfrm>
          <a:effectLst/>
          <a:scene3d>
            <a:camera prst="orthographicFront"/>
            <a:lightRig rig="balanced" dir="t"/>
          </a:scene3d>
          <a:sp3d prstMaterial="plastic"/>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0000" tIns="46800" rIns="90000" bIns="46800" numCol="1" anchor="ctr" anchorCtr="0" compatLnSpc="1"/>
          <a:lstStyle/>
          <a:p>
            <a:pPr marL="0" marR="0" lvl="0" indent="0" algn="ctr" defTabSz="457200" rtl="0" eaLnBrk="0" fontAlgn="auto" latinLnBrk="0" hangingPunct="0">
              <a:lnSpc>
                <a:spcPct val="100000"/>
              </a:lnSpc>
              <a:spcBef>
                <a:spcPct val="0"/>
              </a:spcBef>
              <a:spcAft>
                <a:spcPts val="0"/>
              </a:spcAft>
              <a:buClr>
                <a:srgbClr val="000000"/>
              </a:buClr>
              <a:buSzPct val="100000"/>
              <a:buFont typeface="Times New Roman" panose="02020603050405020304" pitchFamily="18" charset="0"/>
              <a:buNone/>
              <a:defRPr/>
            </a:pPr>
            <a:r>
              <a:rPr kumimoji="0" lang="en-US" sz="4400" b="1" i="0" u="none" strike="noStrike" kern="0" cap="none" spc="0" normalizeH="0" baseline="0" noProof="0" dirty="0">
                <a:ln w="1905"/>
                <a:solidFill>
                  <a:schemeClr val="accent2">
                    <a:lumMod val="75000"/>
                  </a:schemeClr>
                </a:solidFill>
                <a:effectLst>
                  <a:innerShdw blurRad="69850" dist="43180" dir="5400000">
                    <a:srgbClr val="000000">
                      <a:alpha val="65000"/>
                    </a:srgbClr>
                  </a:innerShdw>
                </a:effectLst>
                <a:uLnTx/>
                <a:uFillTx/>
                <a:latin typeface="+mj-lt"/>
                <a:ea typeface="MS PGothic" panose="020B0600070205080204" pitchFamily="34" charset="-128"/>
                <a:cs typeface="+mj-cs"/>
              </a:rPr>
              <a:t>Deadlock</a:t>
            </a:r>
          </a:p>
        </p:txBody>
      </p:sp>
      <p:sp>
        <p:nvSpPr>
          <p:cNvPr id="4" name="Content Placeholder 3"/>
          <p:cNvSpPr>
            <a:spLocks noGrp="1"/>
          </p:cNvSpPr>
          <p:nvPr>
            <p:ph sz="half" idx="1"/>
          </p:nvPr>
        </p:nvSpPr>
        <p:spPr>
          <a:xfrm>
            <a:off x="457200" y="1066800"/>
            <a:ext cx="8507413" cy="4876800"/>
          </a:xfrm>
        </p:spPr>
        <p:txBody>
          <a:bodyPr vert="horz" wrap="square" lIns="90000" tIns="46800" rIns="90000" bIns="46800" numCol="1" anchor="t" anchorCtr="0" compatLnSpc="1">
            <a:normAutofit/>
          </a:bodyPr>
          <a:lstStyle/>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NZ" altLang="en-US" sz="3000" b="0" i="0" u="none" strike="noStrike" kern="0" cap="none" spc="0" normalizeH="0" baseline="0" noProof="0">
                <a:ln>
                  <a:noFill/>
                </a:ln>
                <a:solidFill>
                  <a:srgbClr val="262626"/>
                </a:solidFill>
                <a:effectLst>
                  <a:outerShdw blurRad="38100" dist="38100" dir="2700000" algn="tl">
                    <a:srgbClr val="C0C0C0"/>
                  </a:outerShdw>
                </a:effectLst>
                <a:uLnTx/>
                <a:uFillTx/>
                <a:latin typeface="+mn-lt"/>
                <a:ea typeface="MS PGothic" panose="020B0600070205080204" pitchFamily="34" charset="-128"/>
                <a:cs typeface="+mn-cs"/>
              </a:rPr>
              <a:t>The permanent blocking of a set of processes that either compete for system resources or communicate with each other</a:t>
            </a: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NZ" altLang="en-US" sz="3000" b="0" i="0" u="none" strike="noStrike" kern="0" cap="none" spc="0" normalizeH="0" baseline="0" noProof="0">
                <a:ln>
                  <a:noFill/>
                </a:ln>
                <a:solidFill>
                  <a:srgbClr val="262626"/>
                </a:solidFill>
                <a:effectLst>
                  <a:outerShdw blurRad="38100" dist="38100" dir="2700000" algn="tl">
                    <a:srgbClr val="C0C0C0"/>
                  </a:outerShdw>
                </a:effectLst>
                <a:uLnTx/>
                <a:uFillTx/>
                <a:latin typeface="+mn-lt"/>
                <a:ea typeface="MS PGothic" panose="020B0600070205080204" pitchFamily="34" charset="-128"/>
                <a:cs typeface="+mn-cs"/>
              </a:rPr>
              <a:t>A set of processes is deadlocked when each process in the set is blocked awaiting an event that can only be triggered by another blocked process in the set</a:t>
            </a: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NZ" altLang="en-US" sz="3000" b="0" i="0" u="none" strike="noStrike" kern="0" cap="none" spc="0" normalizeH="0" baseline="0" noProof="0">
                <a:ln>
                  <a:noFill/>
                </a:ln>
                <a:solidFill>
                  <a:srgbClr val="262626"/>
                </a:solidFill>
                <a:effectLst>
                  <a:outerShdw blurRad="38100" dist="38100" dir="2700000" algn="tl">
                    <a:srgbClr val="C0C0C0"/>
                  </a:outerShdw>
                </a:effectLst>
                <a:uLnTx/>
                <a:uFillTx/>
                <a:latin typeface="+mn-lt"/>
                <a:ea typeface="MS PGothic" panose="020B0600070205080204" pitchFamily="34" charset="-128"/>
                <a:cs typeface="+mn-cs"/>
              </a:rPr>
              <a:t>Permanent</a:t>
            </a: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3000" b="0" i="0" u="none" strike="noStrike" kern="0" cap="none" spc="0" normalizeH="0" baseline="0" noProof="0">
                <a:ln>
                  <a:noFill/>
                </a:ln>
                <a:solidFill>
                  <a:srgbClr val="262626"/>
                </a:solidFill>
                <a:effectLst>
                  <a:outerShdw blurRad="38100" dist="38100" dir="2700000" algn="tl">
                    <a:srgbClr val="C0C0C0"/>
                  </a:outerShdw>
                </a:effectLst>
                <a:uLnTx/>
                <a:uFillTx/>
                <a:latin typeface="+mn-lt"/>
                <a:ea typeface="MS PGothic" panose="020B0600070205080204" pitchFamily="34" charset="-128"/>
                <a:cs typeface="+mn-cs"/>
              </a:rPr>
              <a:t>No efficient solution</a:t>
            </a:r>
          </a:p>
        </p:txBody>
      </p:sp>
    </p:spTree>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4"/>
          <p:cNvGrpSpPr>
            <a:grpSpLocks noChangeAspect="1"/>
          </p:cNvGrpSpPr>
          <p:nvPr/>
        </p:nvGrpSpPr>
        <p:grpSpPr>
          <a:xfrm>
            <a:off x="171450" y="777875"/>
            <a:ext cx="8743950" cy="5740400"/>
            <a:chOff x="108" y="490"/>
            <a:chExt cx="5508" cy="3616"/>
          </a:xfrm>
        </p:grpSpPr>
        <p:sp>
          <p:nvSpPr>
            <p:cNvPr id="8195" name="AutoShape 3"/>
            <p:cNvSpPr>
              <a:spLocks noChangeAspect="1" noTextEdit="1"/>
            </p:cNvSpPr>
            <p:nvPr/>
          </p:nvSpPr>
          <p:spPr>
            <a:xfrm>
              <a:off x="108" y="490"/>
              <a:ext cx="5508" cy="3616"/>
            </a:xfrm>
            <a:prstGeom prst="rect">
              <a:avLst/>
            </a:prstGeom>
            <a:noFill/>
            <a:ln w="9525">
              <a:noFill/>
            </a:ln>
          </p:spPr>
          <p:txBody>
            <a:bodyPr/>
            <a:lstStyle/>
            <a:p>
              <a:endParaRPr lang="en-US"/>
            </a:p>
          </p:txBody>
        </p:sp>
        <p:grpSp>
          <p:nvGrpSpPr>
            <p:cNvPr id="8196" name="Group 205"/>
            <p:cNvGrpSpPr/>
            <p:nvPr/>
          </p:nvGrpSpPr>
          <p:grpSpPr>
            <a:xfrm>
              <a:off x="289" y="735"/>
              <a:ext cx="5170" cy="3114"/>
              <a:chOff x="289" y="735"/>
              <a:chExt cx="5170" cy="3114"/>
            </a:xfrm>
          </p:grpSpPr>
          <p:sp>
            <p:nvSpPr>
              <p:cNvPr id="8293" name="Freeform 5"/>
              <p:cNvSpPr/>
              <p:nvPr/>
            </p:nvSpPr>
            <p:spPr>
              <a:xfrm>
                <a:off x="289" y="735"/>
                <a:ext cx="893" cy="907"/>
              </a:xfrm>
              <a:custGeom>
                <a:avLst/>
                <a:gdLst/>
                <a:ahLst/>
                <a:cxnLst>
                  <a:cxn ang="0">
                    <a:pos x="12" y="0"/>
                  </a:cxn>
                  <a:cxn ang="0">
                    <a:pos x="12" y="0"/>
                  </a:cxn>
                  <a:cxn ang="0">
                    <a:pos x="0" y="0"/>
                  </a:cxn>
                  <a:cxn ang="0">
                    <a:pos x="0" y="12"/>
                  </a:cxn>
                  <a:cxn ang="0">
                    <a:pos x="12" y="12"/>
                  </a:cxn>
                  <a:cxn ang="0">
                    <a:pos x="12" y="0"/>
                  </a:cxn>
                </a:cxnLst>
                <a:rect l="0" t="0" r="0" b="0"/>
                <a:pathLst>
                  <a:path w="1538" h="1564">
                    <a:moveTo>
                      <a:pt x="1538" y="0"/>
                    </a:moveTo>
                    <a:lnTo>
                      <a:pt x="1538" y="0"/>
                    </a:lnTo>
                    <a:lnTo>
                      <a:pt x="0" y="0"/>
                    </a:lnTo>
                    <a:lnTo>
                      <a:pt x="0" y="1564"/>
                    </a:lnTo>
                    <a:lnTo>
                      <a:pt x="1538" y="1564"/>
                    </a:lnTo>
                    <a:lnTo>
                      <a:pt x="1538" y="0"/>
                    </a:lnTo>
                    <a:close/>
                  </a:path>
                </a:pathLst>
              </a:custGeom>
              <a:solidFill>
                <a:srgbClr val="BBE6F6">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94" name="Freeform 6"/>
              <p:cNvSpPr/>
              <p:nvPr/>
            </p:nvSpPr>
            <p:spPr>
              <a:xfrm>
                <a:off x="289" y="735"/>
                <a:ext cx="893" cy="907"/>
              </a:xfrm>
              <a:custGeom>
                <a:avLst/>
                <a:gdLst/>
                <a:ahLst/>
                <a:cxnLst>
                  <a:cxn ang="0">
                    <a:pos x="0" y="12"/>
                  </a:cxn>
                  <a:cxn ang="0">
                    <a:pos x="0" y="12"/>
                  </a:cxn>
                  <a:cxn ang="0">
                    <a:pos x="12" y="12"/>
                  </a:cxn>
                  <a:cxn ang="0">
                    <a:pos x="12" y="0"/>
                  </a:cxn>
                </a:cxnLst>
                <a:rect l="0" t="0" r="0" b="0"/>
                <a:pathLst>
                  <a:path w="1538" h="1564">
                    <a:moveTo>
                      <a:pt x="0" y="1564"/>
                    </a:moveTo>
                    <a:lnTo>
                      <a:pt x="0" y="1564"/>
                    </a:lnTo>
                    <a:lnTo>
                      <a:pt x="1538" y="1564"/>
                    </a:lnTo>
                    <a:lnTo>
                      <a:pt x="1538" y="0"/>
                    </a:lnTo>
                  </a:path>
                </a:pathLst>
              </a:custGeom>
              <a:solidFill>
                <a:srgbClr val="BFEAFA">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95" name="Freeform 7"/>
              <p:cNvSpPr/>
              <p:nvPr/>
            </p:nvSpPr>
            <p:spPr>
              <a:xfrm>
                <a:off x="289" y="735"/>
                <a:ext cx="893" cy="907"/>
              </a:xfrm>
              <a:custGeom>
                <a:avLst/>
                <a:gdLst/>
                <a:ahLst/>
                <a:cxnLst>
                  <a:cxn ang="0">
                    <a:pos x="0" y="12"/>
                  </a:cxn>
                  <a:cxn ang="0">
                    <a:pos x="0" y="12"/>
                  </a:cxn>
                  <a:cxn ang="0">
                    <a:pos x="12" y="12"/>
                  </a:cxn>
                  <a:cxn ang="0">
                    <a:pos x="12" y="0"/>
                  </a:cxn>
                </a:cxnLst>
                <a:rect l="0" t="0" r="0" b="0"/>
                <a:pathLst>
                  <a:path w="1538" h="1564">
                    <a:moveTo>
                      <a:pt x="0" y="1564"/>
                    </a:moveTo>
                    <a:lnTo>
                      <a:pt x="0" y="1564"/>
                    </a:lnTo>
                    <a:lnTo>
                      <a:pt x="1538" y="1564"/>
                    </a:lnTo>
                    <a:lnTo>
                      <a:pt x="1538" y="0"/>
                    </a:lnTo>
                  </a:path>
                </a:pathLst>
              </a:custGeom>
              <a:noFill/>
              <a:ln w="23813" cap="flat" cmpd="sng">
                <a:solidFill>
                  <a:srgbClr val="000000">
                    <a:alpha val="100000"/>
                  </a:srgbClr>
                </a:solidFill>
                <a:prstDash val="solid"/>
                <a:round/>
                <a:headEnd type="none" w="med" len="med"/>
                <a:tailEnd type="none" w="med" len="med"/>
              </a:ln>
            </p:spPr>
            <p:txBody>
              <a:bodyPr/>
              <a:lstStyle/>
              <a:p>
                <a:endParaRPr lang="en-US"/>
              </a:p>
            </p:txBody>
          </p:sp>
          <p:sp>
            <p:nvSpPr>
              <p:cNvPr id="8296" name="Freeform 8"/>
              <p:cNvSpPr>
                <a:spLocks noEditPoints="1"/>
              </p:cNvSpPr>
              <p:nvPr/>
            </p:nvSpPr>
            <p:spPr>
              <a:xfrm>
                <a:off x="289" y="1921"/>
                <a:ext cx="893" cy="0"/>
              </a:xfrm>
              <a:custGeom>
                <a:avLst/>
                <a:gdLst/>
                <a:ahLst/>
                <a:cxnLst>
                  <a:cxn ang="0">
                    <a:pos x="0" y="0"/>
                  </a:cxn>
                  <a:cxn ang="0">
                    <a:pos x="0" y="0"/>
                  </a:cxn>
                  <a:cxn ang="0">
                    <a:pos x="1" y="0"/>
                  </a:cxn>
                  <a:cxn ang="0">
                    <a:pos x="1" y="0"/>
                  </a:cxn>
                  <a:cxn ang="0">
                    <a:pos x="1" y="0"/>
                  </a:cxn>
                  <a:cxn ang="0">
                    <a:pos x="2" y="0"/>
                  </a:cxn>
                  <a:cxn ang="0">
                    <a:pos x="2" y="0"/>
                  </a:cxn>
                  <a:cxn ang="0">
                    <a:pos x="2" y="0"/>
                  </a:cxn>
                  <a:cxn ang="0">
                    <a:pos x="3" y="0"/>
                  </a:cxn>
                  <a:cxn ang="0">
                    <a:pos x="3" y="0"/>
                  </a:cxn>
                  <a:cxn ang="0">
                    <a:pos x="3" y="0"/>
                  </a:cxn>
                  <a:cxn ang="0">
                    <a:pos x="3" y="0"/>
                  </a:cxn>
                  <a:cxn ang="0">
                    <a:pos x="4" y="0"/>
                  </a:cxn>
                  <a:cxn ang="0">
                    <a:pos x="4" y="0"/>
                  </a:cxn>
                  <a:cxn ang="0">
                    <a:pos x="5" y="0"/>
                  </a:cxn>
                  <a:cxn ang="0">
                    <a:pos x="5" y="0"/>
                  </a:cxn>
                  <a:cxn ang="0">
                    <a:pos x="5" y="0"/>
                  </a:cxn>
                  <a:cxn ang="0">
                    <a:pos x="5" y="0"/>
                  </a:cxn>
                  <a:cxn ang="0">
                    <a:pos x="6" y="0"/>
                  </a:cxn>
                  <a:cxn ang="0">
                    <a:pos x="6" y="0"/>
                  </a:cxn>
                  <a:cxn ang="0">
                    <a:pos x="7" y="0"/>
                  </a:cxn>
                  <a:cxn ang="0">
                    <a:pos x="7" y="0"/>
                  </a:cxn>
                  <a:cxn ang="0">
                    <a:pos x="7" y="0"/>
                  </a:cxn>
                  <a:cxn ang="0">
                    <a:pos x="8" y="0"/>
                  </a:cxn>
                  <a:cxn ang="0">
                    <a:pos x="8" y="0"/>
                  </a:cxn>
                  <a:cxn ang="0">
                    <a:pos x="8" y="0"/>
                  </a:cxn>
                  <a:cxn ang="0">
                    <a:pos x="9" y="0"/>
                  </a:cxn>
                  <a:cxn ang="0">
                    <a:pos x="9" y="0"/>
                  </a:cxn>
                  <a:cxn ang="0">
                    <a:pos x="9" y="0"/>
                  </a:cxn>
                  <a:cxn ang="0">
                    <a:pos x="9" y="0"/>
                  </a:cxn>
                  <a:cxn ang="0">
                    <a:pos x="10" y="0"/>
                  </a:cxn>
                  <a:cxn ang="0">
                    <a:pos x="10" y="0"/>
                  </a:cxn>
                  <a:cxn ang="0">
                    <a:pos x="10" y="0"/>
                  </a:cxn>
                  <a:cxn ang="0">
                    <a:pos x="11" y="0"/>
                  </a:cxn>
                  <a:cxn ang="0">
                    <a:pos x="11" y="0"/>
                  </a:cxn>
                  <a:cxn ang="0">
                    <a:pos x="12" y="0"/>
                  </a:cxn>
                </a:cxnLst>
                <a:rect l="0" t="0" r="0" b="0"/>
                <a:pathLst>
                  <a:path w="1538">
                    <a:moveTo>
                      <a:pt x="0" y="0"/>
                    </a:moveTo>
                    <a:lnTo>
                      <a:pt x="0" y="0"/>
                    </a:lnTo>
                    <a:lnTo>
                      <a:pt x="80" y="0"/>
                    </a:lnTo>
                    <a:moveTo>
                      <a:pt x="133" y="0"/>
                    </a:moveTo>
                    <a:lnTo>
                      <a:pt x="133" y="0"/>
                    </a:lnTo>
                    <a:lnTo>
                      <a:pt x="213" y="0"/>
                    </a:lnTo>
                    <a:moveTo>
                      <a:pt x="266" y="0"/>
                    </a:moveTo>
                    <a:lnTo>
                      <a:pt x="266" y="0"/>
                    </a:lnTo>
                    <a:lnTo>
                      <a:pt x="346" y="0"/>
                    </a:lnTo>
                    <a:moveTo>
                      <a:pt x="400" y="0"/>
                    </a:moveTo>
                    <a:lnTo>
                      <a:pt x="400" y="0"/>
                    </a:lnTo>
                    <a:lnTo>
                      <a:pt x="480" y="0"/>
                    </a:lnTo>
                    <a:moveTo>
                      <a:pt x="533" y="0"/>
                    </a:moveTo>
                    <a:lnTo>
                      <a:pt x="533" y="0"/>
                    </a:lnTo>
                    <a:lnTo>
                      <a:pt x="613" y="0"/>
                    </a:lnTo>
                    <a:moveTo>
                      <a:pt x="666" y="0"/>
                    </a:moveTo>
                    <a:lnTo>
                      <a:pt x="666" y="0"/>
                    </a:lnTo>
                    <a:lnTo>
                      <a:pt x="746" y="0"/>
                    </a:lnTo>
                    <a:moveTo>
                      <a:pt x="800" y="0"/>
                    </a:moveTo>
                    <a:lnTo>
                      <a:pt x="800" y="0"/>
                    </a:lnTo>
                    <a:lnTo>
                      <a:pt x="880" y="0"/>
                    </a:lnTo>
                    <a:moveTo>
                      <a:pt x="933" y="0"/>
                    </a:moveTo>
                    <a:lnTo>
                      <a:pt x="933" y="0"/>
                    </a:lnTo>
                    <a:lnTo>
                      <a:pt x="1013" y="0"/>
                    </a:lnTo>
                    <a:moveTo>
                      <a:pt x="1066" y="0"/>
                    </a:moveTo>
                    <a:lnTo>
                      <a:pt x="1066" y="0"/>
                    </a:lnTo>
                    <a:lnTo>
                      <a:pt x="1146" y="0"/>
                    </a:lnTo>
                    <a:moveTo>
                      <a:pt x="1200" y="0"/>
                    </a:moveTo>
                    <a:lnTo>
                      <a:pt x="1200" y="0"/>
                    </a:lnTo>
                    <a:lnTo>
                      <a:pt x="1280" y="0"/>
                    </a:lnTo>
                    <a:moveTo>
                      <a:pt x="1333" y="0"/>
                    </a:moveTo>
                    <a:lnTo>
                      <a:pt x="1333" y="0"/>
                    </a:lnTo>
                    <a:lnTo>
                      <a:pt x="1413" y="0"/>
                    </a:lnTo>
                    <a:moveTo>
                      <a:pt x="1466" y="0"/>
                    </a:moveTo>
                    <a:lnTo>
                      <a:pt x="1466" y="0"/>
                    </a:lnTo>
                    <a:lnTo>
                      <a:pt x="1538" y="0"/>
                    </a:lnTo>
                  </a:path>
                </a:pathLst>
              </a:custGeom>
              <a:noFill/>
              <a:ln w="23813" cap="flat" cmpd="sng">
                <a:solidFill>
                  <a:srgbClr val="000000">
                    <a:alpha val="100000"/>
                  </a:srgbClr>
                </a:solidFill>
                <a:prstDash val="solid"/>
                <a:round/>
                <a:headEnd type="none" w="med" len="med"/>
                <a:tailEnd type="none" w="med" len="med"/>
              </a:ln>
            </p:spPr>
            <p:txBody>
              <a:bodyPr/>
              <a:lstStyle/>
              <a:p>
                <a:endParaRPr lang="en-US"/>
              </a:p>
            </p:txBody>
          </p:sp>
          <p:sp>
            <p:nvSpPr>
              <p:cNvPr id="8297" name="Freeform 9"/>
              <p:cNvSpPr>
                <a:spLocks noEditPoints="1"/>
              </p:cNvSpPr>
              <p:nvPr/>
            </p:nvSpPr>
            <p:spPr>
              <a:xfrm>
                <a:off x="1739" y="1921"/>
                <a:ext cx="665" cy="0"/>
              </a:xfrm>
              <a:custGeom>
                <a:avLst/>
                <a:gdLst/>
                <a:ahLst/>
                <a:cxnLst>
                  <a:cxn ang="0">
                    <a:pos x="0" y="0"/>
                  </a:cxn>
                  <a:cxn ang="0">
                    <a:pos x="0" y="0"/>
                  </a:cxn>
                  <a:cxn ang="0">
                    <a:pos x="1" y="0"/>
                  </a:cxn>
                  <a:cxn ang="0">
                    <a:pos x="1" y="0"/>
                  </a:cxn>
                  <a:cxn ang="0">
                    <a:pos x="1" y="0"/>
                  </a:cxn>
                  <a:cxn ang="0">
                    <a:pos x="2" y="0"/>
                  </a:cxn>
                  <a:cxn ang="0">
                    <a:pos x="2" y="0"/>
                  </a:cxn>
                  <a:cxn ang="0">
                    <a:pos x="2" y="0"/>
                  </a:cxn>
                  <a:cxn ang="0">
                    <a:pos x="3" y="0"/>
                  </a:cxn>
                  <a:cxn ang="0">
                    <a:pos x="3" y="0"/>
                  </a:cxn>
                  <a:cxn ang="0">
                    <a:pos x="3" y="0"/>
                  </a:cxn>
                  <a:cxn ang="0">
                    <a:pos x="3" y="0"/>
                  </a:cxn>
                  <a:cxn ang="0">
                    <a:pos x="4" y="0"/>
                  </a:cxn>
                  <a:cxn ang="0">
                    <a:pos x="4" y="0"/>
                  </a:cxn>
                  <a:cxn ang="0">
                    <a:pos x="5" y="0"/>
                  </a:cxn>
                  <a:cxn ang="0">
                    <a:pos x="5" y="0"/>
                  </a:cxn>
                  <a:cxn ang="0">
                    <a:pos x="5" y="0"/>
                  </a:cxn>
                  <a:cxn ang="0">
                    <a:pos x="5" y="0"/>
                  </a:cxn>
                  <a:cxn ang="0">
                    <a:pos x="6" y="0"/>
                  </a:cxn>
                  <a:cxn ang="0">
                    <a:pos x="6" y="0"/>
                  </a:cxn>
                  <a:cxn ang="0">
                    <a:pos x="7" y="0"/>
                  </a:cxn>
                  <a:cxn ang="0">
                    <a:pos x="7" y="0"/>
                  </a:cxn>
                  <a:cxn ang="0">
                    <a:pos x="7" y="0"/>
                  </a:cxn>
                  <a:cxn ang="0">
                    <a:pos x="8" y="0"/>
                  </a:cxn>
                  <a:cxn ang="0">
                    <a:pos x="8" y="0"/>
                  </a:cxn>
                  <a:cxn ang="0">
                    <a:pos x="8" y="0"/>
                  </a:cxn>
                  <a:cxn ang="0">
                    <a:pos x="8" y="0"/>
                  </a:cxn>
                </a:cxnLst>
                <a:rect l="0" t="0" r="0" b="0"/>
                <a:pathLst>
                  <a:path w="1147">
                    <a:moveTo>
                      <a:pt x="0" y="0"/>
                    </a:moveTo>
                    <a:lnTo>
                      <a:pt x="0" y="0"/>
                    </a:lnTo>
                    <a:lnTo>
                      <a:pt x="80" y="0"/>
                    </a:lnTo>
                    <a:moveTo>
                      <a:pt x="133" y="0"/>
                    </a:moveTo>
                    <a:lnTo>
                      <a:pt x="133" y="0"/>
                    </a:lnTo>
                    <a:lnTo>
                      <a:pt x="213" y="0"/>
                    </a:lnTo>
                    <a:moveTo>
                      <a:pt x="267" y="0"/>
                    </a:moveTo>
                    <a:lnTo>
                      <a:pt x="267" y="0"/>
                    </a:lnTo>
                    <a:lnTo>
                      <a:pt x="347" y="0"/>
                    </a:lnTo>
                    <a:moveTo>
                      <a:pt x="400" y="0"/>
                    </a:moveTo>
                    <a:lnTo>
                      <a:pt x="400" y="0"/>
                    </a:lnTo>
                    <a:lnTo>
                      <a:pt x="480" y="0"/>
                    </a:lnTo>
                    <a:moveTo>
                      <a:pt x="533" y="0"/>
                    </a:moveTo>
                    <a:lnTo>
                      <a:pt x="533" y="0"/>
                    </a:lnTo>
                    <a:lnTo>
                      <a:pt x="613" y="0"/>
                    </a:lnTo>
                    <a:moveTo>
                      <a:pt x="667" y="0"/>
                    </a:moveTo>
                    <a:lnTo>
                      <a:pt x="667" y="0"/>
                    </a:lnTo>
                    <a:lnTo>
                      <a:pt x="747" y="0"/>
                    </a:lnTo>
                    <a:moveTo>
                      <a:pt x="800" y="0"/>
                    </a:moveTo>
                    <a:lnTo>
                      <a:pt x="800" y="0"/>
                    </a:lnTo>
                    <a:lnTo>
                      <a:pt x="880" y="0"/>
                    </a:lnTo>
                    <a:moveTo>
                      <a:pt x="933" y="0"/>
                    </a:moveTo>
                    <a:lnTo>
                      <a:pt x="933" y="0"/>
                    </a:lnTo>
                    <a:lnTo>
                      <a:pt x="1013" y="0"/>
                    </a:lnTo>
                    <a:moveTo>
                      <a:pt x="1067" y="0"/>
                    </a:moveTo>
                    <a:lnTo>
                      <a:pt x="1067" y="0"/>
                    </a:lnTo>
                    <a:lnTo>
                      <a:pt x="1147" y="0"/>
                    </a:lnTo>
                  </a:path>
                </a:pathLst>
              </a:custGeom>
              <a:noFill/>
              <a:ln w="23813" cap="flat" cmpd="sng">
                <a:solidFill>
                  <a:srgbClr val="000000">
                    <a:alpha val="100000"/>
                  </a:srgbClr>
                </a:solidFill>
                <a:prstDash val="solid"/>
                <a:round/>
                <a:headEnd type="none" w="med" len="med"/>
                <a:tailEnd type="none" w="med" len="med"/>
              </a:ln>
            </p:spPr>
            <p:txBody>
              <a:bodyPr/>
              <a:lstStyle/>
              <a:p>
                <a:endParaRPr lang="en-US"/>
              </a:p>
            </p:txBody>
          </p:sp>
          <p:sp>
            <p:nvSpPr>
              <p:cNvPr id="8298" name="Freeform 10"/>
              <p:cNvSpPr>
                <a:spLocks noEditPoints="1"/>
              </p:cNvSpPr>
              <p:nvPr/>
            </p:nvSpPr>
            <p:spPr>
              <a:xfrm>
                <a:off x="1460" y="745"/>
                <a:ext cx="0" cy="897"/>
              </a:xfrm>
              <a:custGeom>
                <a:avLst/>
                <a:gdLst/>
                <a:ahLst/>
                <a:cxnLst>
                  <a:cxn ang="0">
                    <a:pos x="0" y="12"/>
                  </a:cxn>
                  <a:cxn ang="0">
                    <a:pos x="0" y="12"/>
                  </a:cxn>
                  <a:cxn ang="0">
                    <a:pos x="0" y="11"/>
                  </a:cxn>
                  <a:cxn ang="0">
                    <a:pos x="0" y="10"/>
                  </a:cxn>
                  <a:cxn ang="0">
                    <a:pos x="0" y="10"/>
                  </a:cxn>
                  <a:cxn ang="0">
                    <a:pos x="0" y="10"/>
                  </a:cxn>
                  <a:cxn ang="0">
                    <a:pos x="0" y="9"/>
                  </a:cxn>
                  <a:cxn ang="0">
                    <a:pos x="0" y="9"/>
                  </a:cxn>
                  <a:cxn ang="0">
                    <a:pos x="0" y="9"/>
                  </a:cxn>
                  <a:cxn ang="0">
                    <a:pos x="0" y="9"/>
                  </a:cxn>
                  <a:cxn ang="0">
                    <a:pos x="0" y="9"/>
                  </a:cxn>
                  <a:cxn ang="0">
                    <a:pos x="0" y="8"/>
                  </a:cxn>
                  <a:cxn ang="0">
                    <a:pos x="0" y="8"/>
                  </a:cxn>
                  <a:cxn ang="0">
                    <a:pos x="0" y="8"/>
                  </a:cxn>
                  <a:cxn ang="0">
                    <a:pos x="0" y="7"/>
                  </a:cxn>
                  <a:cxn ang="0">
                    <a:pos x="0" y="7"/>
                  </a:cxn>
                  <a:cxn ang="0">
                    <a:pos x="0" y="7"/>
                  </a:cxn>
                  <a:cxn ang="0">
                    <a:pos x="0" y="6"/>
                  </a:cxn>
                  <a:cxn ang="0">
                    <a:pos x="0" y="5"/>
                  </a:cxn>
                  <a:cxn ang="0">
                    <a:pos x="0" y="5"/>
                  </a:cxn>
                  <a:cxn ang="0">
                    <a:pos x="0" y="5"/>
                  </a:cxn>
                  <a:cxn ang="0">
                    <a:pos x="0" y="5"/>
                  </a:cxn>
                  <a:cxn ang="0">
                    <a:pos x="0" y="5"/>
                  </a:cxn>
                  <a:cxn ang="0">
                    <a:pos x="0" y="4"/>
                  </a:cxn>
                  <a:cxn ang="0">
                    <a:pos x="0" y="3"/>
                  </a:cxn>
                  <a:cxn ang="0">
                    <a:pos x="0" y="3"/>
                  </a:cxn>
                  <a:cxn ang="0">
                    <a:pos x="0" y="3"/>
                  </a:cxn>
                  <a:cxn ang="0">
                    <a:pos x="0" y="3"/>
                  </a:cxn>
                  <a:cxn ang="0">
                    <a:pos x="0" y="3"/>
                  </a:cxn>
                  <a:cxn ang="0">
                    <a:pos x="0" y="2"/>
                  </a:cxn>
                  <a:cxn ang="0">
                    <a:pos x="0" y="2"/>
                  </a:cxn>
                  <a:cxn ang="0">
                    <a:pos x="0" y="2"/>
                  </a:cxn>
                  <a:cxn ang="0">
                    <a:pos x="0" y="1"/>
                  </a:cxn>
                  <a:cxn ang="0">
                    <a:pos x="0" y="1"/>
                  </a:cxn>
                  <a:cxn ang="0">
                    <a:pos x="0" y="1"/>
                  </a:cxn>
                  <a:cxn ang="0">
                    <a:pos x="0" y="0"/>
                  </a:cxn>
                </a:cxnLst>
                <a:rect l="0" t="0" r="0" b="0"/>
                <a:pathLst>
                  <a:path h="1546">
                    <a:moveTo>
                      <a:pt x="0" y="1546"/>
                    </a:moveTo>
                    <a:lnTo>
                      <a:pt x="0" y="1546"/>
                    </a:lnTo>
                    <a:lnTo>
                      <a:pt x="0" y="1466"/>
                    </a:lnTo>
                    <a:moveTo>
                      <a:pt x="0" y="1413"/>
                    </a:moveTo>
                    <a:lnTo>
                      <a:pt x="0" y="1413"/>
                    </a:lnTo>
                    <a:lnTo>
                      <a:pt x="0" y="1333"/>
                    </a:lnTo>
                    <a:moveTo>
                      <a:pt x="0" y="1280"/>
                    </a:moveTo>
                    <a:lnTo>
                      <a:pt x="0" y="1280"/>
                    </a:lnTo>
                    <a:lnTo>
                      <a:pt x="0" y="1200"/>
                    </a:lnTo>
                    <a:moveTo>
                      <a:pt x="0" y="1146"/>
                    </a:moveTo>
                    <a:lnTo>
                      <a:pt x="0" y="1146"/>
                    </a:lnTo>
                    <a:lnTo>
                      <a:pt x="0" y="1066"/>
                    </a:lnTo>
                    <a:moveTo>
                      <a:pt x="0" y="1013"/>
                    </a:moveTo>
                    <a:lnTo>
                      <a:pt x="0" y="1013"/>
                    </a:lnTo>
                    <a:lnTo>
                      <a:pt x="0" y="933"/>
                    </a:lnTo>
                    <a:moveTo>
                      <a:pt x="0" y="880"/>
                    </a:moveTo>
                    <a:lnTo>
                      <a:pt x="0" y="880"/>
                    </a:lnTo>
                    <a:lnTo>
                      <a:pt x="0" y="800"/>
                    </a:lnTo>
                    <a:moveTo>
                      <a:pt x="0" y="746"/>
                    </a:moveTo>
                    <a:lnTo>
                      <a:pt x="0" y="746"/>
                    </a:lnTo>
                    <a:lnTo>
                      <a:pt x="0" y="666"/>
                    </a:lnTo>
                    <a:moveTo>
                      <a:pt x="0" y="613"/>
                    </a:moveTo>
                    <a:lnTo>
                      <a:pt x="0" y="613"/>
                    </a:lnTo>
                    <a:lnTo>
                      <a:pt x="0" y="533"/>
                    </a:lnTo>
                    <a:moveTo>
                      <a:pt x="0" y="480"/>
                    </a:moveTo>
                    <a:lnTo>
                      <a:pt x="0" y="480"/>
                    </a:lnTo>
                    <a:lnTo>
                      <a:pt x="0" y="400"/>
                    </a:lnTo>
                    <a:moveTo>
                      <a:pt x="0" y="346"/>
                    </a:moveTo>
                    <a:lnTo>
                      <a:pt x="0" y="346"/>
                    </a:lnTo>
                    <a:lnTo>
                      <a:pt x="0" y="266"/>
                    </a:lnTo>
                    <a:moveTo>
                      <a:pt x="0" y="213"/>
                    </a:moveTo>
                    <a:lnTo>
                      <a:pt x="0" y="213"/>
                    </a:lnTo>
                    <a:lnTo>
                      <a:pt x="0" y="133"/>
                    </a:lnTo>
                    <a:moveTo>
                      <a:pt x="0" y="80"/>
                    </a:moveTo>
                    <a:lnTo>
                      <a:pt x="0" y="80"/>
                    </a:lnTo>
                    <a:lnTo>
                      <a:pt x="0" y="0"/>
                    </a:lnTo>
                  </a:path>
                </a:pathLst>
              </a:custGeom>
              <a:noFill/>
              <a:ln w="23813" cap="flat" cmpd="sng">
                <a:solidFill>
                  <a:srgbClr val="000000">
                    <a:alpha val="100000"/>
                  </a:srgbClr>
                </a:solidFill>
                <a:prstDash val="solid"/>
                <a:miter lim="800000"/>
                <a:headEnd type="none" w="med" len="med"/>
                <a:tailEnd type="none" w="med" len="med"/>
              </a:ln>
            </p:spPr>
            <p:txBody>
              <a:bodyPr/>
              <a:lstStyle/>
              <a:p>
                <a:endParaRPr lang="en-US"/>
              </a:p>
            </p:txBody>
          </p:sp>
          <p:sp>
            <p:nvSpPr>
              <p:cNvPr id="8299" name="Freeform 11"/>
              <p:cNvSpPr>
                <a:spLocks noEditPoints="1"/>
              </p:cNvSpPr>
              <p:nvPr/>
            </p:nvSpPr>
            <p:spPr>
              <a:xfrm>
                <a:off x="1460" y="2210"/>
                <a:ext cx="0" cy="898"/>
              </a:xfrm>
              <a:custGeom>
                <a:avLst/>
                <a:gdLst/>
                <a:ahLst/>
                <a:cxnLst>
                  <a:cxn ang="0">
                    <a:pos x="0" y="12"/>
                  </a:cxn>
                  <a:cxn ang="0">
                    <a:pos x="0" y="12"/>
                  </a:cxn>
                  <a:cxn ang="0">
                    <a:pos x="0" y="11"/>
                  </a:cxn>
                  <a:cxn ang="0">
                    <a:pos x="0" y="10"/>
                  </a:cxn>
                  <a:cxn ang="0">
                    <a:pos x="0" y="10"/>
                  </a:cxn>
                  <a:cxn ang="0">
                    <a:pos x="0" y="10"/>
                  </a:cxn>
                  <a:cxn ang="0">
                    <a:pos x="0" y="9"/>
                  </a:cxn>
                  <a:cxn ang="0">
                    <a:pos x="0" y="9"/>
                  </a:cxn>
                  <a:cxn ang="0">
                    <a:pos x="0" y="9"/>
                  </a:cxn>
                  <a:cxn ang="0">
                    <a:pos x="0" y="9"/>
                  </a:cxn>
                  <a:cxn ang="0">
                    <a:pos x="0" y="9"/>
                  </a:cxn>
                  <a:cxn ang="0">
                    <a:pos x="0" y="8"/>
                  </a:cxn>
                  <a:cxn ang="0">
                    <a:pos x="0" y="8"/>
                  </a:cxn>
                  <a:cxn ang="0">
                    <a:pos x="0" y="8"/>
                  </a:cxn>
                  <a:cxn ang="0">
                    <a:pos x="0" y="7"/>
                  </a:cxn>
                  <a:cxn ang="0">
                    <a:pos x="0" y="7"/>
                  </a:cxn>
                  <a:cxn ang="0">
                    <a:pos x="0" y="7"/>
                  </a:cxn>
                  <a:cxn ang="0">
                    <a:pos x="0" y="6"/>
                  </a:cxn>
                  <a:cxn ang="0">
                    <a:pos x="0" y="5"/>
                  </a:cxn>
                  <a:cxn ang="0">
                    <a:pos x="0" y="5"/>
                  </a:cxn>
                  <a:cxn ang="0">
                    <a:pos x="0" y="5"/>
                  </a:cxn>
                  <a:cxn ang="0">
                    <a:pos x="0" y="5"/>
                  </a:cxn>
                  <a:cxn ang="0">
                    <a:pos x="0" y="5"/>
                  </a:cxn>
                  <a:cxn ang="0">
                    <a:pos x="0" y="4"/>
                  </a:cxn>
                  <a:cxn ang="0">
                    <a:pos x="0" y="3"/>
                  </a:cxn>
                  <a:cxn ang="0">
                    <a:pos x="0" y="3"/>
                  </a:cxn>
                  <a:cxn ang="0">
                    <a:pos x="0" y="3"/>
                  </a:cxn>
                  <a:cxn ang="0">
                    <a:pos x="0" y="3"/>
                  </a:cxn>
                  <a:cxn ang="0">
                    <a:pos x="0" y="3"/>
                  </a:cxn>
                  <a:cxn ang="0">
                    <a:pos x="0" y="2"/>
                  </a:cxn>
                  <a:cxn ang="0">
                    <a:pos x="0" y="2"/>
                  </a:cxn>
                  <a:cxn ang="0">
                    <a:pos x="0" y="2"/>
                  </a:cxn>
                  <a:cxn ang="0">
                    <a:pos x="0" y="1"/>
                  </a:cxn>
                  <a:cxn ang="0">
                    <a:pos x="0" y="1"/>
                  </a:cxn>
                  <a:cxn ang="0">
                    <a:pos x="0" y="1"/>
                  </a:cxn>
                  <a:cxn ang="0">
                    <a:pos x="0" y="0"/>
                  </a:cxn>
                </a:cxnLst>
                <a:rect l="0" t="0" r="0" b="0"/>
                <a:pathLst>
                  <a:path h="1547">
                    <a:moveTo>
                      <a:pt x="0" y="1547"/>
                    </a:moveTo>
                    <a:lnTo>
                      <a:pt x="0" y="1547"/>
                    </a:lnTo>
                    <a:lnTo>
                      <a:pt x="0" y="1467"/>
                    </a:lnTo>
                    <a:moveTo>
                      <a:pt x="0" y="1413"/>
                    </a:moveTo>
                    <a:lnTo>
                      <a:pt x="0" y="1413"/>
                    </a:lnTo>
                    <a:lnTo>
                      <a:pt x="0" y="1333"/>
                    </a:lnTo>
                    <a:moveTo>
                      <a:pt x="0" y="1280"/>
                    </a:moveTo>
                    <a:lnTo>
                      <a:pt x="0" y="1280"/>
                    </a:lnTo>
                    <a:lnTo>
                      <a:pt x="0" y="1200"/>
                    </a:lnTo>
                    <a:moveTo>
                      <a:pt x="0" y="1147"/>
                    </a:moveTo>
                    <a:lnTo>
                      <a:pt x="0" y="1147"/>
                    </a:lnTo>
                    <a:lnTo>
                      <a:pt x="0" y="1067"/>
                    </a:lnTo>
                    <a:moveTo>
                      <a:pt x="0" y="1013"/>
                    </a:moveTo>
                    <a:lnTo>
                      <a:pt x="0" y="1013"/>
                    </a:lnTo>
                    <a:lnTo>
                      <a:pt x="0" y="933"/>
                    </a:lnTo>
                    <a:moveTo>
                      <a:pt x="0" y="880"/>
                    </a:moveTo>
                    <a:lnTo>
                      <a:pt x="0" y="880"/>
                    </a:lnTo>
                    <a:lnTo>
                      <a:pt x="0" y="800"/>
                    </a:lnTo>
                    <a:moveTo>
                      <a:pt x="0" y="747"/>
                    </a:moveTo>
                    <a:lnTo>
                      <a:pt x="0" y="747"/>
                    </a:lnTo>
                    <a:lnTo>
                      <a:pt x="0" y="667"/>
                    </a:lnTo>
                    <a:moveTo>
                      <a:pt x="0" y="613"/>
                    </a:moveTo>
                    <a:lnTo>
                      <a:pt x="0" y="613"/>
                    </a:lnTo>
                    <a:lnTo>
                      <a:pt x="0" y="533"/>
                    </a:lnTo>
                    <a:moveTo>
                      <a:pt x="0" y="480"/>
                    </a:moveTo>
                    <a:lnTo>
                      <a:pt x="0" y="480"/>
                    </a:lnTo>
                    <a:lnTo>
                      <a:pt x="0" y="400"/>
                    </a:lnTo>
                    <a:moveTo>
                      <a:pt x="0" y="347"/>
                    </a:moveTo>
                    <a:lnTo>
                      <a:pt x="0" y="347"/>
                    </a:lnTo>
                    <a:lnTo>
                      <a:pt x="0" y="267"/>
                    </a:lnTo>
                    <a:moveTo>
                      <a:pt x="0" y="213"/>
                    </a:moveTo>
                    <a:lnTo>
                      <a:pt x="0" y="213"/>
                    </a:lnTo>
                    <a:lnTo>
                      <a:pt x="0" y="133"/>
                    </a:lnTo>
                    <a:moveTo>
                      <a:pt x="0" y="80"/>
                    </a:moveTo>
                    <a:lnTo>
                      <a:pt x="0" y="80"/>
                    </a:lnTo>
                    <a:lnTo>
                      <a:pt x="0" y="0"/>
                    </a:lnTo>
                  </a:path>
                </a:pathLst>
              </a:custGeom>
              <a:noFill/>
              <a:ln w="23813" cap="flat" cmpd="sng">
                <a:solidFill>
                  <a:srgbClr val="000000">
                    <a:alpha val="100000"/>
                  </a:srgbClr>
                </a:solidFill>
                <a:prstDash val="solid"/>
                <a:miter lim="800000"/>
                <a:headEnd type="none" w="med" len="med"/>
                <a:tailEnd type="none" w="med" len="med"/>
              </a:ln>
            </p:spPr>
            <p:txBody>
              <a:bodyPr/>
              <a:lstStyle/>
              <a:p>
                <a:endParaRPr lang="en-US"/>
              </a:p>
            </p:txBody>
          </p:sp>
          <p:sp>
            <p:nvSpPr>
              <p:cNvPr id="8300" name="Freeform 12"/>
              <p:cNvSpPr/>
              <p:nvPr/>
            </p:nvSpPr>
            <p:spPr>
              <a:xfrm>
                <a:off x="1739" y="735"/>
                <a:ext cx="928" cy="907"/>
              </a:xfrm>
              <a:custGeom>
                <a:avLst/>
                <a:gdLst/>
                <a:ahLst/>
                <a:cxnLst>
                  <a:cxn ang="0">
                    <a:pos x="12" y="0"/>
                  </a:cxn>
                  <a:cxn ang="0">
                    <a:pos x="12" y="0"/>
                  </a:cxn>
                  <a:cxn ang="0">
                    <a:pos x="0" y="0"/>
                  </a:cxn>
                  <a:cxn ang="0">
                    <a:pos x="0" y="12"/>
                  </a:cxn>
                  <a:cxn ang="0">
                    <a:pos x="12" y="12"/>
                  </a:cxn>
                  <a:cxn ang="0">
                    <a:pos x="12" y="0"/>
                  </a:cxn>
                </a:cxnLst>
                <a:rect l="0" t="0" r="0" b="0"/>
                <a:pathLst>
                  <a:path w="1600" h="1564">
                    <a:moveTo>
                      <a:pt x="1600" y="0"/>
                    </a:moveTo>
                    <a:lnTo>
                      <a:pt x="1600" y="0"/>
                    </a:lnTo>
                    <a:lnTo>
                      <a:pt x="0" y="0"/>
                    </a:lnTo>
                    <a:lnTo>
                      <a:pt x="0" y="1564"/>
                    </a:lnTo>
                    <a:lnTo>
                      <a:pt x="1600" y="1564"/>
                    </a:lnTo>
                    <a:lnTo>
                      <a:pt x="1600" y="0"/>
                    </a:lnTo>
                    <a:close/>
                  </a:path>
                </a:pathLst>
              </a:custGeom>
              <a:solidFill>
                <a:srgbClr val="BBE6F6">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01" name="Freeform 13"/>
              <p:cNvSpPr/>
              <p:nvPr/>
            </p:nvSpPr>
            <p:spPr>
              <a:xfrm>
                <a:off x="1739" y="735"/>
                <a:ext cx="928" cy="907"/>
              </a:xfrm>
              <a:custGeom>
                <a:avLst/>
                <a:gdLst/>
                <a:ahLst/>
                <a:cxnLst>
                  <a:cxn ang="0">
                    <a:pos x="0" y="0"/>
                  </a:cxn>
                  <a:cxn ang="0">
                    <a:pos x="0" y="0"/>
                  </a:cxn>
                  <a:cxn ang="0">
                    <a:pos x="0" y="12"/>
                  </a:cxn>
                  <a:cxn ang="0">
                    <a:pos x="12" y="12"/>
                  </a:cxn>
                </a:cxnLst>
                <a:rect l="0" t="0" r="0" b="0"/>
                <a:pathLst>
                  <a:path w="1600" h="1564">
                    <a:moveTo>
                      <a:pt x="0" y="0"/>
                    </a:moveTo>
                    <a:lnTo>
                      <a:pt x="0" y="0"/>
                    </a:lnTo>
                    <a:lnTo>
                      <a:pt x="0" y="1564"/>
                    </a:lnTo>
                    <a:lnTo>
                      <a:pt x="1600" y="1564"/>
                    </a:lnTo>
                  </a:path>
                </a:pathLst>
              </a:custGeom>
              <a:solidFill>
                <a:srgbClr val="BFEAFA">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02" name="Freeform 14"/>
              <p:cNvSpPr/>
              <p:nvPr/>
            </p:nvSpPr>
            <p:spPr>
              <a:xfrm>
                <a:off x="1739" y="735"/>
                <a:ext cx="928" cy="907"/>
              </a:xfrm>
              <a:custGeom>
                <a:avLst/>
                <a:gdLst/>
                <a:ahLst/>
                <a:cxnLst>
                  <a:cxn ang="0">
                    <a:pos x="0" y="0"/>
                  </a:cxn>
                  <a:cxn ang="0">
                    <a:pos x="0" y="0"/>
                  </a:cxn>
                  <a:cxn ang="0">
                    <a:pos x="0" y="12"/>
                  </a:cxn>
                  <a:cxn ang="0">
                    <a:pos x="12" y="12"/>
                  </a:cxn>
                </a:cxnLst>
                <a:rect l="0" t="0" r="0" b="0"/>
                <a:pathLst>
                  <a:path w="1600" h="1564">
                    <a:moveTo>
                      <a:pt x="0" y="0"/>
                    </a:moveTo>
                    <a:lnTo>
                      <a:pt x="0" y="0"/>
                    </a:lnTo>
                    <a:lnTo>
                      <a:pt x="0" y="1564"/>
                    </a:lnTo>
                    <a:lnTo>
                      <a:pt x="1600" y="1564"/>
                    </a:lnTo>
                  </a:path>
                </a:pathLst>
              </a:custGeom>
              <a:noFill/>
              <a:ln w="23813" cap="flat" cmpd="sng">
                <a:solidFill>
                  <a:srgbClr val="000000">
                    <a:alpha val="100000"/>
                  </a:srgbClr>
                </a:solidFill>
                <a:prstDash val="solid"/>
                <a:round/>
                <a:headEnd type="none" w="med" len="med"/>
                <a:tailEnd type="none" w="med" len="med"/>
              </a:ln>
            </p:spPr>
            <p:txBody>
              <a:bodyPr/>
              <a:lstStyle/>
              <a:p>
                <a:endParaRPr lang="en-US"/>
              </a:p>
            </p:txBody>
          </p:sp>
          <p:sp>
            <p:nvSpPr>
              <p:cNvPr id="8303" name="Freeform 15"/>
              <p:cNvSpPr/>
              <p:nvPr/>
            </p:nvSpPr>
            <p:spPr>
              <a:xfrm>
                <a:off x="289" y="2199"/>
                <a:ext cx="893" cy="925"/>
              </a:xfrm>
              <a:custGeom>
                <a:avLst/>
                <a:gdLst/>
                <a:ahLst/>
                <a:cxnLst>
                  <a:cxn ang="0">
                    <a:pos x="12" y="0"/>
                  </a:cxn>
                  <a:cxn ang="0">
                    <a:pos x="12" y="0"/>
                  </a:cxn>
                  <a:cxn ang="0">
                    <a:pos x="0" y="0"/>
                  </a:cxn>
                  <a:cxn ang="0">
                    <a:pos x="0" y="12"/>
                  </a:cxn>
                  <a:cxn ang="0">
                    <a:pos x="12" y="12"/>
                  </a:cxn>
                  <a:cxn ang="0">
                    <a:pos x="12" y="0"/>
                  </a:cxn>
                </a:cxnLst>
                <a:rect l="0" t="0" r="0" b="0"/>
                <a:pathLst>
                  <a:path w="1538" h="1593">
                    <a:moveTo>
                      <a:pt x="1538" y="0"/>
                    </a:moveTo>
                    <a:lnTo>
                      <a:pt x="1538" y="0"/>
                    </a:lnTo>
                    <a:lnTo>
                      <a:pt x="0" y="0"/>
                    </a:lnTo>
                    <a:lnTo>
                      <a:pt x="0" y="1593"/>
                    </a:lnTo>
                    <a:lnTo>
                      <a:pt x="1538" y="1593"/>
                    </a:lnTo>
                    <a:lnTo>
                      <a:pt x="1538" y="0"/>
                    </a:lnTo>
                    <a:close/>
                  </a:path>
                </a:pathLst>
              </a:custGeom>
              <a:solidFill>
                <a:srgbClr val="BFEAFA">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04" name="Freeform 16"/>
              <p:cNvSpPr/>
              <p:nvPr/>
            </p:nvSpPr>
            <p:spPr>
              <a:xfrm>
                <a:off x="289" y="2199"/>
                <a:ext cx="893" cy="925"/>
              </a:xfrm>
              <a:custGeom>
                <a:avLst/>
                <a:gdLst/>
                <a:ahLst/>
                <a:cxnLst>
                  <a:cxn ang="0">
                    <a:pos x="12" y="12"/>
                  </a:cxn>
                  <a:cxn ang="0">
                    <a:pos x="12" y="12"/>
                  </a:cxn>
                  <a:cxn ang="0">
                    <a:pos x="12" y="0"/>
                  </a:cxn>
                  <a:cxn ang="0">
                    <a:pos x="0" y="0"/>
                  </a:cxn>
                </a:cxnLst>
                <a:rect l="0" t="0" r="0" b="0"/>
                <a:pathLst>
                  <a:path w="1538" h="1593">
                    <a:moveTo>
                      <a:pt x="1538" y="1593"/>
                    </a:moveTo>
                    <a:lnTo>
                      <a:pt x="1538" y="1593"/>
                    </a:lnTo>
                    <a:lnTo>
                      <a:pt x="1538" y="0"/>
                    </a:lnTo>
                    <a:lnTo>
                      <a:pt x="0" y="0"/>
                    </a:lnTo>
                  </a:path>
                </a:pathLst>
              </a:custGeom>
              <a:solidFill>
                <a:srgbClr val="BBE6F6">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05" name="Freeform 17"/>
              <p:cNvSpPr/>
              <p:nvPr/>
            </p:nvSpPr>
            <p:spPr>
              <a:xfrm>
                <a:off x="289" y="2199"/>
                <a:ext cx="893" cy="925"/>
              </a:xfrm>
              <a:custGeom>
                <a:avLst/>
                <a:gdLst/>
                <a:ahLst/>
                <a:cxnLst>
                  <a:cxn ang="0">
                    <a:pos x="12" y="12"/>
                  </a:cxn>
                  <a:cxn ang="0">
                    <a:pos x="12" y="12"/>
                  </a:cxn>
                  <a:cxn ang="0">
                    <a:pos x="12" y="0"/>
                  </a:cxn>
                  <a:cxn ang="0">
                    <a:pos x="0" y="0"/>
                  </a:cxn>
                </a:cxnLst>
                <a:rect l="0" t="0" r="0" b="0"/>
                <a:pathLst>
                  <a:path w="1538" h="1593">
                    <a:moveTo>
                      <a:pt x="1538" y="1593"/>
                    </a:moveTo>
                    <a:lnTo>
                      <a:pt x="1538" y="1593"/>
                    </a:lnTo>
                    <a:lnTo>
                      <a:pt x="1538" y="0"/>
                    </a:lnTo>
                    <a:lnTo>
                      <a:pt x="0" y="0"/>
                    </a:lnTo>
                  </a:path>
                </a:pathLst>
              </a:custGeom>
              <a:noFill/>
              <a:ln w="23813" cap="flat" cmpd="sng">
                <a:solidFill>
                  <a:srgbClr val="000000">
                    <a:alpha val="100000"/>
                  </a:srgbClr>
                </a:solidFill>
                <a:prstDash val="solid"/>
                <a:round/>
                <a:headEnd type="none" w="med" len="med"/>
                <a:tailEnd type="none" w="med" len="med"/>
              </a:ln>
            </p:spPr>
            <p:txBody>
              <a:bodyPr/>
              <a:lstStyle/>
              <a:p>
                <a:endParaRPr lang="en-US"/>
              </a:p>
            </p:txBody>
          </p:sp>
          <p:sp>
            <p:nvSpPr>
              <p:cNvPr id="8306" name="Freeform 18"/>
              <p:cNvSpPr/>
              <p:nvPr/>
            </p:nvSpPr>
            <p:spPr>
              <a:xfrm>
                <a:off x="1739" y="2199"/>
                <a:ext cx="928" cy="925"/>
              </a:xfrm>
              <a:custGeom>
                <a:avLst/>
                <a:gdLst/>
                <a:ahLst/>
                <a:cxnLst>
                  <a:cxn ang="0">
                    <a:pos x="12" y="0"/>
                  </a:cxn>
                  <a:cxn ang="0">
                    <a:pos x="12" y="0"/>
                  </a:cxn>
                  <a:cxn ang="0">
                    <a:pos x="0" y="0"/>
                  </a:cxn>
                  <a:cxn ang="0">
                    <a:pos x="0" y="12"/>
                  </a:cxn>
                  <a:cxn ang="0">
                    <a:pos x="12" y="12"/>
                  </a:cxn>
                  <a:cxn ang="0">
                    <a:pos x="12" y="0"/>
                  </a:cxn>
                </a:cxnLst>
                <a:rect l="0" t="0" r="0" b="0"/>
                <a:pathLst>
                  <a:path w="1600" h="1593">
                    <a:moveTo>
                      <a:pt x="1600" y="0"/>
                    </a:moveTo>
                    <a:lnTo>
                      <a:pt x="1600" y="0"/>
                    </a:lnTo>
                    <a:lnTo>
                      <a:pt x="0" y="0"/>
                    </a:lnTo>
                    <a:lnTo>
                      <a:pt x="0" y="1593"/>
                    </a:lnTo>
                    <a:lnTo>
                      <a:pt x="1600" y="1593"/>
                    </a:lnTo>
                    <a:lnTo>
                      <a:pt x="1600" y="0"/>
                    </a:lnTo>
                    <a:close/>
                  </a:path>
                </a:pathLst>
              </a:custGeom>
              <a:solidFill>
                <a:srgbClr val="BBE6F6">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07" name="Freeform 19"/>
              <p:cNvSpPr/>
              <p:nvPr/>
            </p:nvSpPr>
            <p:spPr>
              <a:xfrm>
                <a:off x="1739" y="2199"/>
                <a:ext cx="928" cy="925"/>
              </a:xfrm>
              <a:custGeom>
                <a:avLst/>
                <a:gdLst/>
                <a:ahLst/>
                <a:cxnLst>
                  <a:cxn ang="0">
                    <a:pos x="12" y="0"/>
                  </a:cxn>
                  <a:cxn ang="0">
                    <a:pos x="12" y="0"/>
                  </a:cxn>
                  <a:cxn ang="0">
                    <a:pos x="0" y="0"/>
                  </a:cxn>
                  <a:cxn ang="0">
                    <a:pos x="0" y="12"/>
                  </a:cxn>
                </a:cxnLst>
                <a:rect l="0" t="0" r="0" b="0"/>
                <a:pathLst>
                  <a:path w="1600" h="1593">
                    <a:moveTo>
                      <a:pt x="1600" y="0"/>
                    </a:moveTo>
                    <a:lnTo>
                      <a:pt x="1600" y="0"/>
                    </a:lnTo>
                    <a:lnTo>
                      <a:pt x="0" y="0"/>
                    </a:lnTo>
                    <a:lnTo>
                      <a:pt x="0" y="1593"/>
                    </a:lnTo>
                  </a:path>
                </a:pathLst>
              </a:custGeom>
              <a:solidFill>
                <a:srgbClr val="BFEAFA">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08" name="Freeform 20"/>
              <p:cNvSpPr/>
              <p:nvPr/>
            </p:nvSpPr>
            <p:spPr>
              <a:xfrm>
                <a:off x="1739" y="2199"/>
                <a:ext cx="928" cy="925"/>
              </a:xfrm>
              <a:custGeom>
                <a:avLst/>
                <a:gdLst/>
                <a:ahLst/>
                <a:cxnLst>
                  <a:cxn ang="0">
                    <a:pos x="12" y="0"/>
                  </a:cxn>
                  <a:cxn ang="0">
                    <a:pos x="12" y="0"/>
                  </a:cxn>
                  <a:cxn ang="0">
                    <a:pos x="0" y="0"/>
                  </a:cxn>
                  <a:cxn ang="0">
                    <a:pos x="0" y="12"/>
                  </a:cxn>
                </a:cxnLst>
                <a:rect l="0" t="0" r="0" b="0"/>
                <a:pathLst>
                  <a:path w="1600" h="1593">
                    <a:moveTo>
                      <a:pt x="1600" y="0"/>
                    </a:moveTo>
                    <a:lnTo>
                      <a:pt x="1600" y="0"/>
                    </a:lnTo>
                    <a:lnTo>
                      <a:pt x="0" y="0"/>
                    </a:lnTo>
                    <a:lnTo>
                      <a:pt x="0" y="1593"/>
                    </a:lnTo>
                  </a:path>
                </a:pathLst>
              </a:custGeom>
              <a:noFill/>
              <a:ln w="23813" cap="flat" cmpd="sng">
                <a:solidFill>
                  <a:srgbClr val="000000">
                    <a:alpha val="100000"/>
                  </a:srgbClr>
                </a:solidFill>
                <a:prstDash val="solid"/>
                <a:round/>
                <a:headEnd type="none" w="med" len="med"/>
                <a:tailEnd type="none" w="med" len="med"/>
              </a:ln>
            </p:spPr>
            <p:txBody>
              <a:bodyPr/>
              <a:lstStyle/>
              <a:p>
                <a:endParaRPr lang="en-US"/>
              </a:p>
            </p:txBody>
          </p:sp>
          <p:sp>
            <p:nvSpPr>
              <p:cNvPr id="8309" name="Rectangle 21"/>
              <p:cNvSpPr/>
              <p:nvPr/>
            </p:nvSpPr>
            <p:spPr>
              <a:xfrm>
                <a:off x="1263" y="1705"/>
                <a:ext cx="125" cy="194"/>
              </a:xfrm>
              <a:prstGeom prst="rect">
                <a:avLst/>
              </a:prstGeom>
              <a:noFill/>
              <a:ln w="9525">
                <a:noFill/>
              </a:ln>
            </p:spPr>
            <p:txBody>
              <a:bodyPr wrap="none" lIns="0" tIns="0" rIns="0" bIns="0">
                <a:spAutoFit/>
              </a:bodyPr>
              <a:lstStyle/>
              <a:p>
                <a:pPr lvl="0" defTabSz="914400"/>
                <a:r>
                  <a:rPr lang="en-US" altLang="en-US" sz="1700" b="1" dirty="0">
                    <a:solidFill>
                      <a:srgbClr val="000000"/>
                    </a:solidFill>
                    <a:latin typeface="Times New Roman Bold" charset="0"/>
                    <a:ea typeface="MS PGothic" panose="020B0600070205080204" pitchFamily="34" charset="-128"/>
                  </a:rPr>
                  <a:t>c</a:t>
                </a:r>
                <a:endParaRPr lang="en-US" altLang="en-US" dirty="0">
                  <a:latin typeface="Times New Roman" panose="02020603050405020304" pitchFamily="18" charset="0"/>
                  <a:ea typeface="MS PGothic" panose="020B0600070205080204" pitchFamily="34" charset="-128"/>
                </a:endParaRPr>
              </a:p>
            </p:txBody>
          </p:sp>
          <p:sp>
            <p:nvSpPr>
              <p:cNvPr id="8310" name="Rectangle 22"/>
              <p:cNvSpPr/>
              <p:nvPr/>
            </p:nvSpPr>
            <p:spPr>
              <a:xfrm>
                <a:off x="1565" y="1705"/>
                <a:ext cx="142" cy="194"/>
              </a:xfrm>
              <a:prstGeom prst="rect">
                <a:avLst/>
              </a:prstGeom>
              <a:noFill/>
              <a:ln w="9525">
                <a:noFill/>
              </a:ln>
            </p:spPr>
            <p:txBody>
              <a:bodyPr wrap="none" lIns="0" tIns="0" rIns="0" bIns="0">
                <a:spAutoFit/>
              </a:bodyPr>
              <a:lstStyle/>
              <a:p>
                <a:pPr lvl="0" defTabSz="914400"/>
                <a:r>
                  <a:rPr lang="en-US" altLang="en-US" sz="1700" b="1" dirty="0">
                    <a:solidFill>
                      <a:srgbClr val="000000"/>
                    </a:solidFill>
                    <a:latin typeface="Times New Roman Bold" charset="0"/>
                    <a:ea typeface="MS PGothic" panose="020B0600070205080204" pitchFamily="34" charset="-128"/>
                  </a:rPr>
                  <a:t>b</a:t>
                </a:r>
                <a:endParaRPr lang="en-US" altLang="en-US" dirty="0">
                  <a:latin typeface="Times New Roman" panose="02020603050405020304" pitchFamily="18" charset="0"/>
                  <a:ea typeface="MS PGothic" panose="020B0600070205080204" pitchFamily="34" charset="-128"/>
                </a:endParaRPr>
              </a:p>
            </p:txBody>
          </p:sp>
          <p:sp>
            <p:nvSpPr>
              <p:cNvPr id="8311" name="Rectangle 23"/>
              <p:cNvSpPr/>
              <p:nvPr/>
            </p:nvSpPr>
            <p:spPr>
              <a:xfrm>
                <a:off x="1255" y="1992"/>
                <a:ext cx="142" cy="194"/>
              </a:xfrm>
              <a:prstGeom prst="rect">
                <a:avLst/>
              </a:prstGeom>
              <a:noFill/>
              <a:ln w="9525">
                <a:noFill/>
              </a:ln>
            </p:spPr>
            <p:txBody>
              <a:bodyPr wrap="none" lIns="0" tIns="0" rIns="0" bIns="0">
                <a:spAutoFit/>
              </a:bodyPr>
              <a:lstStyle/>
              <a:p>
                <a:pPr lvl="0" defTabSz="914400"/>
                <a:r>
                  <a:rPr lang="en-US" altLang="en-US" sz="1700" b="1" dirty="0">
                    <a:solidFill>
                      <a:srgbClr val="000000"/>
                    </a:solidFill>
                    <a:latin typeface="Times New Roman Bold" charset="0"/>
                    <a:ea typeface="MS PGothic" panose="020B0600070205080204" pitchFamily="34" charset="-128"/>
                  </a:rPr>
                  <a:t>d</a:t>
                </a:r>
                <a:endParaRPr lang="en-US" altLang="en-US" dirty="0">
                  <a:latin typeface="Times New Roman" panose="02020603050405020304" pitchFamily="18" charset="0"/>
                  <a:ea typeface="MS PGothic" panose="020B0600070205080204" pitchFamily="34" charset="-128"/>
                </a:endParaRPr>
              </a:p>
            </p:txBody>
          </p:sp>
          <p:sp>
            <p:nvSpPr>
              <p:cNvPr id="8312" name="Rectangle 24"/>
              <p:cNvSpPr/>
              <p:nvPr/>
            </p:nvSpPr>
            <p:spPr>
              <a:xfrm>
                <a:off x="1569" y="1992"/>
                <a:ext cx="133" cy="194"/>
              </a:xfrm>
              <a:prstGeom prst="rect">
                <a:avLst/>
              </a:prstGeom>
              <a:noFill/>
              <a:ln w="9525">
                <a:noFill/>
              </a:ln>
            </p:spPr>
            <p:txBody>
              <a:bodyPr wrap="none" lIns="0" tIns="0" rIns="0" bIns="0">
                <a:spAutoFit/>
              </a:bodyPr>
              <a:lstStyle/>
              <a:p>
                <a:pPr lvl="0" defTabSz="914400"/>
                <a:r>
                  <a:rPr lang="en-US" altLang="en-US" sz="1700" b="1" dirty="0">
                    <a:solidFill>
                      <a:srgbClr val="000000"/>
                    </a:solidFill>
                    <a:latin typeface="Times New Roman Bold" charset="0"/>
                    <a:ea typeface="MS PGothic" panose="020B0600070205080204" pitchFamily="34" charset="-128"/>
                  </a:rPr>
                  <a:t>a</a:t>
                </a:r>
                <a:endParaRPr lang="en-US" altLang="en-US" dirty="0">
                  <a:latin typeface="Times New Roman" panose="02020603050405020304" pitchFamily="18" charset="0"/>
                  <a:ea typeface="MS PGothic" panose="020B0600070205080204" pitchFamily="34" charset="-128"/>
                </a:endParaRPr>
              </a:p>
            </p:txBody>
          </p:sp>
          <p:sp>
            <p:nvSpPr>
              <p:cNvPr id="8313" name="Rectangle 25"/>
              <p:cNvSpPr/>
              <p:nvPr/>
            </p:nvSpPr>
            <p:spPr>
              <a:xfrm>
                <a:off x="997" y="3188"/>
                <a:ext cx="1061" cy="153"/>
              </a:xfrm>
              <a:prstGeom prst="rect">
                <a:avLst/>
              </a:prstGeom>
              <a:noFill/>
              <a:ln w="9525">
                <a:noFill/>
              </a:ln>
            </p:spPr>
            <p:txBody>
              <a:bodyPr wrap="none" lIns="0" tIns="0" rIns="0" bIns="0">
                <a:spAutoFit/>
              </a:bodyPr>
              <a:lstStyle/>
              <a:p>
                <a:pPr lvl="0" defTabSz="914400"/>
                <a:r>
                  <a:rPr lang="en-US" altLang="en-US" sz="1400" b="1" dirty="0">
                    <a:solidFill>
                      <a:srgbClr val="000000"/>
                    </a:solidFill>
                    <a:latin typeface="Times New Roman Bold" charset="0"/>
                    <a:ea typeface="MS PGothic" panose="020B0600070205080204" pitchFamily="34" charset="-128"/>
                  </a:rPr>
                  <a:t>(a) Deadlock possible</a:t>
                </a:r>
                <a:endParaRPr lang="en-US" altLang="en-US" dirty="0">
                  <a:latin typeface="Times New Roman" panose="02020603050405020304" pitchFamily="18" charset="0"/>
                  <a:ea typeface="MS PGothic" panose="020B0600070205080204" pitchFamily="34" charset="-128"/>
                </a:endParaRPr>
              </a:p>
            </p:txBody>
          </p:sp>
          <p:sp>
            <p:nvSpPr>
              <p:cNvPr id="8314" name="Freeform 26"/>
              <p:cNvSpPr/>
              <p:nvPr/>
            </p:nvSpPr>
            <p:spPr>
              <a:xfrm>
                <a:off x="3074" y="735"/>
                <a:ext cx="892" cy="907"/>
              </a:xfrm>
              <a:custGeom>
                <a:avLst/>
                <a:gdLst/>
                <a:ahLst/>
                <a:cxnLst>
                  <a:cxn ang="0">
                    <a:pos x="12" y="0"/>
                  </a:cxn>
                  <a:cxn ang="0">
                    <a:pos x="12" y="0"/>
                  </a:cxn>
                  <a:cxn ang="0">
                    <a:pos x="0" y="0"/>
                  </a:cxn>
                  <a:cxn ang="0">
                    <a:pos x="0" y="12"/>
                  </a:cxn>
                  <a:cxn ang="0">
                    <a:pos x="12" y="12"/>
                  </a:cxn>
                  <a:cxn ang="0">
                    <a:pos x="12" y="0"/>
                  </a:cxn>
                </a:cxnLst>
                <a:rect l="0" t="0" r="0" b="0"/>
                <a:pathLst>
                  <a:path w="1538" h="1564">
                    <a:moveTo>
                      <a:pt x="1538" y="0"/>
                    </a:moveTo>
                    <a:lnTo>
                      <a:pt x="1538" y="0"/>
                    </a:lnTo>
                    <a:lnTo>
                      <a:pt x="0" y="0"/>
                    </a:lnTo>
                    <a:lnTo>
                      <a:pt x="0" y="1564"/>
                    </a:lnTo>
                    <a:lnTo>
                      <a:pt x="1538" y="1564"/>
                    </a:lnTo>
                    <a:lnTo>
                      <a:pt x="1538" y="0"/>
                    </a:lnTo>
                    <a:close/>
                  </a:path>
                </a:pathLst>
              </a:custGeom>
              <a:solidFill>
                <a:srgbClr val="BBE6F6">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15" name="Freeform 27"/>
              <p:cNvSpPr/>
              <p:nvPr/>
            </p:nvSpPr>
            <p:spPr>
              <a:xfrm>
                <a:off x="3074" y="735"/>
                <a:ext cx="892" cy="907"/>
              </a:xfrm>
              <a:custGeom>
                <a:avLst/>
                <a:gdLst/>
                <a:ahLst/>
                <a:cxnLst>
                  <a:cxn ang="0">
                    <a:pos x="0" y="12"/>
                  </a:cxn>
                  <a:cxn ang="0">
                    <a:pos x="0" y="12"/>
                  </a:cxn>
                  <a:cxn ang="0">
                    <a:pos x="12" y="12"/>
                  </a:cxn>
                  <a:cxn ang="0">
                    <a:pos x="12" y="0"/>
                  </a:cxn>
                </a:cxnLst>
                <a:rect l="0" t="0" r="0" b="0"/>
                <a:pathLst>
                  <a:path w="1538" h="1564">
                    <a:moveTo>
                      <a:pt x="0" y="1564"/>
                    </a:moveTo>
                    <a:lnTo>
                      <a:pt x="0" y="1564"/>
                    </a:lnTo>
                    <a:lnTo>
                      <a:pt x="1538" y="1564"/>
                    </a:lnTo>
                    <a:lnTo>
                      <a:pt x="1538" y="0"/>
                    </a:lnTo>
                  </a:path>
                </a:pathLst>
              </a:custGeom>
              <a:solidFill>
                <a:srgbClr val="BFEAFA">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16" name="Freeform 28"/>
              <p:cNvSpPr/>
              <p:nvPr/>
            </p:nvSpPr>
            <p:spPr>
              <a:xfrm>
                <a:off x="3074" y="735"/>
                <a:ext cx="892" cy="907"/>
              </a:xfrm>
              <a:custGeom>
                <a:avLst/>
                <a:gdLst/>
                <a:ahLst/>
                <a:cxnLst>
                  <a:cxn ang="0">
                    <a:pos x="0" y="12"/>
                  </a:cxn>
                  <a:cxn ang="0">
                    <a:pos x="0" y="12"/>
                  </a:cxn>
                  <a:cxn ang="0">
                    <a:pos x="12" y="12"/>
                  </a:cxn>
                  <a:cxn ang="0">
                    <a:pos x="12" y="0"/>
                  </a:cxn>
                </a:cxnLst>
                <a:rect l="0" t="0" r="0" b="0"/>
                <a:pathLst>
                  <a:path w="1538" h="1564">
                    <a:moveTo>
                      <a:pt x="0" y="1564"/>
                    </a:moveTo>
                    <a:lnTo>
                      <a:pt x="0" y="1564"/>
                    </a:lnTo>
                    <a:lnTo>
                      <a:pt x="1538" y="1564"/>
                    </a:lnTo>
                    <a:lnTo>
                      <a:pt x="1538" y="0"/>
                    </a:lnTo>
                  </a:path>
                </a:pathLst>
              </a:custGeom>
              <a:noFill/>
              <a:ln w="23813" cap="flat" cmpd="sng">
                <a:solidFill>
                  <a:srgbClr val="000000">
                    <a:alpha val="100000"/>
                  </a:srgbClr>
                </a:solidFill>
                <a:prstDash val="solid"/>
                <a:round/>
                <a:headEnd type="none" w="med" len="med"/>
                <a:tailEnd type="none" w="med" len="med"/>
              </a:ln>
            </p:spPr>
            <p:txBody>
              <a:bodyPr/>
              <a:lstStyle/>
              <a:p>
                <a:endParaRPr lang="en-US"/>
              </a:p>
            </p:txBody>
          </p:sp>
          <p:sp>
            <p:nvSpPr>
              <p:cNvPr id="8317" name="Freeform 29"/>
              <p:cNvSpPr>
                <a:spLocks noEditPoints="1"/>
              </p:cNvSpPr>
              <p:nvPr/>
            </p:nvSpPr>
            <p:spPr>
              <a:xfrm>
                <a:off x="3074" y="1921"/>
                <a:ext cx="892" cy="0"/>
              </a:xfrm>
              <a:custGeom>
                <a:avLst/>
                <a:gdLst/>
                <a:ahLst/>
                <a:cxnLst>
                  <a:cxn ang="0">
                    <a:pos x="0" y="0"/>
                  </a:cxn>
                  <a:cxn ang="0">
                    <a:pos x="0" y="0"/>
                  </a:cxn>
                  <a:cxn ang="0">
                    <a:pos x="1" y="0"/>
                  </a:cxn>
                  <a:cxn ang="0">
                    <a:pos x="1" y="0"/>
                  </a:cxn>
                  <a:cxn ang="0">
                    <a:pos x="1" y="0"/>
                  </a:cxn>
                  <a:cxn ang="0">
                    <a:pos x="2" y="0"/>
                  </a:cxn>
                  <a:cxn ang="0">
                    <a:pos x="2" y="0"/>
                  </a:cxn>
                  <a:cxn ang="0">
                    <a:pos x="2" y="0"/>
                  </a:cxn>
                  <a:cxn ang="0">
                    <a:pos x="3" y="0"/>
                  </a:cxn>
                  <a:cxn ang="0">
                    <a:pos x="3" y="0"/>
                  </a:cxn>
                  <a:cxn ang="0">
                    <a:pos x="3" y="0"/>
                  </a:cxn>
                  <a:cxn ang="0">
                    <a:pos x="3" y="0"/>
                  </a:cxn>
                  <a:cxn ang="0">
                    <a:pos x="4" y="0"/>
                  </a:cxn>
                  <a:cxn ang="0">
                    <a:pos x="4" y="0"/>
                  </a:cxn>
                  <a:cxn ang="0">
                    <a:pos x="5" y="0"/>
                  </a:cxn>
                  <a:cxn ang="0">
                    <a:pos x="5" y="0"/>
                  </a:cxn>
                  <a:cxn ang="0">
                    <a:pos x="5" y="0"/>
                  </a:cxn>
                  <a:cxn ang="0">
                    <a:pos x="5" y="0"/>
                  </a:cxn>
                  <a:cxn ang="0">
                    <a:pos x="6" y="0"/>
                  </a:cxn>
                  <a:cxn ang="0">
                    <a:pos x="6" y="0"/>
                  </a:cxn>
                  <a:cxn ang="0">
                    <a:pos x="7" y="0"/>
                  </a:cxn>
                  <a:cxn ang="0">
                    <a:pos x="7" y="0"/>
                  </a:cxn>
                  <a:cxn ang="0">
                    <a:pos x="7" y="0"/>
                  </a:cxn>
                  <a:cxn ang="0">
                    <a:pos x="8" y="0"/>
                  </a:cxn>
                  <a:cxn ang="0">
                    <a:pos x="8" y="0"/>
                  </a:cxn>
                  <a:cxn ang="0">
                    <a:pos x="8" y="0"/>
                  </a:cxn>
                  <a:cxn ang="0">
                    <a:pos x="8" y="0"/>
                  </a:cxn>
                  <a:cxn ang="0">
                    <a:pos x="9" y="0"/>
                  </a:cxn>
                  <a:cxn ang="0">
                    <a:pos x="9" y="0"/>
                  </a:cxn>
                  <a:cxn ang="0">
                    <a:pos x="9" y="0"/>
                  </a:cxn>
                  <a:cxn ang="0">
                    <a:pos x="10" y="0"/>
                  </a:cxn>
                  <a:cxn ang="0">
                    <a:pos x="10" y="0"/>
                  </a:cxn>
                  <a:cxn ang="0">
                    <a:pos x="10" y="0"/>
                  </a:cxn>
                  <a:cxn ang="0">
                    <a:pos x="11" y="0"/>
                  </a:cxn>
                  <a:cxn ang="0">
                    <a:pos x="11" y="0"/>
                  </a:cxn>
                  <a:cxn ang="0">
                    <a:pos x="12" y="0"/>
                  </a:cxn>
                </a:cxnLst>
                <a:rect l="0" t="0" r="0" b="0"/>
                <a:pathLst>
                  <a:path w="1538">
                    <a:moveTo>
                      <a:pt x="0" y="0"/>
                    </a:moveTo>
                    <a:lnTo>
                      <a:pt x="0" y="0"/>
                    </a:lnTo>
                    <a:lnTo>
                      <a:pt x="80" y="0"/>
                    </a:lnTo>
                    <a:moveTo>
                      <a:pt x="133" y="0"/>
                    </a:moveTo>
                    <a:lnTo>
                      <a:pt x="133" y="0"/>
                    </a:lnTo>
                    <a:lnTo>
                      <a:pt x="213" y="0"/>
                    </a:lnTo>
                    <a:moveTo>
                      <a:pt x="266" y="0"/>
                    </a:moveTo>
                    <a:lnTo>
                      <a:pt x="266" y="0"/>
                    </a:lnTo>
                    <a:lnTo>
                      <a:pt x="346" y="0"/>
                    </a:lnTo>
                    <a:moveTo>
                      <a:pt x="400" y="0"/>
                    </a:moveTo>
                    <a:lnTo>
                      <a:pt x="400" y="0"/>
                    </a:lnTo>
                    <a:lnTo>
                      <a:pt x="480" y="0"/>
                    </a:lnTo>
                    <a:moveTo>
                      <a:pt x="533" y="0"/>
                    </a:moveTo>
                    <a:lnTo>
                      <a:pt x="533" y="0"/>
                    </a:lnTo>
                    <a:lnTo>
                      <a:pt x="613" y="0"/>
                    </a:lnTo>
                    <a:moveTo>
                      <a:pt x="666" y="0"/>
                    </a:moveTo>
                    <a:lnTo>
                      <a:pt x="666" y="0"/>
                    </a:lnTo>
                    <a:lnTo>
                      <a:pt x="746" y="0"/>
                    </a:lnTo>
                    <a:moveTo>
                      <a:pt x="800" y="0"/>
                    </a:moveTo>
                    <a:lnTo>
                      <a:pt x="800" y="0"/>
                    </a:lnTo>
                    <a:lnTo>
                      <a:pt x="880" y="0"/>
                    </a:lnTo>
                    <a:moveTo>
                      <a:pt x="933" y="0"/>
                    </a:moveTo>
                    <a:lnTo>
                      <a:pt x="933" y="0"/>
                    </a:lnTo>
                    <a:lnTo>
                      <a:pt x="1013" y="0"/>
                    </a:lnTo>
                    <a:moveTo>
                      <a:pt x="1066" y="0"/>
                    </a:moveTo>
                    <a:lnTo>
                      <a:pt x="1066" y="0"/>
                    </a:lnTo>
                    <a:lnTo>
                      <a:pt x="1146" y="0"/>
                    </a:lnTo>
                    <a:moveTo>
                      <a:pt x="1200" y="0"/>
                    </a:moveTo>
                    <a:lnTo>
                      <a:pt x="1200" y="0"/>
                    </a:lnTo>
                    <a:lnTo>
                      <a:pt x="1280" y="0"/>
                    </a:lnTo>
                    <a:moveTo>
                      <a:pt x="1333" y="0"/>
                    </a:moveTo>
                    <a:lnTo>
                      <a:pt x="1333" y="0"/>
                    </a:lnTo>
                    <a:lnTo>
                      <a:pt x="1413" y="0"/>
                    </a:lnTo>
                    <a:moveTo>
                      <a:pt x="1466" y="0"/>
                    </a:moveTo>
                    <a:lnTo>
                      <a:pt x="1466" y="0"/>
                    </a:lnTo>
                    <a:lnTo>
                      <a:pt x="1538" y="0"/>
                    </a:lnTo>
                  </a:path>
                </a:pathLst>
              </a:custGeom>
              <a:noFill/>
              <a:ln w="23813" cap="flat" cmpd="sng">
                <a:solidFill>
                  <a:srgbClr val="000000">
                    <a:alpha val="100000"/>
                  </a:srgbClr>
                </a:solidFill>
                <a:prstDash val="solid"/>
                <a:round/>
                <a:headEnd type="none" w="med" len="med"/>
                <a:tailEnd type="none" w="med" len="med"/>
              </a:ln>
            </p:spPr>
            <p:txBody>
              <a:bodyPr/>
              <a:lstStyle/>
              <a:p>
                <a:endParaRPr lang="en-US"/>
              </a:p>
            </p:txBody>
          </p:sp>
          <p:sp>
            <p:nvSpPr>
              <p:cNvPr id="8318" name="Freeform 30"/>
              <p:cNvSpPr>
                <a:spLocks noEditPoints="1"/>
              </p:cNvSpPr>
              <p:nvPr/>
            </p:nvSpPr>
            <p:spPr>
              <a:xfrm>
                <a:off x="4523" y="1921"/>
                <a:ext cx="666" cy="0"/>
              </a:xfrm>
              <a:custGeom>
                <a:avLst/>
                <a:gdLst/>
                <a:ahLst/>
                <a:cxnLst>
                  <a:cxn ang="0">
                    <a:pos x="0" y="0"/>
                  </a:cxn>
                  <a:cxn ang="0">
                    <a:pos x="0" y="0"/>
                  </a:cxn>
                  <a:cxn ang="0">
                    <a:pos x="1" y="0"/>
                  </a:cxn>
                  <a:cxn ang="0">
                    <a:pos x="1" y="0"/>
                  </a:cxn>
                  <a:cxn ang="0">
                    <a:pos x="1" y="0"/>
                  </a:cxn>
                  <a:cxn ang="0">
                    <a:pos x="2" y="0"/>
                  </a:cxn>
                  <a:cxn ang="0">
                    <a:pos x="2" y="0"/>
                  </a:cxn>
                  <a:cxn ang="0">
                    <a:pos x="2" y="0"/>
                  </a:cxn>
                  <a:cxn ang="0">
                    <a:pos x="3" y="0"/>
                  </a:cxn>
                  <a:cxn ang="0">
                    <a:pos x="3" y="0"/>
                  </a:cxn>
                  <a:cxn ang="0">
                    <a:pos x="3" y="0"/>
                  </a:cxn>
                  <a:cxn ang="0">
                    <a:pos x="3" y="0"/>
                  </a:cxn>
                  <a:cxn ang="0">
                    <a:pos x="4" y="0"/>
                  </a:cxn>
                  <a:cxn ang="0">
                    <a:pos x="4" y="0"/>
                  </a:cxn>
                  <a:cxn ang="0">
                    <a:pos x="5" y="0"/>
                  </a:cxn>
                  <a:cxn ang="0">
                    <a:pos x="5" y="0"/>
                  </a:cxn>
                  <a:cxn ang="0">
                    <a:pos x="5" y="0"/>
                  </a:cxn>
                  <a:cxn ang="0">
                    <a:pos x="5" y="0"/>
                  </a:cxn>
                  <a:cxn ang="0">
                    <a:pos x="6" y="0"/>
                  </a:cxn>
                  <a:cxn ang="0">
                    <a:pos x="6" y="0"/>
                  </a:cxn>
                  <a:cxn ang="0">
                    <a:pos x="7" y="0"/>
                  </a:cxn>
                  <a:cxn ang="0">
                    <a:pos x="7" y="0"/>
                  </a:cxn>
                  <a:cxn ang="0">
                    <a:pos x="7" y="0"/>
                  </a:cxn>
                  <a:cxn ang="0">
                    <a:pos x="8" y="0"/>
                  </a:cxn>
                  <a:cxn ang="0">
                    <a:pos x="8" y="0"/>
                  </a:cxn>
                  <a:cxn ang="0">
                    <a:pos x="8" y="0"/>
                  </a:cxn>
                  <a:cxn ang="0">
                    <a:pos x="9" y="0"/>
                  </a:cxn>
                </a:cxnLst>
                <a:rect l="0" t="0" r="0" b="0"/>
                <a:pathLst>
                  <a:path w="1147">
                    <a:moveTo>
                      <a:pt x="0" y="0"/>
                    </a:moveTo>
                    <a:lnTo>
                      <a:pt x="0" y="0"/>
                    </a:lnTo>
                    <a:lnTo>
                      <a:pt x="80" y="0"/>
                    </a:lnTo>
                    <a:moveTo>
                      <a:pt x="133" y="0"/>
                    </a:moveTo>
                    <a:lnTo>
                      <a:pt x="133" y="0"/>
                    </a:lnTo>
                    <a:lnTo>
                      <a:pt x="213" y="0"/>
                    </a:lnTo>
                    <a:moveTo>
                      <a:pt x="267" y="0"/>
                    </a:moveTo>
                    <a:lnTo>
                      <a:pt x="267" y="0"/>
                    </a:lnTo>
                    <a:lnTo>
                      <a:pt x="347" y="0"/>
                    </a:lnTo>
                    <a:moveTo>
                      <a:pt x="400" y="0"/>
                    </a:moveTo>
                    <a:lnTo>
                      <a:pt x="400" y="0"/>
                    </a:lnTo>
                    <a:lnTo>
                      <a:pt x="480" y="0"/>
                    </a:lnTo>
                    <a:moveTo>
                      <a:pt x="533" y="0"/>
                    </a:moveTo>
                    <a:lnTo>
                      <a:pt x="533" y="0"/>
                    </a:lnTo>
                    <a:lnTo>
                      <a:pt x="613" y="0"/>
                    </a:lnTo>
                    <a:moveTo>
                      <a:pt x="667" y="0"/>
                    </a:moveTo>
                    <a:lnTo>
                      <a:pt x="667" y="0"/>
                    </a:lnTo>
                    <a:lnTo>
                      <a:pt x="747" y="0"/>
                    </a:lnTo>
                    <a:moveTo>
                      <a:pt x="800" y="0"/>
                    </a:moveTo>
                    <a:lnTo>
                      <a:pt x="800" y="0"/>
                    </a:lnTo>
                    <a:lnTo>
                      <a:pt x="880" y="0"/>
                    </a:lnTo>
                    <a:moveTo>
                      <a:pt x="933" y="0"/>
                    </a:moveTo>
                    <a:lnTo>
                      <a:pt x="933" y="0"/>
                    </a:lnTo>
                    <a:lnTo>
                      <a:pt x="1013" y="0"/>
                    </a:lnTo>
                    <a:moveTo>
                      <a:pt x="1067" y="0"/>
                    </a:moveTo>
                    <a:lnTo>
                      <a:pt x="1067" y="0"/>
                    </a:lnTo>
                    <a:lnTo>
                      <a:pt x="1147" y="0"/>
                    </a:lnTo>
                  </a:path>
                </a:pathLst>
              </a:custGeom>
              <a:noFill/>
              <a:ln w="23813" cap="flat" cmpd="sng">
                <a:solidFill>
                  <a:srgbClr val="000000">
                    <a:alpha val="100000"/>
                  </a:srgbClr>
                </a:solidFill>
                <a:prstDash val="solid"/>
                <a:round/>
                <a:headEnd type="none" w="med" len="med"/>
                <a:tailEnd type="none" w="med" len="med"/>
              </a:ln>
            </p:spPr>
            <p:txBody>
              <a:bodyPr/>
              <a:lstStyle/>
              <a:p>
                <a:endParaRPr lang="en-US"/>
              </a:p>
            </p:txBody>
          </p:sp>
          <p:sp>
            <p:nvSpPr>
              <p:cNvPr id="8319" name="Freeform 31"/>
              <p:cNvSpPr>
                <a:spLocks noEditPoints="1"/>
              </p:cNvSpPr>
              <p:nvPr/>
            </p:nvSpPr>
            <p:spPr>
              <a:xfrm>
                <a:off x="4245" y="745"/>
                <a:ext cx="0" cy="897"/>
              </a:xfrm>
              <a:custGeom>
                <a:avLst/>
                <a:gdLst/>
                <a:ahLst/>
                <a:cxnLst>
                  <a:cxn ang="0">
                    <a:pos x="0" y="12"/>
                  </a:cxn>
                  <a:cxn ang="0">
                    <a:pos x="0" y="12"/>
                  </a:cxn>
                  <a:cxn ang="0">
                    <a:pos x="0" y="11"/>
                  </a:cxn>
                  <a:cxn ang="0">
                    <a:pos x="0" y="10"/>
                  </a:cxn>
                  <a:cxn ang="0">
                    <a:pos x="0" y="10"/>
                  </a:cxn>
                  <a:cxn ang="0">
                    <a:pos x="0" y="10"/>
                  </a:cxn>
                  <a:cxn ang="0">
                    <a:pos x="0" y="9"/>
                  </a:cxn>
                  <a:cxn ang="0">
                    <a:pos x="0" y="9"/>
                  </a:cxn>
                  <a:cxn ang="0">
                    <a:pos x="0" y="9"/>
                  </a:cxn>
                  <a:cxn ang="0">
                    <a:pos x="0" y="9"/>
                  </a:cxn>
                  <a:cxn ang="0">
                    <a:pos x="0" y="9"/>
                  </a:cxn>
                  <a:cxn ang="0">
                    <a:pos x="0" y="8"/>
                  </a:cxn>
                  <a:cxn ang="0">
                    <a:pos x="0" y="8"/>
                  </a:cxn>
                  <a:cxn ang="0">
                    <a:pos x="0" y="8"/>
                  </a:cxn>
                  <a:cxn ang="0">
                    <a:pos x="0" y="7"/>
                  </a:cxn>
                  <a:cxn ang="0">
                    <a:pos x="0" y="7"/>
                  </a:cxn>
                  <a:cxn ang="0">
                    <a:pos x="0" y="7"/>
                  </a:cxn>
                  <a:cxn ang="0">
                    <a:pos x="0" y="6"/>
                  </a:cxn>
                  <a:cxn ang="0">
                    <a:pos x="0" y="5"/>
                  </a:cxn>
                  <a:cxn ang="0">
                    <a:pos x="0" y="5"/>
                  </a:cxn>
                  <a:cxn ang="0">
                    <a:pos x="0" y="5"/>
                  </a:cxn>
                  <a:cxn ang="0">
                    <a:pos x="0" y="5"/>
                  </a:cxn>
                  <a:cxn ang="0">
                    <a:pos x="0" y="5"/>
                  </a:cxn>
                  <a:cxn ang="0">
                    <a:pos x="0" y="4"/>
                  </a:cxn>
                  <a:cxn ang="0">
                    <a:pos x="0" y="3"/>
                  </a:cxn>
                  <a:cxn ang="0">
                    <a:pos x="0" y="3"/>
                  </a:cxn>
                  <a:cxn ang="0">
                    <a:pos x="0" y="3"/>
                  </a:cxn>
                  <a:cxn ang="0">
                    <a:pos x="0" y="3"/>
                  </a:cxn>
                  <a:cxn ang="0">
                    <a:pos x="0" y="3"/>
                  </a:cxn>
                  <a:cxn ang="0">
                    <a:pos x="0" y="2"/>
                  </a:cxn>
                  <a:cxn ang="0">
                    <a:pos x="0" y="2"/>
                  </a:cxn>
                  <a:cxn ang="0">
                    <a:pos x="0" y="2"/>
                  </a:cxn>
                  <a:cxn ang="0">
                    <a:pos x="0" y="1"/>
                  </a:cxn>
                  <a:cxn ang="0">
                    <a:pos x="0" y="1"/>
                  </a:cxn>
                  <a:cxn ang="0">
                    <a:pos x="0" y="1"/>
                  </a:cxn>
                  <a:cxn ang="0">
                    <a:pos x="0" y="0"/>
                  </a:cxn>
                </a:cxnLst>
                <a:rect l="0" t="0" r="0" b="0"/>
                <a:pathLst>
                  <a:path h="1546">
                    <a:moveTo>
                      <a:pt x="0" y="1546"/>
                    </a:moveTo>
                    <a:lnTo>
                      <a:pt x="0" y="1546"/>
                    </a:lnTo>
                    <a:lnTo>
                      <a:pt x="0" y="1466"/>
                    </a:lnTo>
                    <a:moveTo>
                      <a:pt x="0" y="1413"/>
                    </a:moveTo>
                    <a:lnTo>
                      <a:pt x="0" y="1413"/>
                    </a:lnTo>
                    <a:lnTo>
                      <a:pt x="0" y="1333"/>
                    </a:lnTo>
                    <a:moveTo>
                      <a:pt x="0" y="1280"/>
                    </a:moveTo>
                    <a:lnTo>
                      <a:pt x="0" y="1280"/>
                    </a:lnTo>
                    <a:lnTo>
                      <a:pt x="0" y="1200"/>
                    </a:lnTo>
                    <a:moveTo>
                      <a:pt x="0" y="1146"/>
                    </a:moveTo>
                    <a:lnTo>
                      <a:pt x="0" y="1146"/>
                    </a:lnTo>
                    <a:lnTo>
                      <a:pt x="0" y="1066"/>
                    </a:lnTo>
                    <a:moveTo>
                      <a:pt x="0" y="1013"/>
                    </a:moveTo>
                    <a:lnTo>
                      <a:pt x="0" y="1013"/>
                    </a:lnTo>
                    <a:lnTo>
                      <a:pt x="0" y="933"/>
                    </a:lnTo>
                    <a:moveTo>
                      <a:pt x="0" y="880"/>
                    </a:moveTo>
                    <a:lnTo>
                      <a:pt x="0" y="880"/>
                    </a:lnTo>
                    <a:lnTo>
                      <a:pt x="0" y="800"/>
                    </a:lnTo>
                    <a:moveTo>
                      <a:pt x="0" y="746"/>
                    </a:moveTo>
                    <a:lnTo>
                      <a:pt x="0" y="746"/>
                    </a:lnTo>
                    <a:lnTo>
                      <a:pt x="0" y="666"/>
                    </a:lnTo>
                    <a:moveTo>
                      <a:pt x="0" y="613"/>
                    </a:moveTo>
                    <a:lnTo>
                      <a:pt x="0" y="613"/>
                    </a:lnTo>
                    <a:lnTo>
                      <a:pt x="0" y="533"/>
                    </a:lnTo>
                    <a:moveTo>
                      <a:pt x="0" y="480"/>
                    </a:moveTo>
                    <a:lnTo>
                      <a:pt x="0" y="480"/>
                    </a:lnTo>
                    <a:lnTo>
                      <a:pt x="0" y="400"/>
                    </a:lnTo>
                    <a:moveTo>
                      <a:pt x="0" y="346"/>
                    </a:moveTo>
                    <a:lnTo>
                      <a:pt x="0" y="346"/>
                    </a:lnTo>
                    <a:lnTo>
                      <a:pt x="0" y="266"/>
                    </a:lnTo>
                    <a:moveTo>
                      <a:pt x="0" y="213"/>
                    </a:moveTo>
                    <a:lnTo>
                      <a:pt x="0" y="213"/>
                    </a:lnTo>
                    <a:lnTo>
                      <a:pt x="0" y="133"/>
                    </a:lnTo>
                    <a:moveTo>
                      <a:pt x="0" y="80"/>
                    </a:moveTo>
                    <a:lnTo>
                      <a:pt x="0" y="80"/>
                    </a:lnTo>
                    <a:lnTo>
                      <a:pt x="0" y="0"/>
                    </a:lnTo>
                  </a:path>
                </a:pathLst>
              </a:custGeom>
              <a:noFill/>
              <a:ln w="23813" cap="flat" cmpd="sng">
                <a:solidFill>
                  <a:srgbClr val="000000">
                    <a:alpha val="100000"/>
                  </a:srgbClr>
                </a:solidFill>
                <a:prstDash val="solid"/>
                <a:miter lim="800000"/>
                <a:headEnd type="none" w="med" len="med"/>
                <a:tailEnd type="none" w="med" len="med"/>
              </a:ln>
            </p:spPr>
            <p:txBody>
              <a:bodyPr/>
              <a:lstStyle/>
              <a:p>
                <a:endParaRPr lang="en-US"/>
              </a:p>
            </p:txBody>
          </p:sp>
          <p:sp>
            <p:nvSpPr>
              <p:cNvPr id="8320" name="Freeform 32"/>
              <p:cNvSpPr>
                <a:spLocks noEditPoints="1"/>
              </p:cNvSpPr>
              <p:nvPr/>
            </p:nvSpPr>
            <p:spPr>
              <a:xfrm>
                <a:off x="4245" y="2210"/>
                <a:ext cx="0" cy="898"/>
              </a:xfrm>
              <a:custGeom>
                <a:avLst/>
                <a:gdLst/>
                <a:ahLst/>
                <a:cxnLst>
                  <a:cxn ang="0">
                    <a:pos x="0" y="12"/>
                  </a:cxn>
                  <a:cxn ang="0">
                    <a:pos x="0" y="12"/>
                  </a:cxn>
                  <a:cxn ang="0">
                    <a:pos x="0" y="11"/>
                  </a:cxn>
                  <a:cxn ang="0">
                    <a:pos x="0" y="10"/>
                  </a:cxn>
                  <a:cxn ang="0">
                    <a:pos x="0" y="10"/>
                  </a:cxn>
                  <a:cxn ang="0">
                    <a:pos x="0" y="10"/>
                  </a:cxn>
                  <a:cxn ang="0">
                    <a:pos x="0" y="9"/>
                  </a:cxn>
                  <a:cxn ang="0">
                    <a:pos x="0" y="9"/>
                  </a:cxn>
                  <a:cxn ang="0">
                    <a:pos x="0" y="9"/>
                  </a:cxn>
                  <a:cxn ang="0">
                    <a:pos x="0" y="9"/>
                  </a:cxn>
                  <a:cxn ang="0">
                    <a:pos x="0" y="9"/>
                  </a:cxn>
                  <a:cxn ang="0">
                    <a:pos x="0" y="8"/>
                  </a:cxn>
                  <a:cxn ang="0">
                    <a:pos x="0" y="8"/>
                  </a:cxn>
                  <a:cxn ang="0">
                    <a:pos x="0" y="8"/>
                  </a:cxn>
                  <a:cxn ang="0">
                    <a:pos x="0" y="7"/>
                  </a:cxn>
                  <a:cxn ang="0">
                    <a:pos x="0" y="7"/>
                  </a:cxn>
                  <a:cxn ang="0">
                    <a:pos x="0" y="7"/>
                  </a:cxn>
                  <a:cxn ang="0">
                    <a:pos x="0" y="6"/>
                  </a:cxn>
                  <a:cxn ang="0">
                    <a:pos x="0" y="5"/>
                  </a:cxn>
                  <a:cxn ang="0">
                    <a:pos x="0" y="5"/>
                  </a:cxn>
                  <a:cxn ang="0">
                    <a:pos x="0" y="5"/>
                  </a:cxn>
                  <a:cxn ang="0">
                    <a:pos x="0" y="5"/>
                  </a:cxn>
                  <a:cxn ang="0">
                    <a:pos x="0" y="5"/>
                  </a:cxn>
                  <a:cxn ang="0">
                    <a:pos x="0" y="4"/>
                  </a:cxn>
                  <a:cxn ang="0">
                    <a:pos x="0" y="3"/>
                  </a:cxn>
                  <a:cxn ang="0">
                    <a:pos x="0" y="3"/>
                  </a:cxn>
                  <a:cxn ang="0">
                    <a:pos x="0" y="3"/>
                  </a:cxn>
                  <a:cxn ang="0">
                    <a:pos x="0" y="3"/>
                  </a:cxn>
                  <a:cxn ang="0">
                    <a:pos x="0" y="3"/>
                  </a:cxn>
                  <a:cxn ang="0">
                    <a:pos x="0" y="2"/>
                  </a:cxn>
                  <a:cxn ang="0">
                    <a:pos x="0" y="2"/>
                  </a:cxn>
                  <a:cxn ang="0">
                    <a:pos x="0" y="2"/>
                  </a:cxn>
                  <a:cxn ang="0">
                    <a:pos x="0" y="1"/>
                  </a:cxn>
                  <a:cxn ang="0">
                    <a:pos x="0" y="1"/>
                  </a:cxn>
                  <a:cxn ang="0">
                    <a:pos x="0" y="1"/>
                  </a:cxn>
                  <a:cxn ang="0">
                    <a:pos x="0" y="0"/>
                  </a:cxn>
                </a:cxnLst>
                <a:rect l="0" t="0" r="0" b="0"/>
                <a:pathLst>
                  <a:path h="1547">
                    <a:moveTo>
                      <a:pt x="0" y="1547"/>
                    </a:moveTo>
                    <a:lnTo>
                      <a:pt x="0" y="1547"/>
                    </a:lnTo>
                    <a:lnTo>
                      <a:pt x="0" y="1467"/>
                    </a:lnTo>
                    <a:moveTo>
                      <a:pt x="0" y="1413"/>
                    </a:moveTo>
                    <a:lnTo>
                      <a:pt x="0" y="1413"/>
                    </a:lnTo>
                    <a:lnTo>
                      <a:pt x="0" y="1333"/>
                    </a:lnTo>
                    <a:moveTo>
                      <a:pt x="0" y="1280"/>
                    </a:moveTo>
                    <a:lnTo>
                      <a:pt x="0" y="1280"/>
                    </a:lnTo>
                    <a:lnTo>
                      <a:pt x="0" y="1200"/>
                    </a:lnTo>
                    <a:moveTo>
                      <a:pt x="0" y="1147"/>
                    </a:moveTo>
                    <a:lnTo>
                      <a:pt x="0" y="1147"/>
                    </a:lnTo>
                    <a:lnTo>
                      <a:pt x="0" y="1067"/>
                    </a:lnTo>
                    <a:moveTo>
                      <a:pt x="0" y="1013"/>
                    </a:moveTo>
                    <a:lnTo>
                      <a:pt x="0" y="1013"/>
                    </a:lnTo>
                    <a:lnTo>
                      <a:pt x="0" y="933"/>
                    </a:lnTo>
                    <a:moveTo>
                      <a:pt x="0" y="880"/>
                    </a:moveTo>
                    <a:lnTo>
                      <a:pt x="0" y="880"/>
                    </a:lnTo>
                    <a:lnTo>
                      <a:pt x="0" y="800"/>
                    </a:lnTo>
                    <a:moveTo>
                      <a:pt x="0" y="747"/>
                    </a:moveTo>
                    <a:lnTo>
                      <a:pt x="0" y="747"/>
                    </a:lnTo>
                    <a:lnTo>
                      <a:pt x="0" y="667"/>
                    </a:lnTo>
                    <a:moveTo>
                      <a:pt x="0" y="613"/>
                    </a:moveTo>
                    <a:lnTo>
                      <a:pt x="0" y="613"/>
                    </a:lnTo>
                    <a:lnTo>
                      <a:pt x="0" y="533"/>
                    </a:lnTo>
                    <a:moveTo>
                      <a:pt x="0" y="480"/>
                    </a:moveTo>
                    <a:lnTo>
                      <a:pt x="0" y="480"/>
                    </a:lnTo>
                    <a:lnTo>
                      <a:pt x="0" y="400"/>
                    </a:lnTo>
                    <a:moveTo>
                      <a:pt x="0" y="347"/>
                    </a:moveTo>
                    <a:lnTo>
                      <a:pt x="0" y="347"/>
                    </a:lnTo>
                    <a:lnTo>
                      <a:pt x="0" y="267"/>
                    </a:lnTo>
                    <a:moveTo>
                      <a:pt x="0" y="213"/>
                    </a:moveTo>
                    <a:lnTo>
                      <a:pt x="0" y="213"/>
                    </a:lnTo>
                    <a:lnTo>
                      <a:pt x="0" y="133"/>
                    </a:lnTo>
                    <a:moveTo>
                      <a:pt x="0" y="80"/>
                    </a:moveTo>
                    <a:lnTo>
                      <a:pt x="0" y="80"/>
                    </a:lnTo>
                    <a:lnTo>
                      <a:pt x="0" y="0"/>
                    </a:lnTo>
                  </a:path>
                </a:pathLst>
              </a:custGeom>
              <a:noFill/>
              <a:ln w="23813" cap="flat" cmpd="sng">
                <a:solidFill>
                  <a:srgbClr val="000000">
                    <a:alpha val="100000"/>
                  </a:srgbClr>
                </a:solidFill>
                <a:prstDash val="solid"/>
                <a:miter lim="800000"/>
                <a:headEnd type="none" w="med" len="med"/>
                <a:tailEnd type="none" w="med" len="med"/>
              </a:ln>
            </p:spPr>
            <p:txBody>
              <a:bodyPr/>
              <a:lstStyle/>
              <a:p>
                <a:endParaRPr lang="en-US"/>
              </a:p>
            </p:txBody>
          </p:sp>
          <p:sp>
            <p:nvSpPr>
              <p:cNvPr id="8321" name="Freeform 33"/>
              <p:cNvSpPr/>
              <p:nvPr/>
            </p:nvSpPr>
            <p:spPr>
              <a:xfrm>
                <a:off x="4523" y="735"/>
                <a:ext cx="697" cy="907"/>
              </a:xfrm>
              <a:custGeom>
                <a:avLst/>
                <a:gdLst/>
                <a:ahLst/>
                <a:cxnLst>
                  <a:cxn ang="0">
                    <a:pos x="9" y="0"/>
                  </a:cxn>
                  <a:cxn ang="0">
                    <a:pos x="9" y="0"/>
                  </a:cxn>
                  <a:cxn ang="0">
                    <a:pos x="0" y="0"/>
                  </a:cxn>
                  <a:cxn ang="0">
                    <a:pos x="0" y="12"/>
                  </a:cxn>
                  <a:cxn ang="0">
                    <a:pos x="9" y="12"/>
                  </a:cxn>
                  <a:cxn ang="0">
                    <a:pos x="9" y="0"/>
                  </a:cxn>
                </a:cxnLst>
                <a:rect l="0" t="0" r="0" b="0"/>
                <a:pathLst>
                  <a:path w="1200" h="1564">
                    <a:moveTo>
                      <a:pt x="1200" y="0"/>
                    </a:moveTo>
                    <a:lnTo>
                      <a:pt x="1200" y="0"/>
                    </a:lnTo>
                    <a:lnTo>
                      <a:pt x="0" y="0"/>
                    </a:lnTo>
                    <a:lnTo>
                      <a:pt x="0" y="1564"/>
                    </a:lnTo>
                    <a:lnTo>
                      <a:pt x="1200" y="1564"/>
                    </a:lnTo>
                    <a:lnTo>
                      <a:pt x="1200" y="0"/>
                    </a:lnTo>
                    <a:close/>
                  </a:path>
                </a:pathLst>
              </a:custGeom>
              <a:solidFill>
                <a:srgbClr val="C5C5C5">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22" name="Freeform 34"/>
              <p:cNvSpPr/>
              <p:nvPr/>
            </p:nvSpPr>
            <p:spPr>
              <a:xfrm>
                <a:off x="4523" y="735"/>
                <a:ext cx="697" cy="907"/>
              </a:xfrm>
              <a:custGeom>
                <a:avLst/>
                <a:gdLst/>
                <a:ahLst/>
                <a:cxnLst>
                  <a:cxn ang="0">
                    <a:pos x="0" y="0"/>
                  </a:cxn>
                  <a:cxn ang="0">
                    <a:pos x="0" y="0"/>
                  </a:cxn>
                  <a:cxn ang="0">
                    <a:pos x="0" y="12"/>
                  </a:cxn>
                  <a:cxn ang="0">
                    <a:pos x="9" y="12"/>
                  </a:cxn>
                </a:cxnLst>
                <a:rect l="0" t="0" r="0" b="0"/>
                <a:pathLst>
                  <a:path w="1200" h="1564">
                    <a:moveTo>
                      <a:pt x="0" y="0"/>
                    </a:moveTo>
                    <a:lnTo>
                      <a:pt x="0" y="0"/>
                    </a:lnTo>
                    <a:lnTo>
                      <a:pt x="0" y="1564"/>
                    </a:lnTo>
                    <a:lnTo>
                      <a:pt x="1200" y="1564"/>
                    </a:lnTo>
                  </a:path>
                </a:pathLst>
              </a:custGeom>
              <a:solidFill>
                <a:srgbClr val="C5C5C5">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23" name="Freeform 35"/>
              <p:cNvSpPr/>
              <p:nvPr/>
            </p:nvSpPr>
            <p:spPr>
              <a:xfrm>
                <a:off x="4523" y="735"/>
                <a:ext cx="697" cy="907"/>
              </a:xfrm>
              <a:custGeom>
                <a:avLst/>
                <a:gdLst/>
                <a:ahLst/>
                <a:cxnLst>
                  <a:cxn ang="0">
                    <a:pos x="0" y="0"/>
                  </a:cxn>
                  <a:cxn ang="0">
                    <a:pos x="0" y="0"/>
                  </a:cxn>
                  <a:cxn ang="0">
                    <a:pos x="0" y="12"/>
                  </a:cxn>
                  <a:cxn ang="0">
                    <a:pos x="9" y="12"/>
                  </a:cxn>
                </a:cxnLst>
                <a:rect l="0" t="0" r="0" b="0"/>
                <a:pathLst>
                  <a:path w="1200" h="1564">
                    <a:moveTo>
                      <a:pt x="0" y="0"/>
                    </a:moveTo>
                    <a:lnTo>
                      <a:pt x="0" y="0"/>
                    </a:lnTo>
                    <a:lnTo>
                      <a:pt x="0" y="1564"/>
                    </a:lnTo>
                    <a:lnTo>
                      <a:pt x="1200" y="1564"/>
                    </a:lnTo>
                  </a:path>
                </a:pathLst>
              </a:custGeom>
              <a:noFill/>
              <a:ln w="23813" cap="flat" cmpd="sng">
                <a:solidFill>
                  <a:srgbClr val="000000">
                    <a:alpha val="100000"/>
                  </a:srgbClr>
                </a:solidFill>
                <a:prstDash val="solid"/>
                <a:round/>
                <a:headEnd type="none" w="med" len="med"/>
                <a:tailEnd type="none" w="med" len="med"/>
              </a:ln>
            </p:spPr>
            <p:txBody>
              <a:bodyPr/>
              <a:lstStyle/>
              <a:p>
                <a:endParaRPr lang="en-US"/>
              </a:p>
            </p:txBody>
          </p:sp>
          <p:sp>
            <p:nvSpPr>
              <p:cNvPr id="8324" name="Freeform 36"/>
              <p:cNvSpPr/>
              <p:nvPr/>
            </p:nvSpPr>
            <p:spPr>
              <a:xfrm>
                <a:off x="3074" y="2199"/>
                <a:ext cx="892" cy="909"/>
              </a:xfrm>
              <a:custGeom>
                <a:avLst/>
                <a:gdLst/>
                <a:ahLst/>
                <a:cxnLst>
                  <a:cxn ang="0">
                    <a:pos x="12" y="0"/>
                  </a:cxn>
                  <a:cxn ang="0">
                    <a:pos x="12" y="0"/>
                  </a:cxn>
                  <a:cxn ang="0">
                    <a:pos x="0" y="0"/>
                  </a:cxn>
                  <a:cxn ang="0">
                    <a:pos x="0" y="12"/>
                  </a:cxn>
                  <a:cxn ang="0">
                    <a:pos x="12" y="12"/>
                  </a:cxn>
                  <a:cxn ang="0">
                    <a:pos x="12" y="0"/>
                  </a:cxn>
                </a:cxnLst>
                <a:rect l="0" t="0" r="0" b="0"/>
                <a:pathLst>
                  <a:path w="1538" h="1566">
                    <a:moveTo>
                      <a:pt x="1538" y="0"/>
                    </a:moveTo>
                    <a:lnTo>
                      <a:pt x="1538" y="0"/>
                    </a:lnTo>
                    <a:lnTo>
                      <a:pt x="0" y="0"/>
                    </a:lnTo>
                    <a:lnTo>
                      <a:pt x="0" y="1566"/>
                    </a:lnTo>
                    <a:lnTo>
                      <a:pt x="1538" y="1566"/>
                    </a:lnTo>
                    <a:lnTo>
                      <a:pt x="1538" y="0"/>
                    </a:lnTo>
                    <a:close/>
                  </a:path>
                </a:pathLst>
              </a:custGeom>
              <a:solidFill>
                <a:srgbClr val="BBE6F6">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25" name="Freeform 37"/>
              <p:cNvSpPr/>
              <p:nvPr/>
            </p:nvSpPr>
            <p:spPr>
              <a:xfrm>
                <a:off x="3074" y="2199"/>
                <a:ext cx="892" cy="909"/>
              </a:xfrm>
              <a:custGeom>
                <a:avLst/>
                <a:gdLst/>
                <a:ahLst/>
                <a:cxnLst>
                  <a:cxn ang="0">
                    <a:pos x="12" y="12"/>
                  </a:cxn>
                  <a:cxn ang="0">
                    <a:pos x="12" y="12"/>
                  </a:cxn>
                  <a:cxn ang="0">
                    <a:pos x="12" y="0"/>
                  </a:cxn>
                  <a:cxn ang="0">
                    <a:pos x="0" y="0"/>
                  </a:cxn>
                </a:cxnLst>
                <a:rect l="0" t="0" r="0" b="0"/>
                <a:pathLst>
                  <a:path w="1538" h="1566">
                    <a:moveTo>
                      <a:pt x="1538" y="1566"/>
                    </a:moveTo>
                    <a:lnTo>
                      <a:pt x="1538" y="1566"/>
                    </a:lnTo>
                    <a:lnTo>
                      <a:pt x="1538" y="0"/>
                    </a:lnTo>
                    <a:lnTo>
                      <a:pt x="0" y="0"/>
                    </a:lnTo>
                  </a:path>
                </a:pathLst>
              </a:custGeom>
              <a:solidFill>
                <a:srgbClr val="BFEAFA">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26" name="Freeform 38"/>
              <p:cNvSpPr/>
              <p:nvPr/>
            </p:nvSpPr>
            <p:spPr>
              <a:xfrm>
                <a:off x="3074" y="2199"/>
                <a:ext cx="892" cy="909"/>
              </a:xfrm>
              <a:custGeom>
                <a:avLst/>
                <a:gdLst/>
                <a:ahLst/>
                <a:cxnLst>
                  <a:cxn ang="0">
                    <a:pos x="12" y="12"/>
                  </a:cxn>
                  <a:cxn ang="0">
                    <a:pos x="12" y="12"/>
                  </a:cxn>
                  <a:cxn ang="0">
                    <a:pos x="12" y="0"/>
                  </a:cxn>
                  <a:cxn ang="0">
                    <a:pos x="0" y="0"/>
                  </a:cxn>
                </a:cxnLst>
                <a:rect l="0" t="0" r="0" b="0"/>
                <a:pathLst>
                  <a:path w="1538" h="1566">
                    <a:moveTo>
                      <a:pt x="1538" y="1566"/>
                    </a:moveTo>
                    <a:lnTo>
                      <a:pt x="1538" y="1566"/>
                    </a:lnTo>
                    <a:lnTo>
                      <a:pt x="1538" y="0"/>
                    </a:lnTo>
                    <a:lnTo>
                      <a:pt x="0" y="0"/>
                    </a:lnTo>
                  </a:path>
                </a:pathLst>
              </a:custGeom>
              <a:noFill/>
              <a:ln w="23813" cap="flat" cmpd="sng">
                <a:solidFill>
                  <a:srgbClr val="000000">
                    <a:alpha val="100000"/>
                  </a:srgbClr>
                </a:solidFill>
                <a:prstDash val="solid"/>
                <a:round/>
                <a:headEnd type="none" w="med" len="med"/>
                <a:tailEnd type="none" w="med" len="med"/>
              </a:ln>
            </p:spPr>
            <p:txBody>
              <a:bodyPr/>
              <a:lstStyle/>
              <a:p>
                <a:endParaRPr lang="en-US"/>
              </a:p>
            </p:txBody>
          </p:sp>
          <p:sp>
            <p:nvSpPr>
              <p:cNvPr id="8327" name="Freeform 39"/>
              <p:cNvSpPr/>
              <p:nvPr/>
            </p:nvSpPr>
            <p:spPr>
              <a:xfrm>
                <a:off x="4523" y="2199"/>
                <a:ext cx="697" cy="909"/>
              </a:xfrm>
              <a:custGeom>
                <a:avLst/>
                <a:gdLst/>
                <a:ahLst/>
                <a:cxnLst>
                  <a:cxn ang="0">
                    <a:pos x="9" y="0"/>
                  </a:cxn>
                  <a:cxn ang="0">
                    <a:pos x="9" y="0"/>
                  </a:cxn>
                  <a:cxn ang="0">
                    <a:pos x="0" y="0"/>
                  </a:cxn>
                  <a:cxn ang="0">
                    <a:pos x="0" y="12"/>
                  </a:cxn>
                  <a:cxn ang="0">
                    <a:pos x="9" y="12"/>
                  </a:cxn>
                  <a:cxn ang="0">
                    <a:pos x="9" y="0"/>
                  </a:cxn>
                </a:cxnLst>
                <a:rect l="0" t="0" r="0" b="0"/>
                <a:pathLst>
                  <a:path w="1200" h="1566">
                    <a:moveTo>
                      <a:pt x="1200" y="0"/>
                    </a:moveTo>
                    <a:lnTo>
                      <a:pt x="1200" y="0"/>
                    </a:lnTo>
                    <a:lnTo>
                      <a:pt x="0" y="0"/>
                    </a:lnTo>
                    <a:lnTo>
                      <a:pt x="0" y="1566"/>
                    </a:lnTo>
                    <a:lnTo>
                      <a:pt x="1200" y="1566"/>
                    </a:lnTo>
                    <a:lnTo>
                      <a:pt x="1200" y="0"/>
                    </a:lnTo>
                    <a:close/>
                  </a:path>
                </a:pathLst>
              </a:custGeom>
              <a:solidFill>
                <a:srgbClr val="C5C5C5">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28" name="Freeform 40"/>
              <p:cNvSpPr/>
              <p:nvPr/>
            </p:nvSpPr>
            <p:spPr>
              <a:xfrm>
                <a:off x="4523" y="2199"/>
                <a:ext cx="697" cy="909"/>
              </a:xfrm>
              <a:custGeom>
                <a:avLst/>
                <a:gdLst/>
                <a:ahLst/>
                <a:cxnLst>
                  <a:cxn ang="0">
                    <a:pos x="9" y="0"/>
                  </a:cxn>
                  <a:cxn ang="0">
                    <a:pos x="9" y="0"/>
                  </a:cxn>
                  <a:cxn ang="0">
                    <a:pos x="0" y="0"/>
                  </a:cxn>
                  <a:cxn ang="0">
                    <a:pos x="0" y="12"/>
                  </a:cxn>
                </a:cxnLst>
                <a:rect l="0" t="0" r="0" b="0"/>
                <a:pathLst>
                  <a:path w="1200" h="1566">
                    <a:moveTo>
                      <a:pt x="1200" y="0"/>
                    </a:moveTo>
                    <a:lnTo>
                      <a:pt x="1200" y="0"/>
                    </a:lnTo>
                    <a:lnTo>
                      <a:pt x="0" y="0"/>
                    </a:lnTo>
                    <a:lnTo>
                      <a:pt x="0" y="1566"/>
                    </a:lnTo>
                  </a:path>
                </a:pathLst>
              </a:custGeom>
              <a:solidFill>
                <a:srgbClr val="C5C5C5">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29" name="Freeform 41"/>
              <p:cNvSpPr/>
              <p:nvPr/>
            </p:nvSpPr>
            <p:spPr>
              <a:xfrm>
                <a:off x="4523" y="2199"/>
                <a:ext cx="697" cy="909"/>
              </a:xfrm>
              <a:custGeom>
                <a:avLst/>
                <a:gdLst/>
                <a:ahLst/>
                <a:cxnLst>
                  <a:cxn ang="0">
                    <a:pos x="9" y="0"/>
                  </a:cxn>
                  <a:cxn ang="0">
                    <a:pos x="9" y="0"/>
                  </a:cxn>
                  <a:cxn ang="0">
                    <a:pos x="0" y="0"/>
                  </a:cxn>
                  <a:cxn ang="0">
                    <a:pos x="0" y="12"/>
                  </a:cxn>
                </a:cxnLst>
                <a:rect l="0" t="0" r="0" b="0"/>
                <a:pathLst>
                  <a:path w="1200" h="1566">
                    <a:moveTo>
                      <a:pt x="1200" y="0"/>
                    </a:moveTo>
                    <a:lnTo>
                      <a:pt x="1200" y="0"/>
                    </a:lnTo>
                    <a:lnTo>
                      <a:pt x="0" y="0"/>
                    </a:lnTo>
                    <a:lnTo>
                      <a:pt x="0" y="1566"/>
                    </a:lnTo>
                  </a:path>
                </a:pathLst>
              </a:custGeom>
              <a:noFill/>
              <a:ln w="23813" cap="flat" cmpd="sng">
                <a:solidFill>
                  <a:srgbClr val="000000">
                    <a:alpha val="100000"/>
                  </a:srgbClr>
                </a:solidFill>
                <a:prstDash val="solid"/>
                <a:round/>
                <a:headEnd type="none" w="med" len="med"/>
                <a:tailEnd type="none" w="med" len="med"/>
              </a:ln>
            </p:spPr>
            <p:txBody>
              <a:bodyPr/>
              <a:lstStyle/>
              <a:p>
                <a:endParaRPr lang="en-US"/>
              </a:p>
            </p:txBody>
          </p:sp>
          <p:sp>
            <p:nvSpPr>
              <p:cNvPr id="8330" name="Freeform 42"/>
              <p:cNvSpPr>
                <a:spLocks noEditPoints="1"/>
              </p:cNvSpPr>
              <p:nvPr/>
            </p:nvSpPr>
            <p:spPr>
              <a:xfrm>
                <a:off x="4523" y="1921"/>
                <a:ext cx="936" cy="0"/>
              </a:xfrm>
              <a:custGeom>
                <a:avLst/>
                <a:gdLst/>
                <a:ahLst/>
                <a:cxnLst>
                  <a:cxn ang="0">
                    <a:pos x="0" y="0"/>
                  </a:cxn>
                  <a:cxn ang="0">
                    <a:pos x="0" y="0"/>
                  </a:cxn>
                  <a:cxn ang="0">
                    <a:pos x="1" y="0"/>
                  </a:cxn>
                  <a:cxn ang="0">
                    <a:pos x="1" y="0"/>
                  </a:cxn>
                  <a:cxn ang="0">
                    <a:pos x="1" y="0"/>
                  </a:cxn>
                  <a:cxn ang="0">
                    <a:pos x="2" y="0"/>
                  </a:cxn>
                  <a:cxn ang="0">
                    <a:pos x="2" y="0"/>
                  </a:cxn>
                  <a:cxn ang="0">
                    <a:pos x="2" y="0"/>
                  </a:cxn>
                  <a:cxn ang="0">
                    <a:pos x="3" y="0"/>
                  </a:cxn>
                  <a:cxn ang="0">
                    <a:pos x="3" y="0"/>
                  </a:cxn>
                  <a:cxn ang="0">
                    <a:pos x="3" y="0"/>
                  </a:cxn>
                  <a:cxn ang="0">
                    <a:pos x="3" y="0"/>
                  </a:cxn>
                  <a:cxn ang="0">
                    <a:pos x="4" y="0"/>
                  </a:cxn>
                  <a:cxn ang="0">
                    <a:pos x="4" y="0"/>
                  </a:cxn>
                  <a:cxn ang="0">
                    <a:pos x="5" y="0"/>
                  </a:cxn>
                  <a:cxn ang="0">
                    <a:pos x="5" y="0"/>
                  </a:cxn>
                  <a:cxn ang="0">
                    <a:pos x="5" y="0"/>
                  </a:cxn>
                  <a:cxn ang="0">
                    <a:pos x="5" y="0"/>
                  </a:cxn>
                  <a:cxn ang="0">
                    <a:pos x="6" y="0"/>
                  </a:cxn>
                  <a:cxn ang="0">
                    <a:pos x="6" y="0"/>
                  </a:cxn>
                  <a:cxn ang="0">
                    <a:pos x="7" y="0"/>
                  </a:cxn>
                  <a:cxn ang="0">
                    <a:pos x="7" y="0"/>
                  </a:cxn>
                  <a:cxn ang="0">
                    <a:pos x="7" y="0"/>
                  </a:cxn>
                  <a:cxn ang="0">
                    <a:pos x="8" y="0"/>
                  </a:cxn>
                  <a:cxn ang="0">
                    <a:pos x="8" y="0"/>
                  </a:cxn>
                  <a:cxn ang="0">
                    <a:pos x="8" y="0"/>
                  </a:cxn>
                  <a:cxn ang="0">
                    <a:pos x="9" y="0"/>
                  </a:cxn>
                  <a:cxn ang="0">
                    <a:pos x="9" y="0"/>
                  </a:cxn>
                  <a:cxn ang="0">
                    <a:pos x="9" y="0"/>
                  </a:cxn>
                  <a:cxn ang="0">
                    <a:pos x="9" y="0"/>
                  </a:cxn>
                  <a:cxn ang="0">
                    <a:pos x="10" y="0"/>
                  </a:cxn>
                  <a:cxn ang="0">
                    <a:pos x="10" y="0"/>
                  </a:cxn>
                  <a:cxn ang="0">
                    <a:pos x="10" y="0"/>
                  </a:cxn>
                  <a:cxn ang="0">
                    <a:pos x="11" y="0"/>
                  </a:cxn>
                  <a:cxn ang="0">
                    <a:pos x="11" y="0"/>
                  </a:cxn>
                  <a:cxn ang="0">
                    <a:pos x="12" y="0"/>
                  </a:cxn>
                  <a:cxn ang="0">
                    <a:pos x="12" y="0"/>
                  </a:cxn>
                  <a:cxn ang="0">
                    <a:pos x="12" y="0"/>
                  </a:cxn>
                  <a:cxn ang="0">
                    <a:pos x="12" y="0"/>
                  </a:cxn>
                </a:cxnLst>
                <a:rect l="0" t="0" r="0" b="0"/>
                <a:pathLst>
                  <a:path w="1612">
                    <a:moveTo>
                      <a:pt x="0" y="0"/>
                    </a:moveTo>
                    <a:lnTo>
                      <a:pt x="0" y="0"/>
                    </a:lnTo>
                    <a:lnTo>
                      <a:pt x="80" y="0"/>
                    </a:lnTo>
                    <a:moveTo>
                      <a:pt x="133" y="0"/>
                    </a:moveTo>
                    <a:lnTo>
                      <a:pt x="133" y="0"/>
                    </a:lnTo>
                    <a:lnTo>
                      <a:pt x="213" y="0"/>
                    </a:lnTo>
                    <a:moveTo>
                      <a:pt x="267" y="0"/>
                    </a:moveTo>
                    <a:lnTo>
                      <a:pt x="267" y="0"/>
                    </a:lnTo>
                    <a:lnTo>
                      <a:pt x="347" y="0"/>
                    </a:lnTo>
                    <a:moveTo>
                      <a:pt x="400" y="0"/>
                    </a:moveTo>
                    <a:lnTo>
                      <a:pt x="400" y="0"/>
                    </a:lnTo>
                    <a:lnTo>
                      <a:pt x="480" y="0"/>
                    </a:lnTo>
                    <a:moveTo>
                      <a:pt x="533" y="0"/>
                    </a:moveTo>
                    <a:lnTo>
                      <a:pt x="533" y="0"/>
                    </a:lnTo>
                    <a:lnTo>
                      <a:pt x="613" y="0"/>
                    </a:lnTo>
                    <a:moveTo>
                      <a:pt x="667" y="0"/>
                    </a:moveTo>
                    <a:lnTo>
                      <a:pt x="667" y="0"/>
                    </a:lnTo>
                    <a:lnTo>
                      <a:pt x="747" y="0"/>
                    </a:lnTo>
                    <a:moveTo>
                      <a:pt x="800" y="0"/>
                    </a:moveTo>
                    <a:lnTo>
                      <a:pt x="800" y="0"/>
                    </a:lnTo>
                    <a:lnTo>
                      <a:pt x="880" y="0"/>
                    </a:lnTo>
                    <a:moveTo>
                      <a:pt x="933" y="0"/>
                    </a:moveTo>
                    <a:lnTo>
                      <a:pt x="933" y="0"/>
                    </a:lnTo>
                    <a:lnTo>
                      <a:pt x="1013" y="0"/>
                    </a:lnTo>
                    <a:moveTo>
                      <a:pt x="1067" y="0"/>
                    </a:moveTo>
                    <a:lnTo>
                      <a:pt x="1067" y="0"/>
                    </a:lnTo>
                    <a:lnTo>
                      <a:pt x="1147" y="0"/>
                    </a:lnTo>
                    <a:moveTo>
                      <a:pt x="1200" y="0"/>
                    </a:moveTo>
                    <a:lnTo>
                      <a:pt x="1200" y="0"/>
                    </a:lnTo>
                    <a:lnTo>
                      <a:pt x="1280" y="0"/>
                    </a:lnTo>
                    <a:moveTo>
                      <a:pt x="1333" y="0"/>
                    </a:moveTo>
                    <a:lnTo>
                      <a:pt x="1333" y="0"/>
                    </a:lnTo>
                    <a:lnTo>
                      <a:pt x="1413" y="0"/>
                    </a:lnTo>
                    <a:moveTo>
                      <a:pt x="1467" y="0"/>
                    </a:moveTo>
                    <a:lnTo>
                      <a:pt x="1467" y="0"/>
                    </a:lnTo>
                    <a:lnTo>
                      <a:pt x="1547" y="0"/>
                    </a:lnTo>
                    <a:moveTo>
                      <a:pt x="1600" y="0"/>
                    </a:moveTo>
                    <a:lnTo>
                      <a:pt x="1600" y="0"/>
                    </a:lnTo>
                    <a:lnTo>
                      <a:pt x="1612" y="0"/>
                    </a:lnTo>
                  </a:path>
                </a:pathLst>
              </a:custGeom>
              <a:noFill/>
              <a:ln w="23813" cap="flat" cmpd="sng">
                <a:solidFill>
                  <a:srgbClr val="000000">
                    <a:alpha val="100000"/>
                  </a:srgbClr>
                </a:solidFill>
                <a:prstDash val="solid"/>
                <a:round/>
                <a:headEnd type="none" w="med" len="med"/>
                <a:tailEnd type="none" w="med" len="med"/>
              </a:ln>
            </p:spPr>
            <p:txBody>
              <a:bodyPr/>
              <a:lstStyle/>
              <a:p>
                <a:endParaRPr lang="en-US"/>
              </a:p>
            </p:txBody>
          </p:sp>
          <p:sp>
            <p:nvSpPr>
              <p:cNvPr id="8331" name="Freeform 43"/>
              <p:cNvSpPr/>
              <p:nvPr/>
            </p:nvSpPr>
            <p:spPr>
              <a:xfrm>
                <a:off x="4523" y="735"/>
                <a:ext cx="936" cy="907"/>
              </a:xfrm>
              <a:custGeom>
                <a:avLst/>
                <a:gdLst/>
                <a:ahLst/>
                <a:cxnLst>
                  <a:cxn ang="0">
                    <a:pos x="0" y="12"/>
                  </a:cxn>
                  <a:cxn ang="0">
                    <a:pos x="0" y="12"/>
                  </a:cxn>
                  <a:cxn ang="0">
                    <a:pos x="12" y="12"/>
                  </a:cxn>
                  <a:cxn ang="0">
                    <a:pos x="12" y="0"/>
                  </a:cxn>
                  <a:cxn ang="0">
                    <a:pos x="0" y="0"/>
                  </a:cxn>
                </a:cxnLst>
                <a:rect l="0" t="0" r="0" b="0"/>
                <a:pathLst>
                  <a:path w="1612" h="1564">
                    <a:moveTo>
                      <a:pt x="0" y="1564"/>
                    </a:moveTo>
                    <a:lnTo>
                      <a:pt x="0" y="1564"/>
                    </a:lnTo>
                    <a:lnTo>
                      <a:pt x="1612" y="1564"/>
                    </a:lnTo>
                    <a:lnTo>
                      <a:pt x="1612" y="0"/>
                    </a:lnTo>
                    <a:lnTo>
                      <a:pt x="0" y="0"/>
                    </a:lnTo>
                  </a:path>
                </a:pathLst>
              </a:custGeom>
              <a:solidFill>
                <a:srgbClr val="BBE6F6">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32" name="Freeform 44"/>
              <p:cNvSpPr/>
              <p:nvPr/>
            </p:nvSpPr>
            <p:spPr>
              <a:xfrm>
                <a:off x="4523" y="1642"/>
                <a:ext cx="936" cy="0"/>
              </a:xfrm>
              <a:custGeom>
                <a:avLst/>
                <a:gdLst/>
                <a:ahLst/>
                <a:cxnLst>
                  <a:cxn ang="0">
                    <a:pos x="0" y="0"/>
                  </a:cxn>
                  <a:cxn ang="0">
                    <a:pos x="0" y="0"/>
                  </a:cxn>
                  <a:cxn ang="0">
                    <a:pos x="12" y="0"/>
                  </a:cxn>
                  <a:cxn ang="0">
                    <a:pos x="0" y="0"/>
                  </a:cxn>
                </a:cxnLst>
                <a:rect l="0" t="0" r="0" b="0"/>
                <a:pathLst>
                  <a:path w="1612">
                    <a:moveTo>
                      <a:pt x="0" y="0"/>
                    </a:moveTo>
                    <a:lnTo>
                      <a:pt x="0" y="0"/>
                    </a:lnTo>
                    <a:lnTo>
                      <a:pt x="1612" y="0"/>
                    </a:lnTo>
                    <a:lnTo>
                      <a:pt x="0" y="0"/>
                    </a:lnTo>
                    <a:close/>
                  </a:path>
                </a:pathLst>
              </a:custGeom>
              <a:solidFill>
                <a:srgbClr val="C5C5C5">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33" name="Freeform 45"/>
              <p:cNvSpPr/>
              <p:nvPr/>
            </p:nvSpPr>
            <p:spPr>
              <a:xfrm>
                <a:off x="4523" y="1642"/>
                <a:ext cx="936" cy="0"/>
              </a:xfrm>
              <a:custGeom>
                <a:avLst/>
                <a:gdLst/>
                <a:ahLst/>
                <a:cxnLst>
                  <a:cxn ang="0">
                    <a:pos x="0" y="0"/>
                  </a:cxn>
                  <a:cxn ang="0">
                    <a:pos x="0" y="0"/>
                  </a:cxn>
                  <a:cxn ang="0">
                    <a:pos x="12" y="0"/>
                  </a:cxn>
                </a:cxnLst>
                <a:rect l="0" t="0" r="0" b="0"/>
                <a:pathLst>
                  <a:path w="1612">
                    <a:moveTo>
                      <a:pt x="0" y="0"/>
                    </a:moveTo>
                    <a:lnTo>
                      <a:pt x="0" y="0"/>
                    </a:lnTo>
                    <a:lnTo>
                      <a:pt x="1612" y="0"/>
                    </a:lnTo>
                  </a:path>
                </a:pathLst>
              </a:custGeom>
              <a:noFill/>
              <a:ln w="23813" cap="flat" cmpd="sng">
                <a:solidFill>
                  <a:srgbClr val="000000">
                    <a:alpha val="100000"/>
                  </a:srgbClr>
                </a:solidFill>
                <a:prstDash val="solid"/>
                <a:round/>
                <a:headEnd type="none" w="med" len="med"/>
                <a:tailEnd type="none" w="med" len="med"/>
              </a:ln>
            </p:spPr>
            <p:txBody>
              <a:bodyPr/>
              <a:lstStyle/>
              <a:p>
                <a:endParaRPr lang="en-US"/>
              </a:p>
            </p:txBody>
          </p:sp>
          <p:sp>
            <p:nvSpPr>
              <p:cNvPr id="8334" name="Freeform 46"/>
              <p:cNvSpPr/>
              <p:nvPr/>
            </p:nvSpPr>
            <p:spPr>
              <a:xfrm>
                <a:off x="4523" y="2199"/>
                <a:ext cx="936" cy="909"/>
              </a:xfrm>
              <a:custGeom>
                <a:avLst/>
                <a:gdLst/>
                <a:ahLst/>
                <a:cxnLst>
                  <a:cxn ang="0">
                    <a:pos x="0" y="12"/>
                  </a:cxn>
                  <a:cxn ang="0">
                    <a:pos x="0" y="12"/>
                  </a:cxn>
                  <a:cxn ang="0">
                    <a:pos x="12" y="12"/>
                  </a:cxn>
                  <a:cxn ang="0">
                    <a:pos x="12" y="0"/>
                  </a:cxn>
                  <a:cxn ang="0">
                    <a:pos x="0" y="0"/>
                  </a:cxn>
                </a:cxnLst>
                <a:rect l="0" t="0" r="0" b="0"/>
                <a:pathLst>
                  <a:path w="1612" h="1566">
                    <a:moveTo>
                      <a:pt x="0" y="1566"/>
                    </a:moveTo>
                    <a:lnTo>
                      <a:pt x="0" y="1566"/>
                    </a:lnTo>
                    <a:lnTo>
                      <a:pt x="1612" y="1566"/>
                    </a:lnTo>
                    <a:lnTo>
                      <a:pt x="1612" y="0"/>
                    </a:lnTo>
                    <a:lnTo>
                      <a:pt x="0" y="0"/>
                    </a:lnTo>
                  </a:path>
                </a:pathLst>
              </a:custGeom>
              <a:solidFill>
                <a:srgbClr val="BBE6F6">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35" name="Freeform 47"/>
              <p:cNvSpPr/>
              <p:nvPr/>
            </p:nvSpPr>
            <p:spPr>
              <a:xfrm>
                <a:off x="4523" y="2199"/>
                <a:ext cx="936" cy="0"/>
              </a:xfrm>
              <a:custGeom>
                <a:avLst/>
                <a:gdLst/>
                <a:ahLst/>
                <a:cxnLst>
                  <a:cxn ang="0">
                    <a:pos x="0" y="0"/>
                  </a:cxn>
                  <a:cxn ang="0">
                    <a:pos x="0" y="0"/>
                  </a:cxn>
                  <a:cxn ang="0">
                    <a:pos x="12" y="0"/>
                  </a:cxn>
                  <a:cxn ang="0">
                    <a:pos x="0" y="0"/>
                  </a:cxn>
                </a:cxnLst>
                <a:rect l="0" t="0" r="0" b="0"/>
                <a:pathLst>
                  <a:path w="1612">
                    <a:moveTo>
                      <a:pt x="0" y="0"/>
                    </a:moveTo>
                    <a:lnTo>
                      <a:pt x="0" y="0"/>
                    </a:lnTo>
                    <a:lnTo>
                      <a:pt x="1612" y="0"/>
                    </a:lnTo>
                    <a:lnTo>
                      <a:pt x="0" y="0"/>
                    </a:lnTo>
                    <a:close/>
                  </a:path>
                </a:pathLst>
              </a:custGeom>
              <a:solidFill>
                <a:srgbClr val="C5C5C5">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36" name="Freeform 48"/>
              <p:cNvSpPr/>
              <p:nvPr/>
            </p:nvSpPr>
            <p:spPr>
              <a:xfrm>
                <a:off x="4523" y="2199"/>
                <a:ext cx="936" cy="0"/>
              </a:xfrm>
              <a:custGeom>
                <a:avLst/>
                <a:gdLst/>
                <a:ahLst/>
                <a:cxnLst>
                  <a:cxn ang="0">
                    <a:pos x="12" y="0"/>
                  </a:cxn>
                  <a:cxn ang="0">
                    <a:pos x="12" y="0"/>
                  </a:cxn>
                  <a:cxn ang="0">
                    <a:pos x="0" y="0"/>
                  </a:cxn>
                </a:cxnLst>
                <a:rect l="0" t="0" r="0" b="0"/>
                <a:pathLst>
                  <a:path w="1612">
                    <a:moveTo>
                      <a:pt x="1612" y="0"/>
                    </a:moveTo>
                    <a:lnTo>
                      <a:pt x="1612" y="0"/>
                    </a:lnTo>
                    <a:lnTo>
                      <a:pt x="0" y="0"/>
                    </a:lnTo>
                  </a:path>
                </a:pathLst>
              </a:custGeom>
              <a:noFill/>
              <a:ln w="23813" cap="flat" cmpd="sng">
                <a:solidFill>
                  <a:srgbClr val="000000">
                    <a:alpha val="100000"/>
                  </a:srgbClr>
                </a:solidFill>
                <a:prstDash val="solid"/>
                <a:round/>
                <a:headEnd type="none" w="med" len="med"/>
                <a:tailEnd type="none" w="med" len="med"/>
              </a:ln>
            </p:spPr>
            <p:txBody>
              <a:bodyPr/>
              <a:lstStyle/>
              <a:p>
                <a:endParaRPr lang="en-US"/>
              </a:p>
            </p:txBody>
          </p:sp>
          <p:sp>
            <p:nvSpPr>
              <p:cNvPr id="8337" name="Rectangle 49"/>
              <p:cNvSpPr/>
              <p:nvPr/>
            </p:nvSpPr>
            <p:spPr>
              <a:xfrm>
                <a:off x="3976" y="3188"/>
                <a:ext cx="659" cy="153"/>
              </a:xfrm>
              <a:prstGeom prst="rect">
                <a:avLst/>
              </a:prstGeom>
              <a:noFill/>
              <a:ln w="9525">
                <a:noFill/>
              </a:ln>
            </p:spPr>
            <p:txBody>
              <a:bodyPr wrap="none" lIns="0" tIns="0" rIns="0" bIns="0">
                <a:spAutoFit/>
              </a:bodyPr>
              <a:lstStyle/>
              <a:p>
                <a:pPr lvl="0" defTabSz="914400"/>
                <a:r>
                  <a:rPr lang="en-US" altLang="en-US" sz="1400" b="1" dirty="0">
                    <a:solidFill>
                      <a:srgbClr val="000000"/>
                    </a:solidFill>
                    <a:latin typeface="Times New Roman Bold" charset="0"/>
                    <a:ea typeface="MS PGothic" panose="020B0600070205080204" pitchFamily="34" charset="-128"/>
                  </a:rPr>
                  <a:t>(b) Deadlock</a:t>
                </a:r>
                <a:endParaRPr lang="en-US" altLang="en-US" dirty="0">
                  <a:latin typeface="Times New Roman" panose="02020603050405020304" pitchFamily="18" charset="0"/>
                  <a:ea typeface="MS PGothic" panose="020B0600070205080204" pitchFamily="34" charset="-128"/>
                </a:endParaRPr>
              </a:p>
            </p:txBody>
          </p:sp>
          <p:sp>
            <p:nvSpPr>
              <p:cNvPr id="8338" name="Rectangle 51"/>
              <p:cNvSpPr/>
              <p:nvPr/>
            </p:nvSpPr>
            <p:spPr>
              <a:xfrm>
                <a:off x="2310" y="3684"/>
                <a:ext cx="984" cy="165"/>
              </a:xfrm>
              <a:prstGeom prst="rect">
                <a:avLst/>
              </a:prstGeom>
              <a:noFill/>
              <a:ln w="9525">
                <a:noFill/>
              </a:ln>
            </p:spPr>
            <p:txBody>
              <a:bodyPr wrap="none" lIns="0" tIns="0" rIns="0" bIns="0">
                <a:spAutoFit/>
              </a:bodyPr>
              <a:lstStyle/>
              <a:p>
                <a:pPr lvl="0" defTabSz="914400"/>
                <a:r>
                  <a:rPr lang="en-US" altLang="en-US" sz="1700" b="1" dirty="0">
                    <a:solidFill>
                      <a:srgbClr val="000000"/>
                    </a:solidFill>
                    <a:latin typeface="Times New Roman Bold" charset="0"/>
                    <a:ea typeface="MS PGothic" panose="020B0600070205080204" pitchFamily="34" charset="-128"/>
                  </a:rPr>
                  <a:t>Traffic Deadlock</a:t>
                </a:r>
                <a:endParaRPr lang="en-US" altLang="en-US" dirty="0">
                  <a:latin typeface="Times New Roman" panose="02020603050405020304" pitchFamily="18" charset="0"/>
                  <a:ea typeface="MS PGothic" panose="020B0600070205080204" pitchFamily="34" charset="-128"/>
                </a:endParaRPr>
              </a:p>
            </p:txBody>
          </p:sp>
          <p:sp>
            <p:nvSpPr>
              <p:cNvPr id="8339" name="Freeform 52"/>
              <p:cNvSpPr>
                <a:spLocks noEditPoints="1"/>
              </p:cNvSpPr>
              <p:nvPr/>
            </p:nvSpPr>
            <p:spPr>
              <a:xfrm>
                <a:off x="1978" y="1921"/>
                <a:ext cx="664" cy="0"/>
              </a:xfrm>
              <a:custGeom>
                <a:avLst/>
                <a:gdLst/>
                <a:ahLst/>
                <a:cxnLst>
                  <a:cxn ang="0">
                    <a:pos x="0" y="0"/>
                  </a:cxn>
                  <a:cxn ang="0">
                    <a:pos x="0" y="0"/>
                  </a:cxn>
                  <a:cxn ang="0">
                    <a:pos x="1" y="0"/>
                  </a:cxn>
                  <a:cxn ang="0">
                    <a:pos x="1" y="0"/>
                  </a:cxn>
                  <a:cxn ang="0">
                    <a:pos x="1" y="0"/>
                  </a:cxn>
                  <a:cxn ang="0">
                    <a:pos x="2" y="0"/>
                  </a:cxn>
                  <a:cxn ang="0">
                    <a:pos x="2" y="0"/>
                  </a:cxn>
                  <a:cxn ang="0">
                    <a:pos x="2" y="0"/>
                  </a:cxn>
                  <a:cxn ang="0">
                    <a:pos x="3" y="0"/>
                  </a:cxn>
                  <a:cxn ang="0">
                    <a:pos x="3" y="0"/>
                  </a:cxn>
                  <a:cxn ang="0">
                    <a:pos x="3" y="0"/>
                  </a:cxn>
                  <a:cxn ang="0">
                    <a:pos x="3" y="0"/>
                  </a:cxn>
                  <a:cxn ang="0">
                    <a:pos x="4" y="0"/>
                  </a:cxn>
                  <a:cxn ang="0">
                    <a:pos x="4" y="0"/>
                  </a:cxn>
                  <a:cxn ang="0">
                    <a:pos x="5" y="0"/>
                  </a:cxn>
                  <a:cxn ang="0">
                    <a:pos x="5" y="0"/>
                  </a:cxn>
                  <a:cxn ang="0">
                    <a:pos x="5" y="0"/>
                  </a:cxn>
                  <a:cxn ang="0">
                    <a:pos x="5" y="0"/>
                  </a:cxn>
                  <a:cxn ang="0">
                    <a:pos x="6" y="0"/>
                  </a:cxn>
                  <a:cxn ang="0">
                    <a:pos x="6" y="0"/>
                  </a:cxn>
                  <a:cxn ang="0">
                    <a:pos x="6" y="0"/>
                  </a:cxn>
                  <a:cxn ang="0">
                    <a:pos x="7" y="0"/>
                  </a:cxn>
                  <a:cxn ang="0">
                    <a:pos x="7" y="0"/>
                  </a:cxn>
                  <a:cxn ang="0">
                    <a:pos x="8" y="0"/>
                  </a:cxn>
                  <a:cxn ang="0">
                    <a:pos x="8" y="0"/>
                  </a:cxn>
                  <a:cxn ang="0">
                    <a:pos x="8" y="0"/>
                  </a:cxn>
                  <a:cxn ang="0">
                    <a:pos x="8" y="0"/>
                  </a:cxn>
                </a:cxnLst>
                <a:rect l="0" t="0" r="0" b="0"/>
                <a:pathLst>
                  <a:path w="1146">
                    <a:moveTo>
                      <a:pt x="0" y="0"/>
                    </a:moveTo>
                    <a:lnTo>
                      <a:pt x="0" y="0"/>
                    </a:lnTo>
                    <a:lnTo>
                      <a:pt x="80" y="0"/>
                    </a:lnTo>
                    <a:moveTo>
                      <a:pt x="133" y="0"/>
                    </a:moveTo>
                    <a:lnTo>
                      <a:pt x="133" y="0"/>
                    </a:lnTo>
                    <a:lnTo>
                      <a:pt x="213" y="0"/>
                    </a:lnTo>
                    <a:moveTo>
                      <a:pt x="266" y="0"/>
                    </a:moveTo>
                    <a:lnTo>
                      <a:pt x="266" y="0"/>
                    </a:lnTo>
                    <a:lnTo>
                      <a:pt x="346" y="0"/>
                    </a:lnTo>
                    <a:moveTo>
                      <a:pt x="400" y="0"/>
                    </a:moveTo>
                    <a:lnTo>
                      <a:pt x="400" y="0"/>
                    </a:lnTo>
                    <a:lnTo>
                      <a:pt x="480" y="0"/>
                    </a:lnTo>
                    <a:moveTo>
                      <a:pt x="533" y="0"/>
                    </a:moveTo>
                    <a:lnTo>
                      <a:pt x="533" y="0"/>
                    </a:lnTo>
                    <a:lnTo>
                      <a:pt x="613" y="0"/>
                    </a:lnTo>
                    <a:moveTo>
                      <a:pt x="666" y="0"/>
                    </a:moveTo>
                    <a:lnTo>
                      <a:pt x="666" y="0"/>
                    </a:lnTo>
                    <a:lnTo>
                      <a:pt x="746" y="0"/>
                    </a:lnTo>
                    <a:moveTo>
                      <a:pt x="800" y="0"/>
                    </a:moveTo>
                    <a:lnTo>
                      <a:pt x="800" y="0"/>
                    </a:lnTo>
                    <a:lnTo>
                      <a:pt x="880" y="0"/>
                    </a:lnTo>
                    <a:moveTo>
                      <a:pt x="933" y="0"/>
                    </a:moveTo>
                    <a:lnTo>
                      <a:pt x="933" y="0"/>
                    </a:lnTo>
                    <a:lnTo>
                      <a:pt x="1013" y="0"/>
                    </a:lnTo>
                    <a:moveTo>
                      <a:pt x="1066" y="0"/>
                    </a:moveTo>
                    <a:lnTo>
                      <a:pt x="1066" y="0"/>
                    </a:lnTo>
                    <a:lnTo>
                      <a:pt x="1146" y="0"/>
                    </a:lnTo>
                  </a:path>
                </a:pathLst>
              </a:custGeom>
              <a:noFill/>
              <a:ln w="23813" cap="flat" cmpd="sng">
                <a:solidFill>
                  <a:srgbClr val="000000">
                    <a:alpha val="100000"/>
                  </a:srgbClr>
                </a:solidFill>
                <a:prstDash val="solid"/>
                <a:round/>
                <a:headEnd type="none" w="med" len="med"/>
                <a:tailEnd type="none" w="med" len="med"/>
              </a:ln>
            </p:spPr>
            <p:txBody>
              <a:bodyPr/>
              <a:lstStyle/>
              <a:p>
                <a:endParaRPr lang="en-US"/>
              </a:p>
            </p:txBody>
          </p:sp>
          <p:sp>
            <p:nvSpPr>
              <p:cNvPr id="8340" name="Freeform 53"/>
              <p:cNvSpPr/>
              <p:nvPr/>
            </p:nvSpPr>
            <p:spPr>
              <a:xfrm>
                <a:off x="746" y="1978"/>
                <a:ext cx="54" cy="175"/>
              </a:xfrm>
              <a:custGeom>
                <a:avLst/>
                <a:gdLst/>
                <a:ahLst/>
                <a:cxnLst>
                  <a:cxn ang="0">
                    <a:pos x="0" y="2"/>
                  </a:cxn>
                  <a:cxn ang="0">
                    <a:pos x="0" y="2"/>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0" y="2"/>
                  </a:cxn>
                  <a:cxn ang="0">
                    <a:pos x="0" y="2"/>
                  </a:cxn>
                  <a:cxn ang="0">
                    <a:pos x="0" y="2"/>
                  </a:cxn>
                </a:cxnLst>
                <a:rect l="0" t="0" r="0" b="0"/>
                <a:pathLst>
                  <a:path w="94" h="301">
                    <a:moveTo>
                      <a:pt x="0" y="293"/>
                    </a:moveTo>
                    <a:lnTo>
                      <a:pt x="0" y="293"/>
                    </a:lnTo>
                    <a:lnTo>
                      <a:pt x="0" y="8"/>
                    </a:lnTo>
                    <a:lnTo>
                      <a:pt x="0" y="7"/>
                    </a:lnTo>
                    <a:lnTo>
                      <a:pt x="0" y="5"/>
                    </a:lnTo>
                    <a:lnTo>
                      <a:pt x="1" y="4"/>
                    </a:lnTo>
                    <a:lnTo>
                      <a:pt x="2" y="3"/>
                    </a:lnTo>
                    <a:lnTo>
                      <a:pt x="3" y="2"/>
                    </a:lnTo>
                    <a:lnTo>
                      <a:pt x="5" y="1"/>
                    </a:lnTo>
                    <a:lnTo>
                      <a:pt x="6" y="0"/>
                    </a:lnTo>
                    <a:lnTo>
                      <a:pt x="8" y="0"/>
                    </a:lnTo>
                    <a:lnTo>
                      <a:pt x="85" y="0"/>
                    </a:lnTo>
                    <a:lnTo>
                      <a:pt x="87" y="0"/>
                    </a:lnTo>
                    <a:lnTo>
                      <a:pt x="88" y="1"/>
                    </a:lnTo>
                    <a:lnTo>
                      <a:pt x="90" y="2"/>
                    </a:lnTo>
                    <a:lnTo>
                      <a:pt x="91" y="3"/>
                    </a:lnTo>
                    <a:lnTo>
                      <a:pt x="92" y="4"/>
                    </a:lnTo>
                    <a:lnTo>
                      <a:pt x="93" y="5"/>
                    </a:lnTo>
                    <a:lnTo>
                      <a:pt x="93" y="7"/>
                    </a:lnTo>
                    <a:lnTo>
                      <a:pt x="94" y="8"/>
                    </a:lnTo>
                    <a:lnTo>
                      <a:pt x="94" y="293"/>
                    </a:lnTo>
                    <a:lnTo>
                      <a:pt x="93" y="294"/>
                    </a:lnTo>
                    <a:lnTo>
                      <a:pt x="93" y="296"/>
                    </a:lnTo>
                    <a:lnTo>
                      <a:pt x="92" y="297"/>
                    </a:lnTo>
                    <a:lnTo>
                      <a:pt x="91" y="299"/>
                    </a:lnTo>
                    <a:lnTo>
                      <a:pt x="90" y="300"/>
                    </a:lnTo>
                    <a:lnTo>
                      <a:pt x="88" y="300"/>
                    </a:lnTo>
                    <a:lnTo>
                      <a:pt x="87" y="301"/>
                    </a:lnTo>
                    <a:lnTo>
                      <a:pt x="85" y="301"/>
                    </a:lnTo>
                    <a:lnTo>
                      <a:pt x="8" y="301"/>
                    </a:lnTo>
                    <a:lnTo>
                      <a:pt x="6" y="301"/>
                    </a:lnTo>
                    <a:lnTo>
                      <a:pt x="5" y="300"/>
                    </a:lnTo>
                    <a:lnTo>
                      <a:pt x="3" y="300"/>
                    </a:lnTo>
                    <a:lnTo>
                      <a:pt x="2" y="299"/>
                    </a:lnTo>
                    <a:lnTo>
                      <a:pt x="1" y="297"/>
                    </a:lnTo>
                    <a:lnTo>
                      <a:pt x="0" y="296"/>
                    </a:lnTo>
                    <a:lnTo>
                      <a:pt x="0" y="294"/>
                    </a:lnTo>
                    <a:lnTo>
                      <a:pt x="0" y="293"/>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41" name="Freeform 54"/>
              <p:cNvSpPr/>
              <p:nvPr/>
            </p:nvSpPr>
            <p:spPr>
              <a:xfrm>
                <a:off x="858" y="1978"/>
                <a:ext cx="155" cy="175"/>
              </a:xfrm>
              <a:custGeom>
                <a:avLst/>
                <a:gdLst/>
                <a:ahLst/>
                <a:cxnLst>
                  <a:cxn ang="0">
                    <a:pos x="2" y="2"/>
                  </a:cxn>
                  <a:cxn ang="0">
                    <a:pos x="2" y="2"/>
                  </a:cxn>
                  <a:cxn ang="0">
                    <a:pos x="0" y="2"/>
                  </a:cxn>
                  <a:cxn ang="0">
                    <a:pos x="0" y="0"/>
                  </a:cxn>
                  <a:cxn ang="0">
                    <a:pos x="2" y="0"/>
                  </a:cxn>
                  <a:cxn ang="0">
                    <a:pos x="2" y="2"/>
                  </a:cxn>
                </a:cxnLst>
                <a:rect l="0" t="0" r="0" b="0"/>
                <a:pathLst>
                  <a:path w="267" h="301">
                    <a:moveTo>
                      <a:pt x="267" y="301"/>
                    </a:moveTo>
                    <a:lnTo>
                      <a:pt x="267" y="301"/>
                    </a:lnTo>
                    <a:lnTo>
                      <a:pt x="0" y="301"/>
                    </a:lnTo>
                    <a:lnTo>
                      <a:pt x="0" y="0"/>
                    </a:lnTo>
                    <a:lnTo>
                      <a:pt x="267" y="0"/>
                    </a:lnTo>
                    <a:lnTo>
                      <a:pt x="267" y="30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42" name="Freeform 55"/>
              <p:cNvSpPr/>
              <p:nvPr/>
            </p:nvSpPr>
            <p:spPr>
              <a:xfrm>
                <a:off x="1001" y="2141"/>
                <a:ext cx="64" cy="15"/>
              </a:xfrm>
              <a:custGeom>
                <a:avLst/>
                <a:gdLst/>
                <a:ahLst/>
                <a:cxnLst>
                  <a:cxn ang="0">
                    <a:pos x="1" y="1"/>
                  </a:cxn>
                  <a:cxn ang="0">
                    <a:pos x="1" y="1"/>
                  </a:cxn>
                  <a:cxn ang="0">
                    <a:pos x="0" y="1"/>
                  </a:cxn>
                  <a:cxn ang="0">
                    <a:pos x="0" y="0"/>
                  </a:cxn>
                  <a:cxn ang="0">
                    <a:pos x="1" y="0"/>
                  </a:cxn>
                  <a:cxn ang="0">
                    <a:pos x="1" y="1"/>
                  </a:cxn>
                </a:cxnLst>
                <a:rect l="0" t="0" r="0" b="0"/>
                <a:pathLst>
                  <a:path w="111" h="26">
                    <a:moveTo>
                      <a:pt x="111" y="26"/>
                    </a:moveTo>
                    <a:lnTo>
                      <a:pt x="111" y="26"/>
                    </a:lnTo>
                    <a:lnTo>
                      <a:pt x="0" y="26"/>
                    </a:lnTo>
                    <a:lnTo>
                      <a:pt x="0" y="0"/>
                    </a:lnTo>
                    <a:lnTo>
                      <a:pt x="111" y="0"/>
                    </a:lnTo>
                    <a:lnTo>
                      <a:pt x="111" y="26"/>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43" name="Freeform 56"/>
              <p:cNvSpPr/>
              <p:nvPr/>
            </p:nvSpPr>
            <p:spPr>
              <a:xfrm>
                <a:off x="1001" y="1975"/>
                <a:ext cx="64" cy="15"/>
              </a:xfrm>
              <a:custGeom>
                <a:avLst/>
                <a:gdLst/>
                <a:ahLst/>
                <a:cxnLst>
                  <a:cxn ang="0">
                    <a:pos x="1" y="0"/>
                  </a:cxn>
                  <a:cxn ang="0">
                    <a:pos x="1" y="0"/>
                  </a:cxn>
                  <a:cxn ang="0">
                    <a:pos x="0" y="0"/>
                  </a:cxn>
                  <a:cxn ang="0">
                    <a:pos x="0" y="1"/>
                  </a:cxn>
                  <a:cxn ang="0">
                    <a:pos x="1" y="1"/>
                  </a:cxn>
                  <a:cxn ang="0">
                    <a:pos x="1" y="0"/>
                  </a:cxn>
                </a:cxnLst>
                <a:rect l="0" t="0" r="0" b="0"/>
                <a:pathLst>
                  <a:path w="111" h="26">
                    <a:moveTo>
                      <a:pt x="111" y="0"/>
                    </a:moveTo>
                    <a:lnTo>
                      <a:pt x="111" y="0"/>
                    </a:lnTo>
                    <a:lnTo>
                      <a:pt x="0" y="0"/>
                    </a:lnTo>
                    <a:lnTo>
                      <a:pt x="0" y="26"/>
                    </a:lnTo>
                    <a:lnTo>
                      <a:pt x="111" y="26"/>
                    </a:lnTo>
                    <a:lnTo>
                      <a:pt x="111"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44" name="Freeform 57"/>
              <p:cNvSpPr/>
              <p:nvPr/>
            </p:nvSpPr>
            <p:spPr>
              <a:xfrm>
                <a:off x="790" y="2141"/>
                <a:ext cx="64" cy="15"/>
              </a:xfrm>
              <a:custGeom>
                <a:avLst/>
                <a:gdLst/>
                <a:ahLst/>
                <a:cxnLst>
                  <a:cxn ang="0">
                    <a:pos x="1" y="1"/>
                  </a:cxn>
                  <a:cxn ang="0">
                    <a:pos x="1" y="1"/>
                  </a:cxn>
                  <a:cxn ang="0">
                    <a:pos x="0" y="1"/>
                  </a:cxn>
                  <a:cxn ang="0">
                    <a:pos x="0" y="0"/>
                  </a:cxn>
                  <a:cxn ang="0">
                    <a:pos x="1" y="0"/>
                  </a:cxn>
                  <a:cxn ang="0">
                    <a:pos x="1" y="1"/>
                  </a:cxn>
                </a:cxnLst>
                <a:rect l="0" t="0" r="0" b="0"/>
                <a:pathLst>
                  <a:path w="111" h="26">
                    <a:moveTo>
                      <a:pt x="111" y="26"/>
                    </a:moveTo>
                    <a:lnTo>
                      <a:pt x="111" y="26"/>
                    </a:lnTo>
                    <a:lnTo>
                      <a:pt x="0" y="26"/>
                    </a:lnTo>
                    <a:lnTo>
                      <a:pt x="0" y="0"/>
                    </a:lnTo>
                    <a:lnTo>
                      <a:pt x="111" y="0"/>
                    </a:lnTo>
                    <a:lnTo>
                      <a:pt x="111" y="26"/>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45" name="Freeform 58"/>
              <p:cNvSpPr/>
              <p:nvPr/>
            </p:nvSpPr>
            <p:spPr>
              <a:xfrm>
                <a:off x="790" y="1975"/>
                <a:ext cx="64" cy="15"/>
              </a:xfrm>
              <a:custGeom>
                <a:avLst/>
                <a:gdLst/>
                <a:ahLst/>
                <a:cxnLst>
                  <a:cxn ang="0">
                    <a:pos x="1" y="0"/>
                  </a:cxn>
                  <a:cxn ang="0">
                    <a:pos x="1" y="0"/>
                  </a:cxn>
                  <a:cxn ang="0">
                    <a:pos x="0" y="0"/>
                  </a:cxn>
                  <a:cxn ang="0">
                    <a:pos x="0" y="1"/>
                  </a:cxn>
                  <a:cxn ang="0">
                    <a:pos x="1" y="1"/>
                  </a:cxn>
                  <a:cxn ang="0">
                    <a:pos x="1" y="0"/>
                  </a:cxn>
                </a:cxnLst>
                <a:rect l="0" t="0" r="0" b="0"/>
                <a:pathLst>
                  <a:path w="111" h="26">
                    <a:moveTo>
                      <a:pt x="111" y="0"/>
                    </a:moveTo>
                    <a:lnTo>
                      <a:pt x="111" y="0"/>
                    </a:lnTo>
                    <a:lnTo>
                      <a:pt x="0" y="0"/>
                    </a:lnTo>
                    <a:lnTo>
                      <a:pt x="0" y="26"/>
                    </a:lnTo>
                    <a:lnTo>
                      <a:pt x="111" y="26"/>
                    </a:lnTo>
                    <a:lnTo>
                      <a:pt x="111"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46" name="Freeform 59"/>
              <p:cNvSpPr/>
              <p:nvPr/>
            </p:nvSpPr>
            <p:spPr>
              <a:xfrm>
                <a:off x="1060" y="1975"/>
                <a:ext cx="57" cy="180"/>
              </a:xfrm>
              <a:custGeom>
                <a:avLst/>
                <a:gdLst/>
                <a:ahLst/>
                <a:cxnLst>
                  <a:cxn ang="0">
                    <a:pos x="0" y="2"/>
                  </a:cxn>
                  <a:cxn ang="0">
                    <a:pos x="0" y="2"/>
                  </a:cxn>
                  <a:cxn ang="0">
                    <a:pos x="0" y="1"/>
                  </a:cxn>
                  <a:cxn ang="0">
                    <a:pos x="1"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0" y="2"/>
                  </a:cxn>
                </a:cxnLst>
                <a:rect l="0" t="0" r="0" b="0"/>
                <a:pathLst>
                  <a:path w="98" h="309">
                    <a:moveTo>
                      <a:pt x="0" y="296"/>
                    </a:moveTo>
                    <a:lnTo>
                      <a:pt x="0" y="296"/>
                    </a:lnTo>
                    <a:lnTo>
                      <a:pt x="0" y="13"/>
                    </a:lnTo>
                    <a:lnTo>
                      <a:pt x="1" y="10"/>
                    </a:lnTo>
                    <a:lnTo>
                      <a:pt x="2" y="8"/>
                    </a:lnTo>
                    <a:lnTo>
                      <a:pt x="3" y="6"/>
                    </a:lnTo>
                    <a:lnTo>
                      <a:pt x="5" y="4"/>
                    </a:lnTo>
                    <a:lnTo>
                      <a:pt x="8" y="2"/>
                    </a:lnTo>
                    <a:lnTo>
                      <a:pt x="11" y="1"/>
                    </a:lnTo>
                    <a:lnTo>
                      <a:pt x="14" y="0"/>
                    </a:lnTo>
                    <a:lnTo>
                      <a:pt x="18" y="0"/>
                    </a:lnTo>
                    <a:lnTo>
                      <a:pt x="58" y="0"/>
                    </a:lnTo>
                    <a:lnTo>
                      <a:pt x="63" y="1"/>
                    </a:lnTo>
                    <a:lnTo>
                      <a:pt x="67" y="3"/>
                    </a:lnTo>
                    <a:lnTo>
                      <a:pt x="71" y="8"/>
                    </a:lnTo>
                    <a:lnTo>
                      <a:pt x="75" y="13"/>
                    </a:lnTo>
                    <a:lnTo>
                      <a:pt x="79" y="20"/>
                    </a:lnTo>
                    <a:lnTo>
                      <a:pt x="82" y="29"/>
                    </a:lnTo>
                    <a:lnTo>
                      <a:pt x="85" y="38"/>
                    </a:lnTo>
                    <a:lnTo>
                      <a:pt x="87" y="48"/>
                    </a:lnTo>
                    <a:lnTo>
                      <a:pt x="90" y="60"/>
                    </a:lnTo>
                    <a:lnTo>
                      <a:pt x="92" y="72"/>
                    </a:lnTo>
                    <a:lnTo>
                      <a:pt x="93" y="84"/>
                    </a:lnTo>
                    <a:lnTo>
                      <a:pt x="95" y="98"/>
                    </a:lnTo>
                    <a:lnTo>
                      <a:pt x="96" y="112"/>
                    </a:lnTo>
                    <a:lnTo>
                      <a:pt x="97" y="126"/>
                    </a:lnTo>
                    <a:lnTo>
                      <a:pt x="97" y="140"/>
                    </a:lnTo>
                    <a:lnTo>
                      <a:pt x="98" y="155"/>
                    </a:lnTo>
                    <a:lnTo>
                      <a:pt x="97" y="169"/>
                    </a:lnTo>
                    <a:lnTo>
                      <a:pt x="97" y="183"/>
                    </a:lnTo>
                    <a:lnTo>
                      <a:pt x="96" y="198"/>
                    </a:lnTo>
                    <a:lnTo>
                      <a:pt x="95" y="211"/>
                    </a:lnTo>
                    <a:lnTo>
                      <a:pt x="94" y="225"/>
                    </a:lnTo>
                    <a:lnTo>
                      <a:pt x="92" y="238"/>
                    </a:lnTo>
                    <a:lnTo>
                      <a:pt x="90" y="250"/>
                    </a:lnTo>
                    <a:lnTo>
                      <a:pt x="88" y="261"/>
                    </a:lnTo>
                    <a:lnTo>
                      <a:pt x="85" y="271"/>
                    </a:lnTo>
                    <a:lnTo>
                      <a:pt x="82" y="281"/>
                    </a:lnTo>
                    <a:lnTo>
                      <a:pt x="79" y="289"/>
                    </a:lnTo>
                    <a:lnTo>
                      <a:pt x="75" y="296"/>
                    </a:lnTo>
                    <a:lnTo>
                      <a:pt x="72" y="302"/>
                    </a:lnTo>
                    <a:lnTo>
                      <a:pt x="67" y="306"/>
                    </a:lnTo>
                    <a:lnTo>
                      <a:pt x="63" y="308"/>
                    </a:lnTo>
                    <a:lnTo>
                      <a:pt x="58" y="309"/>
                    </a:lnTo>
                    <a:lnTo>
                      <a:pt x="18" y="309"/>
                    </a:lnTo>
                    <a:lnTo>
                      <a:pt x="14" y="309"/>
                    </a:lnTo>
                    <a:lnTo>
                      <a:pt x="11" y="308"/>
                    </a:lnTo>
                    <a:lnTo>
                      <a:pt x="8" y="307"/>
                    </a:lnTo>
                    <a:lnTo>
                      <a:pt x="5" y="306"/>
                    </a:lnTo>
                    <a:lnTo>
                      <a:pt x="3" y="304"/>
                    </a:lnTo>
                    <a:lnTo>
                      <a:pt x="2" y="301"/>
                    </a:lnTo>
                    <a:lnTo>
                      <a:pt x="1" y="299"/>
                    </a:lnTo>
                    <a:lnTo>
                      <a:pt x="0" y="296"/>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47" name="Freeform 60"/>
              <p:cNvSpPr/>
              <p:nvPr/>
            </p:nvSpPr>
            <p:spPr>
              <a:xfrm>
                <a:off x="750" y="1978"/>
                <a:ext cx="358" cy="174"/>
              </a:xfrm>
              <a:custGeom>
                <a:avLst/>
                <a:gdLst/>
                <a:ahLst/>
                <a:cxnLst>
                  <a:cxn ang="0">
                    <a:pos x="1" y="1"/>
                  </a:cxn>
                  <a:cxn ang="0">
                    <a:pos x="1" y="1"/>
                  </a:cxn>
                  <a:cxn ang="0">
                    <a:pos x="1" y="0"/>
                  </a:cxn>
                  <a:cxn ang="0">
                    <a:pos x="2" y="0"/>
                  </a:cxn>
                  <a:cxn ang="0">
                    <a:pos x="2" y="1"/>
                  </a:cxn>
                  <a:cxn ang="0">
                    <a:pos x="2" y="1"/>
                  </a:cxn>
                  <a:cxn ang="0">
                    <a:pos x="2" y="1"/>
                  </a:cxn>
                  <a:cxn ang="0">
                    <a:pos x="3" y="1"/>
                  </a:cxn>
                  <a:cxn ang="0">
                    <a:pos x="3" y="1"/>
                  </a:cxn>
                  <a:cxn ang="0">
                    <a:pos x="3" y="0"/>
                  </a:cxn>
                  <a:cxn ang="0">
                    <a:pos x="5" y="0"/>
                  </a:cxn>
                  <a:cxn ang="0">
                    <a:pos x="5" y="1"/>
                  </a:cxn>
                  <a:cxn ang="0">
                    <a:pos x="5" y="1"/>
                  </a:cxn>
                  <a:cxn ang="0">
                    <a:pos x="5" y="1"/>
                  </a:cxn>
                  <a:cxn ang="0">
                    <a:pos x="5" y="1"/>
                  </a:cxn>
                  <a:cxn ang="0">
                    <a:pos x="5" y="1"/>
                  </a:cxn>
                  <a:cxn ang="0">
                    <a:pos x="5" y="1"/>
                  </a:cxn>
                  <a:cxn ang="0">
                    <a:pos x="5" y="1"/>
                  </a:cxn>
                  <a:cxn ang="0">
                    <a:pos x="5" y="1"/>
                  </a:cxn>
                  <a:cxn ang="0">
                    <a:pos x="5" y="1"/>
                  </a:cxn>
                  <a:cxn ang="0">
                    <a:pos x="5" y="2"/>
                  </a:cxn>
                  <a:cxn ang="0">
                    <a:pos x="5" y="2"/>
                  </a:cxn>
                  <a:cxn ang="0">
                    <a:pos x="5" y="2"/>
                  </a:cxn>
                  <a:cxn ang="0">
                    <a:pos x="5" y="2"/>
                  </a:cxn>
                  <a:cxn ang="0">
                    <a:pos x="5" y="2"/>
                  </a:cxn>
                  <a:cxn ang="0">
                    <a:pos x="5" y="2"/>
                  </a:cxn>
                  <a:cxn ang="0">
                    <a:pos x="5" y="2"/>
                  </a:cxn>
                  <a:cxn ang="0">
                    <a:pos x="5" y="2"/>
                  </a:cxn>
                  <a:cxn ang="0">
                    <a:pos x="3" y="2"/>
                  </a:cxn>
                  <a:cxn ang="0">
                    <a:pos x="3" y="2"/>
                  </a:cxn>
                  <a:cxn ang="0">
                    <a:pos x="3" y="2"/>
                  </a:cxn>
                  <a:cxn ang="0">
                    <a:pos x="2" y="2"/>
                  </a:cxn>
                  <a:cxn ang="0">
                    <a:pos x="2" y="2"/>
                  </a:cxn>
                  <a:cxn ang="0">
                    <a:pos x="2" y="2"/>
                  </a:cxn>
                  <a:cxn ang="0">
                    <a:pos x="1" y="2"/>
                  </a:cxn>
                  <a:cxn ang="0">
                    <a:pos x="1" y="2"/>
                  </a:cxn>
                  <a:cxn ang="0">
                    <a:pos x="1" y="2"/>
                  </a:cxn>
                  <a:cxn ang="0">
                    <a:pos x="1" y="2"/>
                  </a:cxn>
                  <a:cxn ang="0">
                    <a:pos x="1" y="2"/>
                  </a:cxn>
                  <a:cxn ang="0">
                    <a:pos x="1" y="2"/>
                  </a:cxn>
                  <a:cxn ang="0">
                    <a:pos x="0" y="2"/>
                  </a:cxn>
                  <a:cxn ang="0">
                    <a:pos x="1" y="1"/>
                  </a:cxn>
                  <a:cxn ang="0">
                    <a:pos x="1" y="1"/>
                  </a:cxn>
                  <a:cxn ang="0">
                    <a:pos x="1" y="1"/>
                  </a:cxn>
                </a:cxnLst>
                <a:rect l="0" t="0" r="0" b="0"/>
                <a:pathLst>
                  <a:path w="616" h="300">
                    <a:moveTo>
                      <a:pt x="54" y="7"/>
                    </a:moveTo>
                    <a:lnTo>
                      <a:pt x="54" y="7"/>
                    </a:lnTo>
                    <a:lnTo>
                      <a:pt x="54" y="6"/>
                    </a:lnTo>
                    <a:lnTo>
                      <a:pt x="54" y="5"/>
                    </a:lnTo>
                    <a:lnTo>
                      <a:pt x="55" y="4"/>
                    </a:lnTo>
                    <a:lnTo>
                      <a:pt x="55" y="3"/>
                    </a:lnTo>
                    <a:lnTo>
                      <a:pt x="56" y="2"/>
                    </a:lnTo>
                    <a:lnTo>
                      <a:pt x="57" y="1"/>
                    </a:lnTo>
                    <a:lnTo>
                      <a:pt x="59" y="0"/>
                    </a:lnTo>
                    <a:lnTo>
                      <a:pt x="60" y="0"/>
                    </a:lnTo>
                    <a:lnTo>
                      <a:pt x="62" y="0"/>
                    </a:lnTo>
                    <a:lnTo>
                      <a:pt x="190" y="0"/>
                    </a:lnTo>
                    <a:lnTo>
                      <a:pt x="192" y="0"/>
                    </a:lnTo>
                    <a:lnTo>
                      <a:pt x="193" y="0"/>
                    </a:lnTo>
                    <a:lnTo>
                      <a:pt x="194" y="1"/>
                    </a:lnTo>
                    <a:lnTo>
                      <a:pt x="195" y="2"/>
                    </a:lnTo>
                    <a:lnTo>
                      <a:pt x="196" y="3"/>
                    </a:lnTo>
                    <a:lnTo>
                      <a:pt x="197" y="4"/>
                    </a:lnTo>
                    <a:lnTo>
                      <a:pt x="197" y="5"/>
                    </a:lnTo>
                    <a:lnTo>
                      <a:pt x="197" y="6"/>
                    </a:lnTo>
                    <a:lnTo>
                      <a:pt x="197" y="7"/>
                    </a:lnTo>
                    <a:lnTo>
                      <a:pt x="415" y="7"/>
                    </a:lnTo>
                    <a:lnTo>
                      <a:pt x="415" y="6"/>
                    </a:lnTo>
                    <a:lnTo>
                      <a:pt x="415" y="5"/>
                    </a:lnTo>
                    <a:lnTo>
                      <a:pt x="416" y="4"/>
                    </a:lnTo>
                    <a:lnTo>
                      <a:pt x="416" y="3"/>
                    </a:lnTo>
                    <a:lnTo>
                      <a:pt x="417" y="2"/>
                    </a:lnTo>
                    <a:lnTo>
                      <a:pt x="418" y="1"/>
                    </a:lnTo>
                    <a:lnTo>
                      <a:pt x="420" y="0"/>
                    </a:lnTo>
                    <a:lnTo>
                      <a:pt x="421" y="0"/>
                    </a:lnTo>
                    <a:lnTo>
                      <a:pt x="423" y="0"/>
                    </a:lnTo>
                    <a:lnTo>
                      <a:pt x="551" y="0"/>
                    </a:lnTo>
                    <a:lnTo>
                      <a:pt x="553" y="0"/>
                    </a:lnTo>
                    <a:lnTo>
                      <a:pt x="554" y="0"/>
                    </a:lnTo>
                    <a:lnTo>
                      <a:pt x="555" y="1"/>
                    </a:lnTo>
                    <a:lnTo>
                      <a:pt x="556" y="2"/>
                    </a:lnTo>
                    <a:lnTo>
                      <a:pt x="557" y="3"/>
                    </a:lnTo>
                    <a:lnTo>
                      <a:pt x="558" y="4"/>
                    </a:lnTo>
                    <a:lnTo>
                      <a:pt x="558" y="5"/>
                    </a:lnTo>
                    <a:lnTo>
                      <a:pt x="558" y="6"/>
                    </a:lnTo>
                    <a:lnTo>
                      <a:pt x="558" y="7"/>
                    </a:lnTo>
                    <a:lnTo>
                      <a:pt x="589" y="7"/>
                    </a:lnTo>
                    <a:lnTo>
                      <a:pt x="592" y="8"/>
                    </a:lnTo>
                    <a:lnTo>
                      <a:pt x="595" y="10"/>
                    </a:lnTo>
                    <a:lnTo>
                      <a:pt x="598" y="14"/>
                    </a:lnTo>
                    <a:lnTo>
                      <a:pt x="600" y="19"/>
                    </a:lnTo>
                    <a:lnTo>
                      <a:pt x="603" y="26"/>
                    </a:lnTo>
                    <a:lnTo>
                      <a:pt x="605" y="33"/>
                    </a:lnTo>
                    <a:lnTo>
                      <a:pt x="607" y="42"/>
                    </a:lnTo>
                    <a:lnTo>
                      <a:pt x="609" y="52"/>
                    </a:lnTo>
                    <a:lnTo>
                      <a:pt x="610" y="62"/>
                    </a:lnTo>
                    <a:lnTo>
                      <a:pt x="612" y="73"/>
                    </a:lnTo>
                    <a:lnTo>
                      <a:pt x="613" y="85"/>
                    </a:lnTo>
                    <a:lnTo>
                      <a:pt x="614" y="97"/>
                    </a:lnTo>
                    <a:lnTo>
                      <a:pt x="615" y="110"/>
                    </a:lnTo>
                    <a:lnTo>
                      <a:pt x="615" y="123"/>
                    </a:lnTo>
                    <a:lnTo>
                      <a:pt x="616" y="136"/>
                    </a:lnTo>
                    <a:lnTo>
                      <a:pt x="616" y="150"/>
                    </a:lnTo>
                    <a:lnTo>
                      <a:pt x="616" y="163"/>
                    </a:lnTo>
                    <a:lnTo>
                      <a:pt x="615" y="176"/>
                    </a:lnTo>
                    <a:lnTo>
                      <a:pt x="615" y="189"/>
                    </a:lnTo>
                    <a:lnTo>
                      <a:pt x="614" y="202"/>
                    </a:lnTo>
                    <a:lnTo>
                      <a:pt x="613" y="214"/>
                    </a:lnTo>
                    <a:lnTo>
                      <a:pt x="612" y="226"/>
                    </a:lnTo>
                    <a:lnTo>
                      <a:pt x="611" y="237"/>
                    </a:lnTo>
                    <a:lnTo>
                      <a:pt x="609" y="248"/>
                    </a:lnTo>
                    <a:lnTo>
                      <a:pt x="607" y="257"/>
                    </a:lnTo>
                    <a:lnTo>
                      <a:pt x="605" y="266"/>
                    </a:lnTo>
                    <a:lnTo>
                      <a:pt x="603" y="274"/>
                    </a:lnTo>
                    <a:lnTo>
                      <a:pt x="601" y="280"/>
                    </a:lnTo>
                    <a:lnTo>
                      <a:pt x="598" y="285"/>
                    </a:lnTo>
                    <a:lnTo>
                      <a:pt x="595" y="289"/>
                    </a:lnTo>
                    <a:lnTo>
                      <a:pt x="592" y="291"/>
                    </a:lnTo>
                    <a:lnTo>
                      <a:pt x="589" y="292"/>
                    </a:lnTo>
                    <a:lnTo>
                      <a:pt x="558" y="292"/>
                    </a:lnTo>
                    <a:lnTo>
                      <a:pt x="558" y="294"/>
                    </a:lnTo>
                    <a:lnTo>
                      <a:pt x="558" y="296"/>
                    </a:lnTo>
                    <a:lnTo>
                      <a:pt x="558" y="297"/>
                    </a:lnTo>
                    <a:lnTo>
                      <a:pt x="557" y="298"/>
                    </a:lnTo>
                    <a:lnTo>
                      <a:pt x="556" y="299"/>
                    </a:lnTo>
                    <a:lnTo>
                      <a:pt x="555" y="299"/>
                    </a:lnTo>
                    <a:lnTo>
                      <a:pt x="554" y="300"/>
                    </a:lnTo>
                    <a:lnTo>
                      <a:pt x="553" y="300"/>
                    </a:lnTo>
                    <a:lnTo>
                      <a:pt x="551" y="300"/>
                    </a:lnTo>
                    <a:lnTo>
                      <a:pt x="423" y="300"/>
                    </a:lnTo>
                    <a:lnTo>
                      <a:pt x="421" y="300"/>
                    </a:lnTo>
                    <a:lnTo>
                      <a:pt x="420" y="300"/>
                    </a:lnTo>
                    <a:lnTo>
                      <a:pt x="418" y="299"/>
                    </a:lnTo>
                    <a:lnTo>
                      <a:pt x="417" y="299"/>
                    </a:lnTo>
                    <a:lnTo>
                      <a:pt x="416" y="298"/>
                    </a:lnTo>
                    <a:lnTo>
                      <a:pt x="416" y="297"/>
                    </a:lnTo>
                    <a:lnTo>
                      <a:pt x="415" y="296"/>
                    </a:lnTo>
                    <a:lnTo>
                      <a:pt x="415" y="294"/>
                    </a:lnTo>
                    <a:lnTo>
                      <a:pt x="415" y="292"/>
                    </a:lnTo>
                    <a:lnTo>
                      <a:pt x="197" y="292"/>
                    </a:lnTo>
                    <a:lnTo>
                      <a:pt x="197" y="294"/>
                    </a:lnTo>
                    <a:lnTo>
                      <a:pt x="197" y="296"/>
                    </a:lnTo>
                    <a:lnTo>
                      <a:pt x="197" y="297"/>
                    </a:lnTo>
                    <a:lnTo>
                      <a:pt x="196" y="298"/>
                    </a:lnTo>
                    <a:lnTo>
                      <a:pt x="195" y="299"/>
                    </a:lnTo>
                    <a:lnTo>
                      <a:pt x="194" y="299"/>
                    </a:lnTo>
                    <a:lnTo>
                      <a:pt x="193" y="300"/>
                    </a:lnTo>
                    <a:lnTo>
                      <a:pt x="192" y="300"/>
                    </a:lnTo>
                    <a:lnTo>
                      <a:pt x="190" y="300"/>
                    </a:lnTo>
                    <a:lnTo>
                      <a:pt x="62" y="300"/>
                    </a:lnTo>
                    <a:lnTo>
                      <a:pt x="60" y="300"/>
                    </a:lnTo>
                    <a:lnTo>
                      <a:pt x="59" y="300"/>
                    </a:lnTo>
                    <a:lnTo>
                      <a:pt x="57" y="299"/>
                    </a:lnTo>
                    <a:lnTo>
                      <a:pt x="56" y="299"/>
                    </a:lnTo>
                    <a:lnTo>
                      <a:pt x="55" y="298"/>
                    </a:lnTo>
                    <a:lnTo>
                      <a:pt x="55" y="297"/>
                    </a:lnTo>
                    <a:lnTo>
                      <a:pt x="54" y="296"/>
                    </a:lnTo>
                    <a:lnTo>
                      <a:pt x="54" y="294"/>
                    </a:lnTo>
                    <a:lnTo>
                      <a:pt x="54" y="292"/>
                    </a:lnTo>
                    <a:lnTo>
                      <a:pt x="12" y="292"/>
                    </a:lnTo>
                    <a:lnTo>
                      <a:pt x="9" y="292"/>
                    </a:lnTo>
                    <a:lnTo>
                      <a:pt x="7" y="291"/>
                    </a:lnTo>
                    <a:lnTo>
                      <a:pt x="5" y="290"/>
                    </a:lnTo>
                    <a:lnTo>
                      <a:pt x="3" y="289"/>
                    </a:lnTo>
                    <a:lnTo>
                      <a:pt x="2" y="287"/>
                    </a:lnTo>
                    <a:lnTo>
                      <a:pt x="1" y="285"/>
                    </a:lnTo>
                    <a:lnTo>
                      <a:pt x="0" y="283"/>
                    </a:lnTo>
                    <a:lnTo>
                      <a:pt x="0" y="280"/>
                    </a:lnTo>
                    <a:lnTo>
                      <a:pt x="0" y="19"/>
                    </a:lnTo>
                    <a:lnTo>
                      <a:pt x="0" y="16"/>
                    </a:lnTo>
                    <a:lnTo>
                      <a:pt x="1" y="14"/>
                    </a:lnTo>
                    <a:lnTo>
                      <a:pt x="2" y="12"/>
                    </a:lnTo>
                    <a:lnTo>
                      <a:pt x="3" y="10"/>
                    </a:lnTo>
                    <a:lnTo>
                      <a:pt x="5" y="9"/>
                    </a:lnTo>
                    <a:lnTo>
                      <a:pt x="7" y="8"/>
                    </a:lnTo>
                    <a:lnTo>
                      <a:pt x="9" y="7"/>
                    </a:lnTo>
                    <a:lnTo>
                      <a:pt x="12" y="7"/>
                    </a:lnTo>
                    <a:lnTo>
                      <a:pt x="54" y="7"/>
                    </a:lnTo>
                    <a:close/>
                  </a:path>
                </a:pathLst>
              </a:custGeom>
              <a:solidFill>
                <a:srgbClr val="9E9E9E">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48" name="Freeform 61"/>
              <p:cNvSpPr/>
              <p:nvPr/>
            </p:nvSpPr>
            <p:spPr>
              <a:xfrm>
                <a:off x="750" y="1978"/>
                <a:ext cx="358" cy="174"/>
              </a:xfrm>
              <a:custGeom>
                <a:avLst/>
                <a:gdLst/>
                <a:ahLst/>
                <a:cxnLst>
                  <a:cxn ang="0">
                    <a:pos x="1" y="1"/>
                  </a:cxn>
                  <a:cxn ang="0">
                    <a:pos x="1" y="1"/>
                  </a:cxn>
                  <a:cxn ang="0">
                    <a:pos x="1" y="0"/>
                  </a:cxn>
                  <a:cxn ang="0">
                    <a:pos x="2" y="0"/>
                  </a:cxn>
                  <a:cxn ang="0">
                    <a:pos x="2" y="1"/>
                  </a:cxn>
                  <a:cxn ang="0">
                    <a:pos x="2" y="1"/>
                  </a:cxn>
                  <a:cxn ang="0">
                    <a:pos x="2" y="1"/>
                  </a:cxn>
                  <a:cxn ang="0">
                    <a:pos x="3" y="1"/>
                  </a:cxn>
                  <a:cxn ang="0">
                    <a:pos x="3" y="1"/>
                  </a:cxn>
                  <a:cxn ang="0">
                    <a:pos x="3" y="0"/>
                  </a:cxn>
                  <a:cxn ang="0">
                    <a:pos x="5" y="0"/>
                  </a:cxn>
                  <a:cxn ang="0">
                    <a:pos x="5" y="1"/>
                  </a:cxn>
                  <a:cxn ang="0">
                    <a:pos x="5" y="1"/>
                  </a:cxn>
                  <a:cxn ang="0">
                    <a:pos x="5" y="1"/>
                  </a:cxn>
                  <a:cxn ang="0">
                    <a:pos x="5" y="1"/>
                  </a:cxn>
                  <a:cxn ang="0">
                    <a:pos x="5" y="1"/>
                  </a:cxn>
                  <a:cxn ang="0">
                    <a:pos x="5" y="1"/>
                  </a:cxn>
                  <a:cxn ang="0">
                    <a:pos x="5" y="1"/>
                  </a:cxn>
                  <a:cxn ang="0">
                    <a:pos x="5" y="1"/>
                  </a:cxn>
                  <a:cxn ang="0">
                    <a:pos x="5" y="1"/>
                  </a:cxn>
                  <a:cxn ang="0">
                    <a:pos x="5" y="2"/>
                  </a:cxn>
                  <a:cxn ang="0">
                    <a:pos x="5" y="2"/>
                  </a:cxn>
                  <a:cxn ang="0">
                    <a:pos x="5" y="2"/>
                  </a:cxn>
                  <a:cxn ang="0">
                    <a:pos x="5" y="2"/>
                  </a:cxn>
                  <a:cxn ang="0">
                    <a:pos x="5" y="2"/>
                  </a:cxn>
                  <a:cxn ang="0">
                    <a:pos x="5" y="2"/>
                  </a:cxn>
                  <a:cxn ang="0">
                    <a:pos x="5" y="2"/>
                  </a:cxn>
                  <a:cxn ang="0">
                    <a:pos x="5" y="2"/>
                  </a:cxn>
                  <a:cxn ang="0">
                    <a:pos x="3" y="2"/>
                  </a:cxn>
                  <a:cxn ang="0">
                    <a:pos x="3" y="2"/>
                  </a:cxn>
                  <a:cxn ang="0">
                    <a:pos x="3" y="2"/>
                  </a:cxn>
                  <a:cxn ang="0">
                    <a:pos x="2" y="2"/>
                  </a:cxn>
                  <a:cxn ang="0">
                    <a:pos x="2" y="2"/>
                  </a:cxn>
                  <a:cxn ang="0">
                    <a:pos x="2" y="2"/>
                  </a:cxn>
                  <a:cxn ang="0">
                    <a:pos x="1" y="2"/>
                  </a:cxn>
                  <a:cxn ang="0">
                    <a:pos x="1" y="2"/>
                  </a:cxn>
                  <a:cxn ang="0">
                    <a:pos x="1" y="2"/>
                  </a:cxn>
                  <a:cxn ang="0">
                    <a:pos x="1" y="2"/>
                  </a:cxn>
                  <a:cxn ang="0">
                    <a:pos x="1" y="2"/>
                  </a:cxn>
                  <a:cxn ang="0">
                    <a:pos x="1" y="2"/>
                  </a:cxn>
                  <a:cxn ang="0">
                    <a:pos x="0" y="2"/>
                  </a:cxn>
                  <a:cxn ang="0">
                    <a:pos x="1" y="1"/>
                  </a:cxn>
                  <a:cxn ang="0">
                    <a:pos x="1" y="1"/>
                  </a:cxn>
                  <a:cxn ang="0">
                    <a:pos x="1" y="1"/>
                  </a:cxn>
                </a:cxnLst>
                <a:rect l="0" t="0" r="0" b="0"/>
                <a:pathLst>
                  <a:path w="616" h="300">
                    <a:moveTo>
                      <a:pt x="54" y="7"/>
                    </a:moveTo>
                    <a:lnTo>
                      <a:pt x="54" y="7"/>
                    </a:lnTo>
                    <a:lnTo>
                      <a:pt x="54" y="6"/>
                    </a:lnTo>
                    <a:lnTo>
                      <a:pt x="54" y="5"/>
                    </a:lnTo>
                    <a:lnTo>
                      <a:pt x="55" y="4"/>
                    </a:lnTo>
                    <a:lnTo>
                      <a:pt x="55" y="3"/>
                    </a:lnTo>
                    <a:lnTo>
                      <a:pt x="56" y="2"/>
                    </a:lnTo>
                    <a:lnTo>
                      <a:pt x="57" y="1"/>
                    </a:lnTo>
                    <a:lnTo>
                      <a:pt x="59" y="0"/>
                    </a:lnTo>
                    <a:lnTo>
                      <a:pt x="60" y="0"/>
                    </a:lnTo>
                    <a:lnTo>
                      <a:pt x="62" y="0"/>
                    </a:lnTo>
                    <a:lnTo>
                      <a:pt x="190" y="0"/>
                    </a:lnTo>
                    <a:lnTo>
                      <a:pt x="192" y="0"/>
                    </a:lnTo>
                    <a:lnTo>
                      <a:pt x="193" y="0"/>
                    </a:lnTo>
                    <a:lnTo>
                      <a:pt x="194" y="1"/>
                    </a:lnTo>
                    <a:lnTo>
                      <a:pt x="195" y="2"/>
                    </a:lnTo>
                    <a:lnTo>
                      <a:pt x="196" y="3"/>
                    </a:lnTo>
                    <a:lnTo>
                      <a:pt x="197" y="4"/>
                    </a:lnTo>
                    <a:lnTo>
                      <a:pt x="197" y="5"/>
                    </a:lnTo>
                    <a:lnTo>
                      <a:pt x="197" y="6"/>
                    </a:lnTo>
                    <a:lnTo>
                      <a:pt x="197" y="7"/>
                    </a:lnTo>
                    <a:lnTo>
                      <a:pt x="415" y="7"/>
                    </a:lnTo>
                    <a:lnTo>
                      <a:pt x="415" y="6"/>
                    </a:lnTo>
                    <a:lnTo>
                      <a:pt x="415" y="5"/>
                    </a:lnTo>
                    <a:lnTo>
                      <a:pt x="416" y="4"/>
                    </a:lnTo>
                    <a:lnTo>
                      <a:pt x="416" y="3"/>
                    </a:lnTo>
                    <a:lnTo>
                      <a:pt x="417" y="2"/>
                    </a:lnTo>
                    <a:lnTo>
                      <a:pt x="418" y="1"/>
                    </a:lnTo>
                    <a:lnTo>
                      <a:pt x="420" y="0"/>
                    </a:lnTo>
                    <a:lnTo>
                      <a:pt x="421" y="0"/>
                    </a:lnTo>
                    <a:lnTo>
                      <a:pt x="423" y="0"/>
                    </a:lnTo>
                    <a:lnTo>
                      <a:pt x="551" y="0"/>
                    </a:lnTo>
                    <a:lnTo>
                      <a:pt x="553" y="0"/>
                    </a:lnTo>
                    <a:lnTo>
                      <a:pt x="554" y="0"/>
                    </a:lnTo>
                    <a:lnTo>
                      <a:pt x="555" y="1"/>
                    </a:lnTo>
                    <a:lnTo>
                      <a:pt x="556" y="2"/>
                    </a:lnTo>
                    <a:lnTo>
                      <a:pt x="557" y="3"/>
                    </a:lnTo>
                    <a:lnTo>
                      <a:pt x="558" y="4"/>
                    </a:lnTo>
                    <a:lnTo>
                      <a:pt x="558" y="5"/>
                    </a:lnTo>
                    <a:lnTo>
                      <a:pt x="558" y="6"/>
                    </a:lnTo>
                    <a:lnTo>
                      <a:pt x="558" y="7"/>
                    </a:lnTo>
                    <a:lnTo>
                      <a:pt x="589" y="7"/>
                    </a:lnTo>
                    <a:lnTo>
                      <a:pt x="592" y="8"/>
                    </a:lnTo>
                    <a:lnTo>
                      <a:pt x="595" y="10"/>
                    </a:lnTo>
                    <a:lnTo>
                      <a:pt x="598" y="14"/>
                    </a:lnTo>
                    <a:lnTo>
                      <a:pt x="600" y="19"/>
                    </a:lnTo>
                    <a:lnTo>
                      <a:pt x="603" y="26"/>
                    </a:lnTo>
                    <a:lnTo>
                      <a:pt x="605" y="33"/>
                    </a:lnTo>
                    <a:lnTo>
                      <a:pt x="607" y="42"/>
                    </a:lnTo>
                    <a:lnTo>
                      <a:pt x="609" y="52"/>
                    </a:lnTo>
                    <a:lnTo>
                      <a:pt x="610" y="62"/>
                    </a:lnTo>
                    <a:lnTo>
                      <a:pt x="612" y="73"/>
                    </a:lnTo>
                    <a:lnTo>
                      <a:pt x="613" y="85"/>
                    </a:lnTo>
                    <a:lnTo>
                      <a:pt x="614" y="97"/>
                    </a:lnTo>
                    <a:lnTo>
                      <a:pt x="615" y="110"/>
                    </a:lnTo>
                    <a:lnTo>
                      <a:pt x="615" y="123"/>
                    </a:lnTo>
                    <a:lnTo>
                      <a:pt x="616" y="136"/>
                    </a:lnTo>
                    <a:lnTo>
                      <a:pt x="616" y="150"/>
                    </a:lnTo>
                    <a:lnTo>
                      <a:pt x="616" y="163"/>
                    </a:lnTo>
                    <a:lnTo>
                      <a:pt x="615" y="176"/>
                    </a:lnTo>
                    <a:lnTo>
                      <a:pt x="615" y="189"/>
                    </a:lnTo>
                    <a:lnTo>
                      <a:pt x="614" y="202"/>
                    </a:lnTo>
                    <a:lnTo>
                      <a:pt x="613" y="214"/>
                    </a:lnTo>
                    <a:lnTo>
                      <a:pt x="612" y="226"/>
                    </a:lnTo>
                    <a:lnTo>
                      <a:pt x="611" y="237"/>
                    </a:lnTo>
                    <a:lnTo>
                      <a:pt x="609" y="248"/>
                    </a:lnTo>
                    <a:lnTo>
                      <a:pt x="607" y="257"/>
                    </a:lnTo>
                    <a:lnTo>
                      <a:pt x="605" y="266"/>
                    </a:lnTo>
                    <a:lnTo>
                      <a:pt x="603" y="274"/>
                    </a:lnTo>
                    <a:lnTo>
                      <a:pt x="601" y="280"/>
                    </a:lnTo>
                    <a:lnTo>
                      <a:pt x="598" y="285"/>
                    </a:lnTo>
                    <a:lnTo>
                      <a:pt x="595" y="289"/>
                    </a:lnTo>
                    <a:lnTo>
                      <a:pt x="592" y="291"/>
                    </a:lnTo>
                    <a:lnTo>
                      <a:pt x="589" y="292"/>
                    </a:lnTo>
                    <a:lnTo>
                      <a:pt x="558" y="292"/>
                    </a:lnTo>
                    <a:lnTo>
                      <a:pt x="558" y="294"/>
                    </a:lnTo>
                    <a:lnTo>
                      <a:pt x="558" y="296"/>
                    </a:lnTo>
                    <a:lnTo>
                      <a:pt x="558" y="297"/>
                    </a:lnTo>
                    <a:lnTo>
                      <a:pt x="557" y="298"/>
                    </a:lnTo>
                    <a:lnTo>
                      <a:pt x="556" y="299"/>
                    </a:lnTo>
                    <a:lnTo>
                      <a:pt x="555" y="299"/>
                    </a:lnTo>
                    <a:lnTo>
                      <a:pt x="554" y="300"/>
                    </a:lnTo>
                    <a:lnTo>
                      <a:pt x="553" y="300"/>
                    </a:lnTo>
                    <a:lnTo>
                      <a:pt x="551" y="300"/>
                    </a:lnTo>
                    <a:lnTo>
                      <a:pt x="423" y="300"/>
                    </a:lnTo>
                    <a:lnTo>
                      <a:pt x="421" y="300"/>
                    </a:lnTo>
                    <a:lnTo>
                      <a:pt x="420" y="300"/>
                    </a:lnTo>
                    <a:lnTo>
                      <a:pt x="418" y="299"/>
                    </a:lnTo>
                    <a:lnTo>
                      <a:pt x="417" y="299"/>
                    </a:lnTo>
                    <a:lnTo>
                      <a:pt x="416" y="298"/>
                    </a:lnTo>
                    <a:lnTo>
                      <a:pt x="416" y="297"/>
                    </a:lnTo>
                    <a:lnTo>
                      <a:pt x="415" y="296"/>
                    </a:lnTo>
                    <a:lnTo>
                      <a:pt x="415" y="294"/>
                    </a:lnTo>
                    <a:lnTo>
                      <a:pt x="415" y="292"/>
                    </a:lnTo>
                    <a:lnTo>
                      <a:pt x="197" y="292"/>
                    </a:lnTo>
                    <a:lnTo>
                      <a:pt x="197" y="294"/>
                    </a:lnTo>
                    <a:lnTo>
                      <a:pt x="197" y="296"/>
                    </a:lnTo>
                    <a:lnTo>
                      <a:pt x="197" y="297"/>
                    </a:lnTo>
                    <a:lnTo>
                      <a:pt x="196" y="298"/>
                    </a:lnTo>
                    <a:lnTo>
                      <a:pt x="195" y="299"/>
                    </a:lnTo>
                    <a:lnTo>
                      <a:pt x="194" y="299"/>
                    </a:lnTo>
                    <a:lnTo>
                      <a:pt x="193" y="300"/>
                    </a:lnTo>
                    <a:lnTo>
                      <a:pt x="192" y="300"/>
                    </a:lnTo>
                    <a:lnTo>
                      <a:pt x="190" y="300"/>
                    </a:lnTo>
                    <a:lnTo>
                      <a:pt x="62" y="300"/>
                    </a:lnTo>
                    <a:lnTo>
                      <a:pt x="60" y="300"/>
                    </a:lnTo>
                    <a:lnTo>
                      <a:pt x="59" y="300"/>
                    </a:lnTo>
                    <a:lnTo>
                      <a:pt x="57" y="299"/>
                    </a:lnTo>
                    <a:lnTo>
                      <a:pt x="56" y="299"/>
                    </a:lnTo>
                    <a:lnTo>
                      <a:pt x="55" y="298"/>
                    </a:lnTo>
                    <a:lnTo>
                      <a:pt x="55" y="297"/>
                    </a:lnTo>
                    <a:lnTo>
                      <a:pt x="54" y="296"/>
                    </a:lnTo>
                    <a:lnTo>
                      <a:pt x="54" y="294"/>
                    </a:lnTo>
                    <a:lnTo>
                      <a:pt x="54" y="292"/>
                    </a:lnTo>
                    <a:lnTo>
                      <a:pt x="12" y="292"/>
                    </a:lnTo>
                    <a:lnTo>
                      <a:pt x="9" y="292"/>
                    </a:lnTo>
                    <a:lnTo>
                      <a:pt x="7" y="291"/>
                    </a:lnTo>
                    <a:lnTo>
                      <a:pt x="5" y="290"/>
                    </a:lnTo>
                    <a:lnTo>
                      <a:pt x="3" y="289"/>
                    </a:lnTo>
                    <a:lnTo>
                      <a:pt x="2" y="287"/>
                    </a:lnTo>
                    <a:lnTo>
                      <a:pt x="1" y="285"/>
                    </a:lnTo>
                    <a:lnTo>
                      <a:pt x="0" y="283"/>
                    </a:lnTo>
                    <a:lnTo>
                      <a:pt x="0" y="280"/>
                    </a:lnTo>
                    <a:lnTo>
                      <a:pt x="0" y="19"/>
                    </a:lnTo>
                    <a:lnTo>
                      <a:pt x="0" y="16"/>
                    </a:lnTo>
                    <a:lnTo>
                      <a:pt x="1" y="14"/>
                    </a:lnTo>
                    <a:lnTo>
                      <a:pt x="2" y="12"/>
                    </a:lnTo>
                    <a:lnTo>
                      <a:pt x="3" y="10"/>
                    </a:lnTo>
                    <a:lnTo>
                      <a:pt x="5" y="9"/>
                    </a:lnTo>
                    <a:lnTo>
                      <a:pt x="7" y="8"/>
                    </a:lnTo>
                    <a:lnTo>
                      <a:pt x="9" y="7"/>
                    </a:lnTo>
                    <a:lnTo>
                      <a:pt x="12" y="7"/>
                    </a:lnTo>
                    <a:lnTo>
                      <a:pt x="54" y="7"/>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349" name="Freeform 62"/>
              <p:cNvSpPr/>
              <p:nvPr/>
            </p:nvSpPr>
            <p:spPr>
              <a:xfrm>
                <a:off x="1101" y="2024"/>
                <a:ext cx="10" cy="78"/>
              </a:xfrm>
              <a:custGeom>
                <a:avLst/>
                <a:gdLst/>
                <a:ahLst/>
                <a:cxnLst>
                  <a:cxn ang="0">
                    <a:pos x="0" y="1"/>
                  </a:cxn>
                  <a:cxn ang="0">
                    <a:pos x="0"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Lst>
                <a:rect l="0" t="0" r="0" b="0"/>
                <a:pathLst>
                  <a:path w="16" h="135">
                    <a:moveTo>
                      <a:pt x="0" y="126"/>
                    </a:moveTo>
                    <a:lnTo>
                      <a:pt x="0" y="126"/>
                    </a:lnTo>
                    <a:lnTo>
                      <a:pt x="0" y="9"/>
                    </a:lnTo>
                    <a:lnTo>
                      <a:pt x="0" y="7"/>
                    </a:lnTo>
                    <a:lnTo>
                      <a:pt x="0" y="6"/>
                    </a:lnTo>
                    <a:lnTo>
                      <a:pt x="1" y="4"/>
                    </a:lnTo>
                    <a:lnTo>
                      <a:pt x="2" y="3"/>
                    </a:lnTo>
                    <a:lnTo>
                      <a:pt x="3" y="2"/>
                    </a:lnTo>
                    <a:lnTo>
                      <a:pt x="5" y="1"/>
                    </a:lnTo>
                    <a:lnTo>
                      <a:pt x="6" y="0"/>
                    </a:lnTo>
                    <a:lnTo>
                      <a:pt x="8" y="0"/>
                    </a:lnTo>
                    <a:lnTo>
                      <a:pt x="9" y="0"/>
                    </a:lnTo>
                    <a:lnTo>
                      <a:pt x="11" y="1"/>
                    </a:lnTo>
                    <a:lnTo>
                      <a:pt x="12" y="2"/>
                    </a:lnTo>
                    <a:lnTo>
                      <a:pt x="14" y="3"/>
                    </a:lnTo>
                    <a:lnTo>
                      <a:pt x="15" y="4"/>
                    </a:lnTo>
                    <a:lnTo>
                      <a:pt x="15" y="6"/>
                    </a:lnTo>
                    <a:lnTo>
                      <a:pt x="16" y="7"/>
                    </a:lnTo>
                    <a:lnTo>
                      <a:pt x="16" y="9"/>
                    </a:lnTo>
                    <a:lnTo>
                      <a:pt x="16" y="126"/>
                    </a:lnTo>
                    <a:lnTo>
                      <a:pt x="16" y="128"/>
                    </a:lnTo>
                    <a:lnTo>
                      <a:pt x="15" y="129"/>
                    </a:lnTo>
                    <a:lnTo>
                      <a:pt x="15" y="131"/>
                    </a:lnTo>
                    <a:lnTo>
                      <a:pt x="14" y="132"/>
                    </a:lnTo>
                    <a:lnTo>
                      <a:pt x="12" y="133"/>
                    </a:lnTo>
                    <a:lnTo>
                      <a:pt x="11" y="134"/>
                    </a:lnTo>
                    <a:lnTo>
                      <a:pt x="9" y="134"/>
                    </a:lnTo>
                    <a:lnTo>
                      <a:pt x="8" y="135"/>
                    </a:lnTo>
                    <a:lnTo>
                      <a:pt x="6" y="134"/>
                    </a:lnTo>
                    <a:lnTo>
                      <a:pt x="5" y="134"/>
                    </a:lnTo>
                    <a:lnTo>
                      <a:pt x="3" y="133"/>
                    </a:lnTo>
                    <a:lnTo>
                      <a:pt x="2" y="132"/>
                    </a:lnTo>
                    <a:lnTo>
                      <a:pt x="1" y="131"/>
                    </a:lnTo>
                    <a:lnTo>
                      <a:pt x="0" y="129"/>
                    </a:lnTo>
                    <a:lnTo>
                      <a:pt x="0" y="128"/>
                    </a:lnTo>
                    <a:lnTo>
                      <a:pt x="0" y="126"/>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50" name="Freeform 63"/>
              <p:cNvSpPr/>
              <p:nvPr/>
            </p:nvSpPr>
            <p:spPr>
              <a:xfrm>
                <a:off x="1078" y="2138"/>
                <a:ext cx="22" cy="10"/>
              </a:xfrm>
              <a:custGeom>
                <a:avLst/>
                <a:gdLst/>
                <a:ahLst/>
                <a:cxnLst>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0" y="1"/>
                  </a:cxn>
                </a:cxnLst>
                <a:rect l="0" t="0" r="0" b="0"/>
                <a:pathLst>
                  <a:path w="38" h="17">
                    <a:moveTo>
                      <a:pt x="0" y="17"/>
                    </a:moveTo>
                    <a:lnTo>
                      <a:pt x="0" y="17"/>
                    </a:lnTo>
                    <a:lnTo>
                      <a:pt x="8" y="5"/>
                    </a:lnTo>
                    <a:lnTo>
                      <a:pt x="22" y="5"/>
                    </a:lnTo>
                    <a:lnTo>
                      <a:pt x="22" y="4"/>
                    </a:lnTo>
                    <a:lnTo>
                      <a:pt x="22" y="3"/>
                    </a:lnTo>
                    <a:lnTo>
                      <a:pt x="23" y="3"/>
                    </a:lnTo>
                    <a:lnTo>
                      <a:pt x="23" y="2"/>
                    </a:lnTo>
                    <a:lnTo>
                      <a:pt x="23" y="1"/>
                    </a:lnTo>
                    <a:lnTo>
                      <a:pt x="24" y="1"/>
                    </a:lnTo>
                    <a:lnTo>
                      <a:pt x="24" y="0"/>
                    </a:lnTo>
                    <a:lnTo>
                      <a:pt x="28" y="0"/>
                    </a:lnTo>
                    <a:lnTo>
                      <a:pt x="31" y="0"/>
                    </a:lnTo>
                    <a:lnTo>
                      <a:pt x="34" y="0"/>
                    </a:lnTo>
                    <a:lnTo>
                      <a:pt x="38" y="0"/>
                    </a:lnTo>
                    <a:lnTo>
                      <a:pt x="36" y="5"/>
                    </a:lnTo>
                    <a:lnTo>
                      <a:pt x="34" y="9"/>
                    </a:lnTo>
                    <a:lnTo>
                      <a:pt x="32" y="12"/>
                    </a:lnTo>
                    <a:lnTo>
                      <a:pt x="30" y="14"/>
                    </a:lnTo>
                    <a:lnTo>
                      <a:pt x="28" y="16"/>
                    </a:lnTo>
                    <a:lnTo>
                      <a:pt x="26" y="17"/>
                    </a:lnTo>
                    <a:lnTo>
                      <a:pt x="23" y="17"/>
                    </a:lnTo>
                    <a:lnTo>
                      <a:pt x="21" y="17"/>
                    </a:lnTo>
                    <a:lnTo>
                      <a:pt x="0" y="17"/>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51" name="Freeform 64"/>
              <p:cNvSpPr/>
              <p:nvPr/>
            </p:nvSpPr>
            <p:spPr>
              <a:xfrm>
                <a:off x="1078" y="2138"/>
                <a:ext cx="22" cy="10"/>
              </a:xfrm>
              <a:custGeom>
                <a:avLst/>
                <a:gdLst/>
                <a:ahLst/>
                <a:cxnLst>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0" y="1"/>
                  </a:cxn>
                  <a:cxn ang="0">
                    <a:pos x="0" y="1"/>
                  </a:cxn>
                </a:cxnLst>
                <a:rect l="0" t="0" r="0" b="0"/>
                <a:pathLst>
                  <a:path w="38" h="17">
                    <a:moveTo>
                      <a:pt x="0" y="17"/>
                    </a:moveTo>
                    <a:lnTo>
                      <a:pt x="0" y="17"/>
                    </a:lnTo>
                    <a:lnTo>
                      <a:pt x="8" y="5"/>
                    </a:lnTo>
                    <a:lnTo>
                      <a:pt x="22" y="5"/>
                    </a:lnTo>
                    <a:lnTo>
                      <a:pt x="22" y="4"/>
                    </a:lnTo>
                    <a:lnTo>
                      <a:pt x="22" y="3"/>
                    </a:lnTo>
                    <a:lnTo>
                      <a:pt x="23" y="3"/>
                    </a:lnTo>
                    <a:lnTo>
                      <a:pt x="23" y="2"/>
                    </a:lnTo>
                    <a:lnTo>
                      <a:pt x="23" y="1"/>
                    </a:lnTo>
                    <a:lnTo>
                      <a:pt x="24" y="1"/>
                    </a:lnTo>
                    <a:lnTo>
                      <a:pt x="24" y="0"/>
                    </a:lnTo>
                    <a:lnTo>
                      <a:pt x="28" y="0"/>
                    </a:lnTo>
                    <a:lnTo>
                      <a:pt x="31" y="0"/>
                    </a:lnTo>
                    <a:lnTo>
                      <a:pt x="34" y="0"/>
                    </a:lnTo>
                    <a:lnTo>
                      <a:pt x="38" y="0"/>
                    </a:lnTo>
                    <a:lnTo>
                      <a:pt x="36" y="5"/>
                    </a:lnTo>
                    <a:lnTo>
                      <a:pt x="34" y="9"/>
                    </a:lnTo>
                    <a:lnTo>
                      <a:pt x="32" y="12"/>
                    </a:lnTo>
                    <a:lnTo>
                      <a:pt x="30" y="14"/>
                    </a:lnTo>
                    <a:lnTo>
                      <a:pt x="28" y="16"/>
                    </a:lnTo>
                    <a:lnTo>
                      <a:pt x="26" y="17"/>
                    </a:lnTo>
                    <a:lnTo>
                      <a:pt x="23" y="17"/>
                    </a:lnTo>
                    <a:lnTo>
                      <a:pt x="21" y="17"/>
                    </a:lnTo>
                    <a:lnTo>
                      <a:pt x="0" y="17"/>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352" name="Freeform 65"/>
              <p:cNvSpPr/>
              <p:nvPr/>
            </p:nvSpPr>
            <p:spPr>
              <a:xfrm>
                <a:off x="1078" y="1981"/>
                <a:ext cx="22" cy="11"/>
              </a:xfrm>
              <a:custGeom>
                <a:avLst/>
                <a:gdLst/>
                <a:ahLst/>
                <a:cxnLst>
                  <a:cxn ang="0">
                    <a:pos x="0"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0" y="0"/>
                  </a:cxn>
                </a:cxnLst>
                <a:rect l="0" t="0" r="0" b="0"/>
                <a:pathLst>
                  <a:path w="38" h="18">
                    <a:moveTo>
                      <a:pt x="0" y="0"/>
                    </a:moveTo>
                    <a:lnTo>
                      <a:pt x="0" y="0"/>
                    </a:lnTo>
                    <a:lnTo>
                      <a:pt x="8" y="12"/>
                    </a:lnTo>
                    <a:lnTo>
                      <a:pt x="22" y="12"/>
                    </a:lnTo>
                    <a:lnTo>
                      <a:pt x="22" y="13"/>
                    </a:lnTo>
                    <a:lnTo>
                      <a:pt x="22" y="14"/>
                    </a:lnTo>
                    <a:lnTo>
                      <a:pt x="23" y="14"/>
                    </a:lnTo>
                    <a:lnTo>
                      <a:pt x="23" y="15"/>
                    </a:lnTo>
                    <a:lnTo>
                      <a:pt x="23" y="16"/>
                    </a:lnTo>
                    <a:lnTo>
                      <a:pt x="24" y="16"/>
                    </a:lnTo>
                    <a:lnTo>
                      <a:pt x="24" y="17"/>
                    </a:lnTo>
                    <a:lnTo>
                      <a:pt x="24" y="18"/>
                    </a:lnTo>
                    <a:lnTo>
                      <a:pt x="28" y="18"/>
                    </a:lnTo>
                    <a:lnTo>
                      <a:pt x="31" y="18"/>
                    </a:lnTo>
                    <a:lnTo>
                      <a:pt x="34" y="18"/>
                    </a:lnTo>
                    <a:lnTo>
                      <a:pt x="38" y="18"/>
                    </a:lnTo>
                    <a:lnTo>
                      <a:pt x="36" y="12"/>
                    </a:lnTo>
                    <a:lnTo>
                      <a:pt x="34" y="8"/>
                    </a:lnTo>
                    <a:lnTo>
                      <a:pt x="32" y="5"/>
                    </a:lnTo>
                    <a:lnTo>
                      <a:pt x="30" y="3"/>
                    </a:lnTo>
                    <a:lnTo>
                      <a:pt x="28" y="1"/>
                    </a:lnTo>
                    <a:lnTo>
                      <a:pt x="26" y="1"/>
                    </a:lnTo>
                    <a:lnTo>
                      <a:pt x="23" y="0"/>
                    </a:lnTo>
                    <a:lnTo>
                      <a:pt x="21" y="0"/>
                    </a:lnTo>
                    <a:lnTo>
                      <a:pt x="0" y="0"/>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53" name="Freeform 66"/>
              <p:cNvSpPr/>
              <p:nvPr/>
            </p:nvSpPr>
            <p:spPr>
              <a:xfrm>
                <a:off x="1078" y="1981"/>
                <a:ext cx="22" cy="11"/>
              </a:xfrm>
              <a:custGeom>
                <a:avLst/>
                <a:gdLst/>
                <a:ahLst/>
                <a:cxnLst>
                  <a:cxn ang="0">
                    <a:pos x="0"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0" y="0"/>
                  </a:cxn>
                  <a:cxn ang="0">
                    <a:pos x="0" y="0"/>
                  </a:cxn>
                </a:cxnLst>
                <a:rect l="0" t="0" r="0" b="0"/>
                <a:pathLst>
                  <a:path w="38" h="18">
                    <a:moveTo>
                      <a:pt x="0" y="0"/>
                    </a:moveTo>
                    <a:lnTo>
                      <a:pt x="0" y="0"/>
                    </a:lnTo>
                    <a:lnTo>
                      <a:pt x="8" y="12"/>
                    </a:lnTo>
                    <a:lnTo>
                      <a:pt x="22" y="12"/>
                    </a:lnTo>
                    <a:lnTo>
                      <a:pt x="22" y="13"/>
                    </a:lnTo>
                    <a:lnTo>
                      <a:pt x="22" y="14"/>
                    </a:lnTo>
                    <a:lnTo>
                      <a:pt x="23" y="14"/>
                    </a:lnTo>
                    <a:lnTo>
                      <a:pt x="23" y="15"/>
                    </a:lnTo>
                    <a:lnTo>
                      <a:pt x="23" y="16"/>
                    </a:lnTo>
                    <a:lnTo>
                      <a:pt x="24" y="16"/>
                    </a:lnTo>
                    <a:lnTo>
                      <a:pt x="24" y="17"/>
                    </a:lnTo>
                    <a:lnTo>
                      <a:pt x="24" y="18"/>
                    </a:lnTo>
                    <a:lnTo>
                      <a:pt x="28" y="18"/>
                    </a:lnTo>
                    <a:lnTo>
                      <a:pt x="31" y="18"/>
                    </a:lnTo>
                    <a:lnTo>
                      <a:pt x="34" y="18"/>
                    </a:lnTo>
                    <a:lnTo>
                      <a:pt x="38" y="18"/>
                    </a:lnTo>
                    <a:lnTo>
                      <a:pt x="36" y="12"/>
                    </a:lnTo>
                    <a:lnTo>
                      <a:pt x="34" y="8"/>
                    </a:lnTo>
                    <a:lnTo>
                      <a:pt x="32" y="5"/>
                    </a:lnTo>
                    <a:lnTo>
                      <a:pt x="30" y="3"/>
                    </a:lnTo>
                    <a:lnTo>
                      <a:pt x="28" y="1"/>
                    </a:lnTo>
                    <a:lnTo>
                      <a:pt x="26" y="1"/>
                    </a:lnTo>
                    <a:lnTo>
                      <a:pt x="23" y="0"/>
                    </a:lnTo>
                    <a:lnTo>
                      <a:pt x="21" y="0"/>
                    </a:lnTo>
                    <a:lnTo>
                      <a:pt x="0"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354" name="Freeform 67"/>
              <p:cNvSpPr/>
              <p:nvPr/>
            </p:nvSpPr>
            <p:spPr>
              <a:xfrm>
                <a:off x="1092" y="2101"/>
                <a:ext cx="15" cy="37"/>
              </a:xfrm>
              <a:custGeom>
                <a:avLst/>
                <a:gdLst/>
                <a:ahLst/>
                <a:cxnLst>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Lst>
                <a:rect l="0" t="0" r="0" b="0"/>
                <a:pathLst>
                  <a:path w="25" h="64">
                    <a:moveTo>
                      <a:pt x="0" y="64"/>
                    </a:moveTo>
                    <a:lnTo>
                      <a:pt x="0" y="64"/>
                    </a:lnTo>
                    <a:lnTo>
                      <a:pt x="1" y="59"/>
                    </a:lnTo>
                    <a:lnTo>
                      <a:pt x="2" y="55"/>
                    </a:lnTo>
                    <a:lnTo>
                      <a:pt x="3" y="51"/>
                    </a:lnTo>
                    <a:lnTo>
                      <a:pt x="4" y="47"/>
                    </a:lnTo>
                    <a:lnTo>
                      <a:pt x="4" y="43"/>
                    </a:lnTo>
                    <a:lnTo>
                      <a:pt x="5" y="39"/>
                    </a:lnTo>
                    <a:lnTo>
                      <a:pt x="6" y="35"/>
                    </a:lnTo>
                    <a:lnTo>
                      <a:pt x="6" y="31"/>
                    </a:lnTo>
                    <a:lnTo>
                      <a:pt x="7" y="27"/>
                    </a:lnTo>
                    <a:lnTo>
                      <a:pt x="7" y="23"/>
                    </a:lnTo>
                    <a:lnTo>
                      <a:pt x="8" y="19"/>
                    </a:lnTo>
                    <a:lnTo>
                      <a:pt x="8" y="15"/>
                    </a:lnTo>
                    <a:lnTo>
                      <a:pt x="8" y="11"/>
                    </a:lnTo>
                    <a:lnTo>
                      <a:pt x="9" y="7"/>
                    </a:lnTo>
                    <a:lnTo>
                      <a:pt x="9" y="3"/>
                    </a:lnTo>
                    <a:lnTo>
                      <a:pt x="9" y="0"/>
                    </a:lnTo>
                    <a:lnTo>
                      <a:pt x="13" y="0"/>
                    </a:lnTo>
                    <a:lnTo>
                      <a:pt x="17" y="0"/>
                    </a:lnTo>
                    <a:lnTo>
                      <a:pt x="21" y="0"/>
                    </a:lnTo>
                    <a:lnTo>
                      <a:pt x="25" y="0"/>
                    </a:lnTo>
                    <a:lnTo>
                      <a:pt x="25" y="4"/>
                    </a:lnTo>
                    <a:lnTo>
                      <a:pt x="24" y="8"/>
                    </a:lnTo>
                    <a:lnTo>
                      <a:pt x="24" y="12"/>
                    </a:lnTo>
                    <a:lnTo>
                      <a:pt x="23" y="16"/>
                    </a:lnTo>
                    <a:lnTo>
                      <a:pt x="23" y="20"/>
                    </a:lnTo>
                    <a:lnTo>
                      <a:pt x="22" y="24"/>
                    </a:lnTo>
                    <a:lnTo>
                      <a:pt x="22" y="28"/>
                    </a:lnTo>
                    <a:lnTo>
                      <a:pt x="21" y="32"/>
                    </a:lnTo>
                    <a:lnTo>
                      <a:pt x="21" y="36"/>
                    </a:lnTo>
                    <a:lnTo>
                      <a:pt x="20" y="40"/>
                    </a:lnTo>
                    <a:lnTo>
                      <a:pt x="19" y="44"/>
                    </a:lnTo>
                    <a:lnTo>
                      <a:pt x="18" y="48"/>
                    </a:lnTo>
                    <a:lnTo>
                      <a:pt x="17" y="52"/>
                    </a:lnTo>
                    <a:lnTo>
                      <a:pt x="16" y="56"/>
                    </a:lnTo>
                    <a:lnTo>
                      <a:pt x="15" y="60"/>
                    </a:lnTo>
                    <a:lnTo>
                      <a:pt x="14" y="64"/>
                    </a:lnTo>
                    <a:lnTo>
                      <a:pt x="11" y="64"/>
                    </a:lnTo>
                    <a:lnTo>
                      <a:pt x="7" y="64"/>
                    </a:lnTo>
                    <a:lnTo>
                      <a:pt x="4" y="64"/>
                    </a:lnTo>
                    <a:lnTo>
                      <a:pt x="0" y="64"/>
                    </a:lnTo>
                    <a:close/>
                  </a:path>
                </a:pathLst>
              </a:custGeom>
              <a:solidFill>
                <a:srgbClr val="E8E8E8">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55" name="Freeform 68"/>
              <p:cNvSpPr/>
              <p:nvPr/>
            </p:nvSpPr>
            <p:spPr>
              <a:xfrm>
                <a:off x="1092" y="2101"/>
                <a:ext cx="15" cy="37"/>
              </a:xfrm>
              <a:custGeom>
                <a:avLst/>
                <a:gdLst/>
                <a:ahLst/>
                <a:cxnLst>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Lst>
                <a:rect l="0" t="0" r="0" b="0"/>
                <a:pathLst>
                  <a:path w="25" h="64">
                    <a:moveTo>
                      <a:pt x="0" y="64"/>
                    </a:moveTo>
                    <a:lnTo>
                      <a:pt x="0" y="64"/>
                    </a:lnTo>
                    <a:lnTo>
                      <a:pt x="1" y="59"/>
                    </a:lnTo>
                    <a:lnTo>
                      <a:pt x="2" y="55"/>
                    </a:lnTo>
                    <a:lnTo>
                      <a:pt x="3" y="51"/>
                    </a:lnTo>
                    <a:lnTo>
                      <a:pt x="4" y="47"/>
                    </a:lnTo>
                    <a:lnTo>
                      <a:pt x="4" y="43"/>
                    </a:lnTo>
                    <a:lnTo>
                      <a:pt x="5" y="39"/>
                    </a:lnTo>
                    <a:lnTo>
                      <a:pt x="6" y="35"/>
                    </a:lnTo>
                    <a:lnTo>
                      <a:pt x="6" y="31"/>
                    </a:lnTo>
                    <a:lnTo>
                      <a:pt x="7" y="27"/>
                    </a:lnTo>
                    <a:lnTo>
                      <a:pt x="7" y="23"/>
                    </a:lnTo>
                    <a:lnTo>
                      <a:pt x="8" y="19"/>
                    </a:lnTo>
                    <a:lnTo>
                      <a:pt x="8" y="15"/>
                    </a:lnTo>
                    <a:lnTo>
                      <a:pt x="8" y="11"/>
                    </a:lnTo>
                    <a:lnTo>
                      <a:pt x="9" y="7"/>
                    </a:lnTo>
                    <a:lnTo>
                      <a:pt x="9" y="3"/>
                    </a:lnTo>
                    <a:lnTo>
                      <a:pt x="9" y="0"/>
                    </a:lnTo>
                    <a:lnTo>
                      <a:pt x="13" y="0"/>
                    </a:lnTo>
                    <a:lnTo>
                      <a:pt x="17" y="0"/>
                    </a:lnTo>
                    <a:lnTo>
                      <a:pt x="21" y="0"/>
                    </a:lnTo>
                    <a:lnTo>
                      <a:pt x="25" y="0"/>
                    </a:lnTo>
                    <a:lnTo>
                      <a:pt x="25" y="4"/>
                    </a:lnTo>
                    <a:lnTo>
                      <a:pt x="24" y="8"/>
                    </a:lnTo>
                    <a:lnTo>
                      <a:pt x="24" y="12"/>
                    </a:lnTo>
                    <a:lnTo>
                      <a:pt x="23" y="16"/>
                    </a:lnTo>
                    <a:lnTo>
                      <a:pt x="23" y="20"/>
                    </a:lnTo>
                    <a:lnTo>
                      <a:pt x="22" y="24"/>
                    </a:lnTo>
                    <a:lnTo>
                      <a:pt x="22" y="28"/>
                    </a:lnTo>
                    <a:lnTo>
                      <a:pt x="21" y="32"/>
                    </a:lnTo>
                    <a:lnTo>
                      <a:pt x="21" y="36"/>
                    </a:lnTo>
                    <a:lnTo>
                      <a:pt x="20" y="40"/>
                    </a:lnTo>
                    <a:lnTo>
                      <a:pt x="19" y="44"/>
                    </a:lnTo>
                    <a:lnTo>
                      <a:pt x="18" y="48"/>
                    </a:lnTo>
                    <a:lnTo>
                      <a:pt x="17" y="52"/>
                    </a:lnTo>
                    <a:lnTo>
                      <a:pt x="16" y="56"/>
                    </a:lnTo>
                    <a:lnTo>
                      <a:pt x="15" y="60"/>
                    </a:lnTo>
                    <a:lnTo>
                      <a:pt x="14" y="64"/>
                    </a:lnTo>
                    <a:lnTo>
                      <a:pt x="11" y="64"/>
                    </a:lnTo>
                    <a:lnTo>
                      <a:pt x="7" y="64"/>
                    </a:lnTo>
                    <a:lnTo>
                      <a:pt x="4" y="64"/>
                    </a:lnTo>
                    <a:lnTo>
                      <a:pt x="0" y="64"/>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356" name="Freeform 69"/>
              <p:cNvSpPr/>
              <p:nvPr/>
            </p:nvSpPr>
            <p:spPr>
              <a:xfrm>
                <a:off x="1092" y="1992"/>
                <a:ext cx="15" cy="37"/>
              </a:xfrm>
              <a:custGeom>
                <a:avLst/>
                <a:gdLst/>
                <a:ahLst/>
                <a:cxnLst>
                  <a:cxn ang="0">
                    <a:pos x="0"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0" y="0"/>
                  </a:cxn>
                </a:cxnLst>
                <a:rect l="0" t="0" r="0" b="0"/>
                <a:pathLst>
                  <a:path w="25" h="64">
                    <a:moveTo>
                      <a:pt x="0" y="0"/>
                    </a:moveTo>
                    <a:lnTo>
                      <a:pt x="0" y="0"/>
                    </a:lnTo>
                    <a:lnTo>
                      <a:pt x="1" y="4"/>
                    </a:lnTo>
                    <a:lnTo>
                      <a:pt x="2" y="8"/>
                    </a:lnTo>
                    <a:lnTo>
                      <a:pt x="3" y="12"/>
                    </a:lnTo>
                    <a:lnTo>
                      <a:pt x="4" y="16"/>
                    </a:lnTo>
                    <a:lnTo>
                      <a:pt x="4" y="20"/>
                    </a:lnTo>
                    <a:lnTo>
                      <a:pt x="5" y="24"/>
                    </a:lnTo>
                    <a:lnTo>
                      <a:pt x="6" y="28"/>
                    </a:lnTo>
                    <a:lnTo>
                      <a:pt x="6" y="32"/>
                    </a:lnTo>
                    <a:lnTo>
                      <a:pt x="7" y="36"/>
                    </a:lnTo>
                    <a:lnTo>
                      <a:pt x="7" y="40"/>
                    </a:lnTo>
                    <a:lnTo>
                      <a:pt x="8" y="44"/>
                    </a:lnTo>
                    <a:lnTo>
                      <a:pt x="8" y="48"/>
                    </a:lnTo>
                    <a:lnTo>
                      <a:pt x="8" y="52"/>
                    </a:lnTo>
                    <a:lnTo>
                      <a:pt x="9" y="56"/>
                    </a:lnTo>
                    <a:lnTo>
                      <a:pt x="9" y="60"/>
                    </a:lnTo>
                    <a:lnTo>
                      <a:pt x="9" y="64"/>
                    </a:lnTo>
                    <a:lnTo>
                      <a:pt x="13" y="64"/>
                    </a:lnTo>
                    <a:lnTo>
                      <a:pt x="17" y="64"/>
                    </a:lnTo>
                    <a:lnTo>
                      <a:pt x="21" y="64"/>
                    </a:lnTo>
                    <a:lnTo>
                      <a:pt x="25" y="64"/>
                    </a:lnTo>
                    <a:lnTo>
                      <a:pt x="25" y="60"/>
                    </a:lnTo>
                    <a:lnTo>
                      <a:pt x="24" y="56"/>
                    </a:lnTo>
                    <a:lnTo>
                      <a:pt x="24" y="52"/>
                    </a:lnTo>
                    <a:lnTo>
                      <a:pt x="23" y="48"/>
                    </a:lnTo>
                    <a:lnTo>
                      <a:pt x="23" y="44"/>
                    </a:lnTo>
                    <a:lnTo>
                      <a:pt x="22" y="40"/>
                    </a:lnTo>
                    <a:lnTo>
                      <a:pt x="22" y="36"/>
                    </a:lnTo>
                    <a:lnTo>
                      <a:pt x="21" y="32"/>
                    </a:lnTo>
                    <a:lnTo>
                      <a:pt x="21" y="28"/>
                    </a:lnTo>
                    <a:lnTo>
                      <a:pt x="20" y="23"/>
                    </a:lnTo>
                    <a:lnTo>
                      <a:pt x="19" y="20"/>
                    </a:lnTo>
                    <a:lnTo>
                      <a:pt x="18" y="16"/>
                    </a:lnTo>
                    <a:lnTo>
                      <a:pt x="17" y="12"/>
                    </a:lnTo>
                    <a:lnTo>
                      <a:pt x="16" y="8"/>
                    </a:lnTo>
                    <a:lnTo>
                      <a:pt x="15" y="4"/>
                    </a:lnTo>
                    <a:lnTo>
                      <a:pt x="14" y="0"/>
                    </a:lnTo>
                    <a:lnTo>
                      <a:pt x="11" y="0"/>
                    </a:lnTo>
                    <a:lnTo>
                      <a:pt x="7" y="0"/>
                    </a:lnTo>
                    <a:lnTo>
                      <a:pt x="4" y="0"/>
                    </a:lnTo>
                    <a:lnTo>
                      <a:pt x="0" y="0"/>
                    </a:lnTo>
                    <a:close/>
                  </a:path>
                </a:pathLst>
              </a:custGeom>
              <a:solidFill>
                <a:srgbClr val="E8E8E8">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57" name="Freeform 70"/>
              <p:cNvSpPr/>
              <p:nvPr/>
            </p:nvSpPr>
            <p:spPr>
              <a:xfrm>
                <a:off x="1092" y="1992"/>
                <a:ext cx="15" cy="37"/>
              </a:xfrm>
              <a:custGeom>
                <a:avLst/>
                <a:gdLst/>
                <a:ahLst/>
                <a:cxnLst>
                  <a:cxn ang="0">
                    <a:pos x="0"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0" y="0"/>
                  </a:cxn>
                  <a:cxn ang="0">
                    <a:pos x="0" y="0"/>
                  </a:cxn>
                </a:cxnLst>
                <a:rect l="0" t="0" r="0" b="0"/>
                <a:pathLst>
                  <a:path w="25" h="64">
                    <a:moveTo>
                      <a:pt x="0" y="0"/>
                    </a:moveTo>
                    <a:lnTo>
                      <a:pt x="0" y="0"/>
                    </a:lnTo>
                    <a:lnTo>
                      <a:pt x="1" y="4"/>
                    </a:lnTo>
                    <a:lnTo>
                      <a:pt x="2" y="8"/>
                    </a:lnTo>
                    <a:lnTo>
                      <a:pt x="3" y="12"/>
                    </a:lnTo>
                    <a:lnTo>
                      <a:pt x="4" y="16"/>
                    </a:lnTo>
                    <a:lnTo>
                      <a:pt x="4" y="20"/>
                    </a:lnTo>
                    <a:lnTo>
                      <a:pt x="5" y="24"/>
                    </a:lnTo>
                    <a:lnTo>
                      <a:pt x="6" y="28"/>
                    </a:lnTo>
                    <a:lnTo>
                      <a:pt x="6" y="32"/>
                    </a:lnTo>
                    <a:lnTo>
                      <a:pt x="7" y="36"/>
                    </a:lnTo>
                    <a:lnTo>
                      <a:pt x="7" y="40"/>
                    </a:lnTo>
                    <a:lnTo>
                      <a:pt x="8" y="44"/>
                    </a:lnTo>
                    <a:lnTo>
                      <a:pt x="8" y="48"/>
                    </a:lnTo>
                    <a:lnTo>
                      <a:pt x="8" y="52"/>
                    </a:lnTo>
                    <a:lnTo>
                      <a:pt x="9" y="56"/>
                    </a:lnTo>
                    <a:lnTo>
                      <a:pt x="9" y="60"/>
                    </a:lnTo>
                    <a:lnTo>
                      <a:pt x="9" y="64"/>
                    </a:lnTo>
                    <a:lnTo>
                      <a:pt x="13" y="64"/>
                    </a:lnTo>
                    <a:lnTo>
                      <a:pt x="17" y="64"/>
                    </a:lnTo>
                    <a:lnTo>
                      <a:pt x="21" y="64"/>
                    </a:lnTo>
                    <a:lnTo>
                      <a:pt x="25" y="64"/>
                    </a:lnTo>
                    <a:lnTo>
                      <a:pt x="25" y="60"/>
                    </a:lnTo>
                    <a:lnTo>
                      <a:pt x="24" y="56"/>
                    </a:lnTo>
                    <a:lnTo>
                      <a:pt x="24" y="52"/>
                    </a:lnTo>
                    <a:lnTo>
                      <a:pt x="23" y="48"/>
                    </a:lnTo>
                    <a:lnTo>
                      <a:pt x="23" y="44"/>
                    </a:lnTo>
                    <a:lnTo>
                      <a:pt x="22" y="40"/>
                    </a:lnTo>
                    <a:lnTo>
                      <a:pt x="22" y="36"/>
                    </a:lnTo>
                    <a:lnTo>
                      <a:pt x="21" y="32"/>
                    </a:lnTo>
                    <a:lnTo>
                      <a:pt x="21" y="28"/>
                    </a:lnTo>
                    <a:lnTo>
                      <a:pt x="20" y="23"/>
                    </a:lnTo>
                    <a:lnTo>
                      <a:pt x="19" y="20"/>
                    </a:lnTo>
                    <a:lnTo>
                      <a:pt x="18" y="16"/>
                    </a:lnTo>
                    <a:lnTo>
                      <a:pt x="17" y="12"/>
                    </a:lnTo>
                    <a:lnTo>
                      <a:pt x="16" y="8"/>
                    </a:lnTo>
                    <a:lnTo>
                      <a:pt x="15" y="4"/>
                    </a:lnTo>
                    <a:lnTo>
                      <a:pt x="14" y="0"/>
                    </a:lnTo>
                    <a:lnTo>
                      <a:pt x="11" y="0"/>
                    </a:lnTo>
                    <a:lnTo>
                      <a:pt x="7" y="0"/>
                    </a:lnTo>
                    <a:lnTo>
                      <a:pt x="4" y="0"/>
                    </a:lnTo>
                    <a:lnTo>
                      <a:pt x="0"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358" name="Freeform 71"/>
              <p:cNvSpPr/>
              <p:nvPr/>
            </p:nvSpPr>
            <p:spPr>
              <a:xfrm>
                <a:off x="999" y="2145"/>
                <a:ext cx="13" cy="3"/>
              </a:xfrm>
              <a:custGeom>
                <a:avLst/>
                <a:gdLst/>
                <a:ahLst/>
                <a:cxnLst>
                  <a:cxn ang="0">
                    <a:pos x="0" y="1"/>
                  </a:cxn>
                  <a:cxn ang="0">
                    <a:pos x="0" y="1"/>
                  </a:cxn>
                  <a:cxn ang="0">
                    <a:pos x="1" y="1"/>
                  </a:cxn>
                  <a:cxn ang="0">
                    <a:pos x="1" y="0"/>
                  </a:cxn>
                  <a:cxn ang="0">
                    <a:pos x="0" y="0"/>
                  </a:cxn>
                  <a:cxn ang="0">
                    <a:pos x="0" y="1"/>
                  </a:cxn>
                </a:cxnLst>
                <a:rect l="0" t="0" r="0" b="0"/>
                <a:pathLst>
                  <a:path w="22" h="5">
                    <a:moveTo>
                      <a:pt x="0" y="5"/>
                    </a:moveTo>
                    <a:lnTo>
                      <a:pt x="0" y="5"/>
                    </a:lnTo>
                    <a:lnTo>
                      <a:pt x="22" y="5"/>
                    </a:lnTo>
                    <a:lnTo>
                      <a:pt x="22" y="0"/>
                    </a:lnTo>
                    <a:lnTo>
                      <a:pt x="0" y="0"/>
                    </a:lnTo>
                    <a:lnTo>
                      <a:pt x="0" y="5"/>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59" name="Freeform 72"/>
              <p:cNvSpPr/>
              <p:nvPr/>
            </p:nvSpPr>
            <p:spPr>
              <a:xfrm>
                <a:off x="999" y="2145"/>
                <a:ext cx="13" cy="3"/>
              </a:xfrm>
              <a:custGeom>
                <a:avLst/>
                <a:gdLst/>
                <a:ahLst/>
                <a:cxnLst>
                  <a:cxn ang="0">
                    <a:pos x="1" y="1"/>
                  </a:cxn>
                  <a:cxn ang="0">
                    <a:pos x="1" y="1"/>
                  </a:cxn>
                  <a:cxn ang="0">
                    <a:pos x="0" y="1"/>
                  </a:cxn>
                  <a:cxn ang="0">
                    <a:pos x="0" y="0"/>
                  </a:cxn>
                  <a:cxn ang="0">
                    <a:pos x="1" y="0"/>
                  </a:cxn>
                  <a:cxn ang="0">
                    <a:pos x="1" y="1"/>
                  </a:cxn>
                </a:cxnLst>
                <a:rect l="0" t="0" r="0" b="0"/>
                <a:pathLst>
                  <a:path w="22" h="5">
                    <a:moveTo>
                      <a:pt x="22" y="5"/>
                    </a:moveTo>
                    <a:lnTo>
                      <a:pt x="22" y="5"/>
                    </a:lnTo>
                    <a:lnTo>
                      <a:pt x="0" y="5"/>
                    </a:lnTo>
                    <a:lnTo>
                      <a:pt x="0" y="0"/>
                    </a:lnTo>
                    <a:lnTo>
                      <a:pt x="22" y="0"/>
                    </a:lnTo>
                    <a:lnTo>
                      <a:pt x="22" y="5"/>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360" name="Freeform 73"/>
              <p:cNvSpPr/>
              <p:nvPr/>
            </p:nvSpPr>
            <p:spPr>
              <a:xfrm>
                <a:off x="999" y="1981"/>
                <a:ext cx="13" cy="3"/>
              </a:xfrm>
              <a:custGeom>
                <a:avLst/>
                <a:gdLst/>
                <a:ahLst/>
                <a:cxnLst>
                  <a:cxn ang="0">
                    <a:pos x="0" y="1"/>
                  </a:cxn>
                  <a:cxn ang="0">
                    <a:pos x="0" y="1"/>
                  </a:cxn>
                  <a:cxn ang="0">
                    <a:pos x="1" y="1"/>
                  </a:cxn>
                  <a:cxn ang="0">
                    <a:pos x="1" y="0"/>
                  </a:cxn>
                  <a:cxn ang="0">
                    <a:pos x="0" y="0"/>
                  </a:cxn>
                  <a:cxn ang="0">
                    <a:pos x="0" y="1"/>
                  </a:cxn>
                </a:cxnLst>
                <a:rect l="0" t="0" r="0" b="0"/>
                <a:pathLst>
                  <a:path w="22" h="5">
                    <a:moveTo>
                      <a:pt x="0" y="5"/>
                    </a:moveTo>
                    <a:lnTo>
                      <a:pt x="0" y="5"/>
                    </a:lnTo>
                    <a:lnTo>
                      <a:pt x="22" y="5"/>
                    </a:lnTo>
                    <a:lnTo>
                      <a:pt x="22" y="0"/>
                    </a:lnTo>
                    <a:lnTo>
                      <a:pt x="0" y="0"/>
                    </a:lnTo>
                    <a:lnTo>
                      <a:pt x="0" y="5"/>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61" name="Freeform 74"/>
              <p:cNvSpPr/>
              <p:nvPr/>
            </p:nvSpPr>
            <p:spPr>
              <a:xfrm>
                <a:off x="999" y="1981"/>
                <a:ext cx="13" cy="3"/>
              </a:xfrm>
              <a:custGeom>
                <a:avLst/>
                <a:gdLst/>
                <a:ahLst/>
                <a:cxnLst>
                  <a:cxn ang="0">
                    <a:pos x="1" y="1"/>
                  </a:cxn>
                  <a:cxn ang="0">
                    <a:pos x="1" y="1"/>
                  </a:cxn>
                  <a:cxn ang="0">
                    <a:pos x="0" y="1"/>
                  </a:cxn>
                  <a:cxn ang="0">
                    <a:pos x="0" y="0"/>
                  </a:cxn>
                  <a:cxn ang="0">
                    <a:pos x="1" y="0"/>
                  </a:cxn>
                  <a:cxn ang="0">
                    <a:pos x="1" y="1"/>
                  </a:cxn>
                </a:cxnLst>
                <a:rect l="0" t="0" r="0" b="0"/>
                <a:pathLst>
                  <a:path w="22" h="5">
                    <a:moveTo>
                      <a:pt x="22" y="5"/>
                    </a:moveTo>
                    <a:lnTo>
                      <a:pt x="22" y="5"/>
                    </a:lnTo>
                    <a:lnTo>
                      <a:pt x="0" y="5"/>
                    </a:lnTo>
                    <a:lnTo>
                      <a:pt x="0" y="0"/>
                    </a:lnTo>
                    <a:lnTo>
                      <a:pt x="22" y="0"/>
                    </a:lnTo>
                    <a:lnTo>
                      <a:pt x="22" y="5"/>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362" name="Freeform 75"/>
              <p:cNvSpPr/>
              <p:nvPr/>
            </p:nvSpPr>
            <p:spPr>
              <a:xfrm>
                <a:off x="923" y="1988"/>
                <a:ext cx="82" cy="152"/>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1"/>
                  </a:cxn>
                  <a:cxn ang="0">
                    <a:pos x="1" y="1"/>
                  </a:cxn>
                  <a:cxn ang="0">
                    <a:pos x="1" y="1"/>
                  </a:cxn>
                  <a:cxn ang="0">
                    <a:pos x="1" y="1"/>
                  </a:cxn>
                  <a:cxn ang="0">
                    <a:pos x="1" y="1"/>
                  </a:cxn>
                  <a:cxn ang="0">
                    <a:pos x="1" y="1"/>
                  </a:cxn>
                  <a:cxn ang="0">
                    <a:pos x="1" y="1"/>
                  </a:cxn>
                  <a:cxn ang="0">
                    <a:pos x="1" y="1"/>
                  </a:cxn>
                </a:cxnLst>
                <a:rect l="0" t="0" r="0" b="0"/>
                <a:pathLst>
                  <a:path w="140" h="262">
                    <a:moveTo>
                      <a:pt x="140" y="131"/>
                    </a:moveTo>
                    <a:lnTo>
                      <a:pt x="140" y="131"/>
                    </a:lnTo>
                    <a:lnTo>
                      <a:pt x="140" y="126"/>
                    </a:lnTo>
                    <a:lnTo>
                      <a:pt x="140" y="122"/>
                    </a:lnTo>
                    <a:lnTo>
                      <a:pt x="140" y="118"/>
                    </a:lnTo>
                    <a:lnTo>
                      <a:pt x="140" y="113"/>
                    </a:lnTo>
                    <a:lnTo>
                      <a:pt x="140" y="109"/>
                    </a:lnTo>
                    <a:lnTo>
                      <a:pt x="139" y="105"/>
                    </a:lnTo>
                    <a:lnTo>
                      <a:pt x="139" y="100"/>
                    </a:lnTo>
                    <a:lnTo>
                      <a:pt x="139" y="96"/>
                    </a:lnTo>
                    <a:lnTo>
                      <a:pt x="138" y="92"/>
                    </a:lnTo>
                    <a:lnTo>
                      <a:pt x="138" y="87"/>
                    </a:lnTo>
                    <a:lnTo>
                      <a:pt x="137" y="83"/>
                    </a:lnTo>
                    <a:lnTo>
                      <a:pt x="137" y="79"/>
                    </a:lnTo>
                    <a:lnTo>
                      <a:pt x="136" y="75"/>
                    </a:lnTo>
                    <a:lnTo>
                      <a:pt x="135" y="70"/>
                    </a:lnTo>
                    <a:lnTo>
                      <a:pt x="134" y="66"/>
                    </a:lnTo>
                    <a:lnTo>
                      <a:pt x="133" y="62"/>
                    </a:lnTo>
                    <a:lnTo>
                      <a:pt x="132" y="58"/>
                    </a:lnTo>
                    <a:lnTo>
                      <a:pt x="131" y="54"/>
                    </a:lnTo>
                    <a:lnTo>
                      <a:pt x="130" y="50"/>
                    </a:lnTo>
                    <a:lnTo>
                      <a:pt x="129" y="46"/>
                    </a:lnTo>
                    <a:lnTo>
                      <a:pt x="127" y="42"/>
                    </a:lnTo>
                    <a:lnTo>
                      <a:pt x="126" y="38"/>
                    </a:lnTo>
                    <a:lnTo>
                      <a:pt x="125" y="34"/>
                    </a:lnTo>
                    <a:lnTo>
                      <a:pt x="123" y="30"/>
                    </a:lnTo>
                    <a:lnTo>
                      <a:pt x="121" y="26"/>
                    </a:lnTo>
                    <a:lnTo>
                      <a:pt x="120" y="22"/>
                    </a:lnTo>
                    <a:lnTo>
                      <a:pt x="118" y="18"/>
                    </a:lnTo>
                    <a:lnTo>
                      <a:pt x="116" y="14"/>
                    </a:lnTo>
                    <a:lnTo>
                      <a:pt x="114" y="11"/>
                    </a:lnTo>
                    <a:lnTo>
                      <a:pt x="112" y="7"/>
                    </a:lnTo>
                    <a:lnTo>
                      <a:pt x="110" y="3"/>
                    </a:lnTo>
                    <a:lnTo>
                      <a:pt x="107" y="0"/>
                    </a:lnTo>
                    <a:lnTo>
                      <a:pt x="0" y="35"/>
                    </a:lnTo>
                    <a:lnTo>
                      <a:pt x="1" y="41"/>
                    </a:lnTo>
                    <a:lnTo>
                      <a:pt x="1" y="47"/>
                    </a:lnTo>
                    <a:lnTo>
                      <a:pt x="2" y="53"/>
                    </a:lnTo>
                    <a:lnTo>
                      <a:pt x="2" y="59"/>
                    </a:lnTo>
                    <a:lnTo>
                      <a:pt x="3" y="65"/>
                    </a:lnTo>
                    <a:lnTo>
                      <a:pt x="3" y="71"/>
                    </a:lnTo>
                    <a:lnTo>
                      <a:pt x="4" y="77"/>
                    </a:lnTo>
                    <a:lnTo>
                      <a:pt x="4" y="83"/>
                    </a:lnTo>
                    <a:lnTo>
                      <a:pt x="5" y="89"/>
                    </a:lnTo>
                    <a:lnTo>
                      <a:pt x="5" y="95"/>
                    </a:lnTo>
                    <a:lnTo>
                      <a:pt x="5" y="101"/>
                    </a:lnTo>
                    <a:lnTo>
                      <a:pt x="5" y="107"/>
                    </a:lnTo>
                    <a:lnTo>
                      <a:pt x="5" y="113"/>
                    </a:lnTo>
                    <a:lnTo>
                      <a:pt x="5" y="119"/>
                    </a:lnTo>
                    <a:lnTo>
                      <a:pt x="6" y="125"/>
                    </a:lnTo>
                    <a:lnTo>
                      <a:pt x="6" y="131"/>
                    </a:lnTo>
                    <a:lnTo>
                      <a:pt x="6" y="137"/>
                    </a:lnTo>
                    <a:lnTo>
                      <a:pt x="5" y="143"/>
                    </a:lnTo>
                    <a:lnTo>
                      <a:pt x="5" y="149"/>
                    </a:lnTo>
                    <a:lnTo>
                      <a:pt x="5" y="155"/>
                    </a:lnTo>
                    <a:lnTo>
                      <a:pt x="5" y="161"/>
                    </a:lnTo>
                    <a:lnTo>
                      <a:pt x="5" y="167"/>
                    </a:lnTo>
                    <a:lnTo>
                      <a:pt x="5" y="173"/>
                    </a:lnTo>
                    <a:lnTo>
                      <a:pt x="4" y="179"/>
                    </a:lnTo>
                    <a:lnTo>
                      <a:pt x="4" y="185"/>
                    </a:lnTo>
                    <a:lnTo>
                      <a:pt x="3" y="191"/>
                    </a:lnTo>
                    <a:lnTo>
                      <a:pt x="3" y="197"/>
                    </a:lnTo>
                    <a:lnTo>
                      <a:pt x="2" y="203"/>
                    </a:lnTo>
                    <a:lnTo>
                      <a:pt x="2" y="209"/>
                    </a:lnTo>
                    <a:lnTo>
                      <a:pt x="1" y="215"/>
                    </a:lnTo>
                    <a:lnTo>
                      <a:pt x="1" y="221"/>
                    </a:lnTo>
                    <a:lnTo>
                      <a:pt x="0" y="227"/>
                    </a:lnTo>
                    <a:lnTo>
                      <a:pt x="107" y="262"/>
                    </a:lnTo>
                    <a:lnTo>
                      <a:pt x="110" y="259"/>
                    </a:lnTo>
                    <a:lnTo>
                      <a:pt x="112" y="255"/>
                    </a:lnTo>
                    <a:lnTo>
                      <a:pt x="114" y="251"/>
                    </a:lnTo>
                    <a:lnTo>
                      <a:pt x="116" y="247"/>
                    </a:lnTo>
                    <a:lnTo>
                      <a:pt x="118" y="244"/>
                    </a:lnTo>
                    <a:lnTo>
                      <a:pt x="120" y="240"/>
                    </a:lnTo>
                    <a:lnTo>
                      <a:pt x="121" y="236"/>
                    </a:lnTo>
                    <a:lnTo>
                      <a:pt x="123" y="232"/>
                    </a:lnTo>
                    <a:lnTo>
                      <a:pt x="125" y="228"/>
                    </a:lnTo>
                    <a:lnTo>
                      <a:pt x="126" y="224"/>
                    </a:lnTo>
                    <a:lnTo>
                      <a:pt x="127" y="220"/>
                    </a:lnTo>
                    <a:lnTo>
                      <a:pt x="129" y="216"/>
                    </a:lnTo>
                    <a:lnTo>
                      <a:pt x="130" y="212"/>
                    </a:lnTo>
                    <a:lnTo>
                      <a:pt x="131" y="208"/>
                    </a:lnTo>
                    <a:lnTo>
                      <a:pt x="132" y="204"/>
                    </a:lnTo>
                    <a:lnTo>
                      <a:pt x="133" y="200"/>
                    </a:lnTo>
                    <a:lnTo>
                      <a:pt x="134" y="196"/>
                    </a:lnTo>
                    <a:lnTo>
                      <a:pt x="135" y="192"/>
                    </a:lnTo>
                    <a:lnTo>
                      <a:pt x="136" y="187"/>
                    </a:lnTo>
                    <a:lnTo>
                      <a:pt x="137" y="183"/>
                    </a:lnTo>
                    <a:lnTo>
                      <a:pt x="137" y="179"/>
                    </a:lnTo>
                    <a:lnTo>
                      <a:pt x="138" y="175"/>
                    </a:lnTo>
                    <a:lnTo>
                      <a:pt x="138" y="170"/>
                    </a:lnTo>
                    <a:lnTo>
                      <a:pt x="139" y="166"/>
                    </a:lnTo>
                    <a:lnTo>
                      <a:pt x="139" y="162"/>
                    </a:lnTo>
                    <a:lnTo>
                      <a:pt x="139" y="157"/>
                    </a:lnTo>
                    <a:lnTo>
                      <a:pt x="140" y="153"/>
                    </a:lnTo>
                    <a:lnTo>
                      <a:pt x="140" y="149"/>
                    </a:lnTo>
                    <a:lnTo>
                      <a:pt x="140" y="144"/>
                    </a:lnTo>
                    <a:lnTo>
                      <a:pt x="140" y="140"/>
                    </a:lnTo>
                    <a:lnTo>
                      <a:pt x="140" y="135"/>
                    </a:lnTo>
                    <a:lnTo>
                      <a:pt x="140" y="13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63" name="Freeform 76"/>
              <p:cNvSpPr/>
              <p:nvPr/>
            </p:nvSpPr>
            <p:spPr>
              <a:xfrm>
                <a:off x="764" y="1997"/>
                <a:ext cx="72" cy="134"/>
              </a:xfrm>
              <a:custGeom>
                <a:avLst/>
                <a:gdLst/>
                <a:ahLst/>
                <a:cxnLst>
                  <a:cxn ang="0">
                    <a:pos x="0" y="1"/>
                  </a:cxn>
                  <a:cxn ang="0">
                    <a:pos x="0" y="1"/>
                  </a:cxn>
                  <a:cxn ang="0">
                    <a:pos x="0"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0" y="2"/>
                  </a:cxn>
                  <a:cxn ang="0">
                    <a:pos x="0" y="2"/>
                  </a:cxn>
                  <a:cxn ang="0">
                    <a:pos x="0" y="1"/>
                  </a:cxn>
                </a:cxnLst>
                <a:rect l="0" t="0" r="0" b="0"/>
                <a:pathLst>
                  <a:path w="123" h="232">
                    <a:moveTo>
                      <a:pt x="0" y="20"/>
                    </a:moveTo>
                    <a:lnTo>
                      <a:pt x="0" y="20"/>
                    </a:lnTo>
                    <a:lnTo>
                      <a:pt x="0" y="17"/>
                    </a:lnTo>
                    <a:lnTo>
                      <a:pt x="1" y="15"/>
                    </a:lnTo>
                    <a:lnTo>
                      <a:pt x="3" y="12"/>
                    </a:lnTo>
                    <a:lnTo>
                      <a:pt x="5" y="10"/>
                    </a:lnTo>
                    <a:lnTo>
                      <a:pt x="7" y="7"/>
                    </a:lnTo>
                    <a:lnTo>
                      <a:pt x="10" y="5"/>
                    </a:lnTo>
                    <a:lnTo>
                      <a:pt x="12" y="2"/>
                    </a:lnTo>
                    <a:lnTo>
                      <a:pt x="15" y="0"/>
                    </a:lnTo>
                    <a:lnTo>
                      <a:pt x="123" y="18"/>
                    </a:lnTo>
                    <a:lnTo>
                      <a:pt x="123" y="24"/>
                    </a:lnTo>
                    <a:lnTo>
                      <a:pt x="122" y="30"/>
                    </a:lnTo>
                    <a:lnTo>
                      <a:pt x="122" y="36"/>
                    </a:lnTo>
                    <a:lnTo>
                      <a:pt x="121" y="42"/>
                    </a:lnTo>
                    <a:lnTo>
                      <a:pt x="121" y="48"/>
                    </a:lnTo>
                    <a:lnTo>
                      <a:pt x="121" y="54"/>
                    </a:lnTo>
                    <a:lnTo>
                      <a:pt x="120" y="60"/>
                    </a:lnTo>
                    <a:lnTo>
                      <a:pt x="120" y="67"/>
                    </a:lnTo>
                    <a:lnTo>
                      <a:pt x="120" y="73"/>
                    </a:lnTo>
                    <a:lnTo>
                      <a:pt x="120" y="79"/>
                    </a:lnTo>
                    <a:lnTo>
                      <a:pt x="119" y="85"/>
                    </a:lnTo>
                    <a:lnTo>
                      <a:pt x="119" y="91"/>
                    </a:lnTo>
                    <a:lnTo>
                      <a:pt x="119" y="97"/>
                    </a:lnTo>
                    <a:lnTo>
                      <a:pt x="119" y="103"/>
                    </a:lnTo>
                    <a:lnTo>
                      <a:pt x="119" y="109"/>
                    </a:lnTo>
                    <a:lnTo>
                      <a:pt x="119" y="115"/>
                    </a:lnTo>
                    <a:lnTo>
                      <a:pt x="119" y="121"/>
                    </a:lnTo>
                    <a:lnTo>
                      <a:pt x="119" y="127"/>
                    </a:lnTo>
                    <a:lnTo>
                      <a:pt x="119" y="133"/>
                    </a:lnTo>
                    <a:lnTo>
                      <a:pt x="119" y="140"/>
                    </a:lnTo>
                    <a:lnTo>
                      <a:pt x="119" y="146"/>
                    </a:lnTo>
                    <a:lnTo>
                      <a:pt x="120" y="152"/>
                    </a:lnTo>
                    <a:lnTo>
                      <a:pt x="120" y="158"/>
                    </a:lnTo>
                    <a:lnTo>
                      <a:pt x="120" y="164"/>
                    </a:lnTo>
                    <a:lnTo>
                      <a:pt x="120" y="170"/>
                    </a:lnTo>
                    <a:lnTo>
                      <a:pt x="121" y="176"/>
                    </a:lnTo>
                    <a:lnTo>
                      <a:pt x="121" y="182"/>
                    </a:lnTo>
                    <a:lnTo>
                      <a:pt x="121" y="188"/>
                    </a:lnTo>
                    <a:lnTo>
                      <a:pt x="122" y="194"/>
                    </a:lnTo>
                    <a:lnTo>
                      <a:pt x="122" y="200"/>
                    </a:lnTo>
                    <a:lnTo>
                      <a:pt x="123" y="206"/>
                    </a:lnTo>
                    <a:lnTo>
                      <a:pt x="123" y="212"/>
                    </a:lnTo>
                    <a:lnTo>
                      <a:pt x="15" y="232"/>
                    </a:lnTo>
                    <a:lnTo>
                      <a:pt x="13" y="231"/>
                    </a:lnTo>
                    <a:lnTo>
                      <a:pt x="11" y="229"/>
                    </a:lnTo>
                    <a:lnTo>
                      <a:pt x="8" y="227"/>
                    </a:lnTo>
                    <a:lnTo>
                      <a:pt x="6" y="226"/>
                    </a:lnTo>
                    <a:lnTo>
                      <a:pt x="4" y="225"/>
                    </a:lnTo>
                    <a:lnTo>
                      <a:pt x="2" y="223"/>
                    </a:lnTo>
                    <a:lnTo>
                      <a:pt x="0" y="222"/>
                    </a:lnTo>
                    <a:lnTo>
                      <a:pt x="0" y="220"/>
                    </a:lnTo>
                    <a:lnTo>
                      <a:pt x="0" y="2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64" name="Freeform 77"/>
              <p:cNvSpPr/>
              <p:nvPr/>
            </p:nvSpPr>
            <p:spPr>
              <a:xfrm>
                <a:off x="882" y="2123"/>
                <a:ext cx="85" cy="18"/>
              </a:xfrm>
              <a:custGeom>
                <a:avLst/>
                <a:gdLst/>
                <a:ahLst/>
                <a:cxnLst>
                  <a:cxn ang="0">
                    <a:pos x="1" y="1"/>
                  </a:cxn>
                  <a:cxn ang="0">
                    <a:pos x="1" y="1"/>
                  </a:cxn>
                  <a:cxn ang="0">
                    <a:pos x="1" y="0"/>
                  </a:cxn>
                  <a:cxn ang="0">
                    <a:pos x="0" y="0"/>
                  </a:cxn>
                  <a:cxn ang="0">
                    <a:pos x="0" y="1"/>
                  </a:cxn>
                  <a:cxn ang="0">
                    <a:pos x="1" y="1"/>
                  </a:cxn>
                </a:cxnLst>
                <a:rect l="0" t="0" r="0" b="0"/>
                <a:pathLst>
                  <a:path w="146" h="31">
                    <a:moveTo>
                      <a:pt x="146" y="31"/>
                    </a:moveTo>
                    <a:lnTo>
                      <a:pt x="146" y="31"/>
                    </a:lnTo>
                    <a:lnTo>
                      <a:pt x="64" y="0"/>
                    </a:lnTo>
                    <a:lnTo>
                      <a:pt x="0" y="0"/>
                    </a:lnTo>
                    <a:lnTo>
                      <a:pt x="0" y="30"/>
                    </a:lnTo>
                    <a:lnTo>
                      <a:pt x="146" y="3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65" name="Freeform 78"/>
              <p:cNvSpPr/>
              <p:nvPr/>
            </p:nvSpPr>
            <p:spPr>
              <a:xfrm>
                <a:off x="882" y="1988"/>
                <a:ext cx="85" cy="18"/>
              </a:xfrm>
              <a:custGeom>
                <a:avLst/>
                <a:gdLst/>
                <a:ahLst/>
                <a:cxnLst>
                  <a:cxn ang="0">
                    <a:pos x="1" y="0"/>
                  </a:cxn>
                  <a:cxn ang="0">
                    <a:pos x="1" y="0"/>
                  </a:cxn>
                  <a:cxn ang="0">
                    <a:pos x="1" y="1"/>
                  </a:cxn>
                  <a:cxn ang="0">
                    <a:pos x="0" y="1"/>
                  </a:cxn>
                  <a:cxn ang="0">
                    <a:pos x="0" y="1"/>
                  </a:cxn>
                  <a:cxn ang="0">
                    <a:pos x="1" y="0"/>
                  </a:cxn>
                </a:cxnLst>
                <a:rect l="0" t="0" r="0" b="0"/>
                <a:pathLst>
                  <a:path w="146" h="31">
                    <a:moveTo>
                      <a:pt x="146" y="0"/>
                    </a:moveTo>
                    <a:lnTo>
                      <a:pt x="146" y="0"/>
                    </a:lnTo>
                    <a:lnTo>
                      <a:pt x="64" y="31"/>
                    </a:lnTo>
                    <a:lnTo>
                      <a:pt x="0" y="31"/>
                    </a:lnTo>
                    <a:lnTo>
                      <a:pt x="0" y="1"/>
                    </a:lnTo>
                    <a:lnTo>
                      <a:pt x="146"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66" name="Freeform 79"/>
              <p:cNvSpPr/>
              <p:nvPr/>
            </p:nvSpPr>
            <p:spPr>
              <a:xfrm>
                <a:off x="778" y="1988"/>
                <a:ext cx="99" cy="18"/>
              </a:xfrm>
              <a:custGeom>
                <a:avLst/>
                <a:gdLst/>
                <a:ahLst/>
                <a:cxnLst>
                  <a:cxn ang="0">
                    <a:pos x="0" y="1"/>
                  </a:cxn>
                  <a:cxn ang="0">
                    <a:pos x="0" y="1"/>
                  </a:cxn>
                  <a:cxn ang="0">
                    <a:pos x="1" y="1"/>
                  </a:cxn>
                  <a:cxn ang="0">
                    <a:pos x="1" y="1"/>
                  </a:cxn>
                  <a:cxn ang="0">
                    <a:pos x="1" y="0"/>
                  </a:cxn>
                  <a:cxn ang="0">
                    <a:pos x="0" y="1"/>
                  </a:cxn>
                </a:cxnLst>
                <a:rect l="0" t="0" r="0" b="0"/>
                <a:pathLst>
                  <a:path w="171" h="30">
                    <a:moveTo>
                      <a:pt x="0" y="8"/>
                    </a:moveTo>
                    <a:lnTo>
                      <a:pt x="0" y="8"/>
                    </a:lnTo>
                    <a:lnTo>
                      <a:pt x="113" y="30"/>
                    </a:lnTo>
                    <a:lnTo>
                      <a:pt x="171" y="30"/>
                    </a:lnTo>
                    <a:lnTo>
                      <a:pt x="171" y="0"/>
                    </a:lnTo>
                    <a:lnTo>
                      <a:pt x="0" y="8"/>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67" name="Freeform 80"/>
              <p:cNvSpPr/>
              <p:nvPr/>
            </p:nvSpPr>
            <p:spPr>
              <a:xfrm>
                <a:off x="778" y="2123"/>
                <a:ext cx="99" cy="18"/>
              </a:xfrm>
              <a:custGeom>
                <a:avLst/>
                <a:gdLst/>
                <a:ahLst/>
                <a:cxnLst>
                  <a:cxn ang="0">
                    <a:pos x="0" y="1"/>
                  </a:cxn>
                  <a:cxn ang="0">
                    <a:pos x="0" y="1"/>
                  </a:cxn>
                  <a:cxn ang="0">
                    <a:pos x="1" y="0"/>
                  </a:cxn>
                  <a:cxn ang="0">
                    <a:pos x="1" y="0"/>
                  </a:cxn>
                  <a:cxn ang="0">
                    <a:pos x="1" y="1"/>
                  </a:cxn>
                  <a:cxn ang="0">
                    <a:pos x="0" y="1"/>
                  </a:cxn>
                </a:cxnLst>
                <a:rect l="0" t="0" r="0" b="0"/>
                <a:pathLst>
                  <a:path w="171" h="30">
                    <a:moveTo>
                      <a:pt x="0" y="24"/>
                    </a:moveTo>
                    <a:lnTo>
                      <a:pt x="0" y="24"/>
                    </a:lnTo>
                    <a:lnTo>
                      <a:pt x="113" y="0"/>
                    </a:lnTo>
                    <a:lnTo>
                      <a:pt x="171" y="0"/>
                    </a:lnTo>
                    <a:lnTo>
                      <a:pt x="171" y="30"/>
                    </a:lnTo>
                    <a:lnTo>
                      <a:pt x="0" y="24"/>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68" name="Freeform 81"/>
              <p:cNvSpPr/>
              <p:nvPr/>
            </p:nvSpPr>
            <p:spPr>
              <a:xfrm>
                <a:off x="965" y="2141"/>
                <a:ext cx="13" cy="22"/>
              </a:xfrm>
              <a:custGeom>
                <a:avLst/>
                <a:gdLst/>
                <a:ahLst/>
                <a:cxnLst>
                  <a:cxn ang="0">
                    <a:pos x="0" y="1"/>
                  </a:cxn>
                  <a:cxn ang="0">
                    <a:pos x="0" y="1"/>
                  </a:cxn>
                  <a:cxn ang="0">
                    <a:pos x="0" y="1"/>
                  </a:cxn>
                  <a:cxn ang="0">
                    <a:pos x="0" y="1"/>
                  </a:cxn>
                  <a:cxn ang="0">
                    <a:pos x="1" y="1"/>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Lst>
                <a:rect l="0" t="0" r="0" b="0"/>
                <a:pathLst>
                  <a:path w="22" h="37">
                    <a:moveTo>
                      <a:pt x="0" y="35"/>
                    </a:moveTo>
                    <a:lnTo>
                      <a:pt x="0" y="35"/>
                    </a:lnTo>
                    <a:lnTo>
                      <a:pt x="0" y="3"/>
                    </a:lnTo>
                    <a:lnTo>
                      <a:pt x="0" y="2"/>
                    </a:lnTo>
                    <a:lnTo>
                      <a:pt x="1" y="1"/>
                    </a:lnTo>
                    <a:lnTo>
                      <a:pt x="2" y="0"/>
                    </a:lnTo>
                    <a:lnTo>
                      <a:pt x="3" y="0"/>
                    </a:lnTo>
                    <a:lnTo>
                      <a:pt x="19" y="0"/>
                    </a:lnTo>
                    <a:lnTo>
                      <a:pt x="20" y="0"/>
                    </a:lnTo>
                    <a:lnTo>
                      <a:pt x="21" y="1"/>
                    </a:lnTo>
                    <a:lnTo>
                      <a:pt x="21" y="2"/>
                    </a:lnTo>
                    <a:lnTo>
                      <a:pt x="22" y="3"/>
                    </a:lnTo>
                    <a:lnTo>
                      <a:pt x="16" y="35"/>
                    </a:lnTo>
                    <a:lnTo>
                      <a:pt x="16" y="36"/>
                    </a:lnTo>
                    <a:lnTo>
                      <a:pt x="15" y="36"/>
                    </a:lnTo>
                    <a:lnTo>
                      <a:pt x="14" y="37"/>
                    </a:lnTo>
                    <a:lnTo>
                      <a:pt x="13" y="37"/>
                    </a:lnTo>
                    <a:lnTo>
                      <a:pt x="3" y="37"/>
                    </a:lnTo>
                    <a:lnTo>
                      <a:pt x="2" y="37"/>
                    </a:lnTo>
                    <a:lnTo>
                      <a:pt x="1" y="36"/>
                    </a:lnTo>
                    <a:lnTo>
                      <a:pt x="0" y="36"/>
                    </a:lnTo>
                    <a:lnTo>
                      <a:pt x="0" y="35"/>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69" name="Freeform 82"/>
              <p:cNvSpPr/>
              <p:nvPr/>
            </p:nvSpPr>
            <p:spPr>
              <a:xfrm>
                <a:off x="965" y="1966"/>
                <a:ext cx="13" cy="22"/>
              </a:xfrm>
              <a:custGeom>
                <a:avLst/>
                <a:gdLst/>
                <a:ahLst/>
                <a:cxnLst>
                  <a:cxn ang="0">
                    <a:pos x="0"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0" y="1"/>
                  </a:cxn>
                  <a:cxn ang="0">
                    <a:pos x="0" y="1"/>
                  </a:cxn>
                </a:cxnLst>
                <a:rect l="0" t="0" r="0" b="0"/>
                <a:pathLst>
                  <a:path w="22" h="38">
                    <a:moveTo>
                      <a:pt x="0" y="3"/>
                    </a:moveTo>
                    <a:lnTo>
                      <a:pt x="0" y="3"/>
                    </a:lnTo>
                    <a:lnTo>
                      <a:pt x="0" y="35"/>
                    </a:lnTo>
                    <a:lnTo>
                      <a:pt x="0" y="36"/>
                    </a:lnTo>
                    <a:lnTo>
                      <a:pt x="1" y="37"/>
                    </a:lnTo>
                    <a:lnTo>
                      <a:pt x="2" y="37"/>
                    </a:lnTo>
                    <a:lnTo>
                      <a:pt x="3" y="38"/>
                    </a:lnTo>
                    <a:lnTo>
                      <a:pt x="19" y="38"/>
                    </a:lnTo>
                    <a:lnTo>
                      <a:pt x="20" y="37"/>
                    </a:lnTo>
                    <a:lnTo>
                      <a:pt x="21" y="37"/>
                    </a:lnTo>
                    <a:lnTo>
                      <a:pt x="21" y="36"/>
                    </a:lnTo>
                    <a:lnTo>
                      <a:pt x="22" y="35"/>
                    </a:lnTo>
                    <a:lnTo>
                      <a:pt x="16" y="3"/>
                    </a:lnTo>
                    <a:lnTo>
                      <a:pt x="16" y="2"/>
                    </a:lnTo>
                    <a:lnTo>
                      <a:pt x="15" y="1"/>
                    </a:lnTo>
                    <a:lnTo>
                      <a:pt x="14" y="1"/>
                    </a:lnTo>
                    <a:lnTo>
                      <a:pt x="13" y="0"/>
                    </a:lnTo>
                    <a:lnTo>
                      <a:pt x="3" y="0"/>
                    </a:lnTo>
                    <a:lnTo>
                      <a:pt x="2" y="1"/>
                    </a:lnTo>
                    <a:lnTo>
                      <a:pt x="1" y="1"/>
                    </a:lnTo>
                    <a:lnTo>
                      <a:pt x="0" y="2"/>
                    </a:lnTo>
                    <a:lnTo>
                      <a:pt x="0" y="3"/>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70" name="Freeform 83"/>
              <p:cNvSpPr/>
              <p:nvPr/>
            </p:nvSpPr>
            <p:spPr>
              <a:xfrm>
                <a:off x="1220" y="1175"/>
                <a:ext cx="174" cy="54"/>
              </a:xfrm>
              <a:custGeom>
                <a:avLst/>
                <a:gdLst/>
                <a:ahLst/>
                <a:cxnLst>
                  <a:cxn ang="0">
                    <a:pos x="1" y="0"/>
                  </a:cxn>
                  <a:cxn ang="0">
                    <a:pos x="1" y="0"/>
                  </a:cxn>
                  <a:cxn ang="0">
                    <a:pos x="2" y="0"/>
                  </a:cxn>
                  <a:cxn ang="0">
                    <a:pos x="2" y="0"/>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0" y="1"/>
                  </a:cxn>
                  <a:cxn ang="0">
                    <a:pos x="1" y="1"/>
                  </a:cxn>
                  <a:cxn ang="0">
                    <a:pos x="1" y="1"/>
                  </a:cxn>
                  <a:cxn ang="0">
                    <a:pos x="1" y="1"/>
                  </a:cxn>
                  <a:cxn ang="0">
                    <a:pos x="1" y="1"/>
                  </a:cxn>
                  <a:cxn ang="0">
                    <a:pos x="1" y="0"/>
                  </a:cxn>
                  <a:cxn ang="0">
                    <a:pos x="1" y="0"/>
                  </a:cxn>
                </a:cxnLst>
                <a:rect l="0" t="0" r="0" b="0"/>
                <a:pathLst>
                  <a:path w="300" h="94">
                    <a:moveTo>
                      <a:pt x="8" y="0"/>
                    </a:moveTo>
                    <a:lnTo>
                      <a:pt x="8" y="0"/>
                    </a:lnTo>
                    <a:lnTo>
                      <a:pt x="292" y="0"/>
                    </a:lnTo>
                    <a:lnTo>
                      <a:pt x="294" y="0"/>
                    </a:lnTo>
                    <a:lnTo>
                      <a:pt x="295" y="1"/>
                    </a:lnTo>
                    <a:lnTo>
                      <a:pt x="297" y="2"/>
                    </a:lnTo>
                    <a:lnTo>
                      <a:pt x="298" y="3"/>
                    </a:lnTo>
                    <a:lnTo>
                      <a:pt x="299" y="4"/>
                    </a:lnTo>
                    <a:lnTo>
                      <a:pt x="300" y="5"/>
                    </a:lnTo>
                    <a:lnTo>
                      <a:pt x="300" y="7"/>
                    </a:lnTo>
                    <a:lnTo>
                      <a:pt x="300" y="8"/>
                    </a:lnTo>
                    <a:lnTo>
                      <a:pt x="300" y="86"/>
                    </a:lnTo>
                    <a:lnTo>
                      <a:pt x="300" y="87"/>
                    </a:lnTo>
                    <a:lnTo>
                      <a:pt x="300" y="89"/>
                    </a:lnTo>
                    <a:lnTo>
                      <a:pt x="299" y="90"/>
                    </a:lnTo>
                    <a:lnTo>
                      <a:pt x="298" y="92"/>
                    </a:lnTo>
                    <a:lnTo>
                      <a:pt x="297" y="93"/>
                    </a:lnTo>
                    <a:lnTo>
                      <a:pt x="295" y="93"/>
                    </a:lnTo>
                    <a:lnTo>
                      <a:pt x="294" y="94"/>
                    </a:lnTo>
                    <a:lnTo>
                      <a:pt x="292" y="94"/>
                    </a:lnTo>
                    <a:lnTo>
                      <a:pt x="8" y="94"/>
                    </a:lnTo>
                    <a:lnTo>
                      <a:pt x="6" y="94"/>
                    </a:lnTo>
                    <a:lnTo>
                      <a:pt x="5" y="93"/>
                    </a:lnTo>
                    <a:lnTo>
                      <a:pt x="3" y="93"/>
                    </a:lnTo>
                    <a:lnTo>
                      <a:pt x="2" y="92"/>
                    </a:lnTo>
                    <a:lnTo>
                      <a:pt x="1" y="90"/>
                    </a:lnTo>
                    <a:lnTo>
                      <a:pt x="0" y="89"/>
                    </a:lnTo>
                    <a:lnTo>
                      <a:pt x="0" y="87"/>
                    </a:lnTo>
                    <a:lnTo>
                      <a:pt x="0" y="86"/>
                    </a:lnTo>
                    <a:lnTo>
                      <a:pt x="0" y="8"/>
                    </a:lnTo>
                    <a:lnTo>
                      <a:pt x="0" y="7"/>
                    </a:lnTo>
                    <a:lnTo>
                      <a:pt x="0" y="5"/>
                    </a:lnTo>
                    <a:lnTo>
                      <a:pt x="1" y="4"/>
                    </a:lnTo>
                    <a:lnTo>
                      <a:pt x="2" y="3"/>
                    </a:lnTo>
                    <a:lnTo>
                      <a:pt x="3" y="2"/>
                    </a:lnTo>
                    <a:lnTo>
                      <a:pt x="5" y="1"/>
                    </a:lnTo>
                    <a:lnTo>
                      <a:pt x="6" y="0"/>
                    </a:lnTo>
                    <a:lnTo>
                      <a:pt x="8"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71" name="Freeform 84"/>
              <p:cNvSpPr/>
              <p:nvPr/>
            </p:nvSpPr>
            <p:spPr>
              <a:xfrm>
                <a:off x="1220" y="1287"/>
                <a:ext cx="175" cy="156"/>
              </a:xfrm>
              <a:custGeom>
                <a:avLst/>
                <a:gdLst/>
                <a:ahLst/>
                <a:cxnLst>
                  <a:cxn ang="0">
                    <a:pos x="2" y="2"/>
                  </a:cxn>
                  <a:cxn ang="0">
                    <a:pos x="2" y="2"/>
                  </a:cxn>
                  <a:cxn ang="0">
                    <a:pos x="0" y="2"/>
                  </a:cxn>
                  <a:cxn ang="0">
                    <a:pos x="0" y="0"/>
                  </a:cxn>
                  <a:cxn ang="0">
                    <a:pos x="2" y="0"/>
                  </a:cxn>
                  <a:cxn ang="0">
                    <a:pos x="2" y="2"/>
                  </a:cxn>
                </a:cxnLst>
                <a:rect l="0" t="0" r="0" b="0"/>
                <a:pathLst>
                  <a:path w="301" h="268">
                    <a:moveTo>
                      <a:pt x="301" y="268"/>
                    </a:moveTo>
                    <a:lnTo>
                      <a:pt x="301" y="268"/>
                    </a:lnTo>
                    <a:lnTo>
                      <a:pt x="0" y="268"/>
                    </a:lnTo>
                    <a:lnTo>
                      <a:pt x="0" y="0"/>
                    </a:lnTo>
                    <a:lnTo>
                      <a:pt x="301" y="0"/>
                    </a:lnTo>
                    <a:lnTo>
                      <a:pt x="301" y="268"/>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72" name="Freeform 85"/>
              <p:cNvSpPr/>
              <p:nvPr/>
            </p:nvSpPr>
            <p:spPr>
              <a:xfrm>
                <a:off x="1217" y="1430"/>
                <a:ext cx="15" cy="64"/>
              </a:xfrm>
              <a:custGeom>
                <a:avLst/>
                <a:gdLst/>
                <a:ahLst/>
                <a:cxnLst>
                  <a:cxn ang="0">
                    <a:pos x="1" y="1"/>
                  </a:cxn>
                  <a:cxn ang="0">
                    <a:pos x="1" y="1"/>
                  </a:cxn>
                  <a:cxn ang="0">
                    <a:pos x="0" y="1"/>
                  </a:cxn>
                  <a:cxn ang="0">
                    <a:pos x="0" y="0"/>
                  </a:cxn>
                  <a:cxn ang="0">
                    <a:pos x="1" y="0"/>
                  </a:cxn>
                  <a:cxn ang="0">
                    <a:pos x="1" y="1"/>
                  </a:cxn>
                </a:cxnLst>
                <a:rect l="0" t="0" r="0" b="0"/>
                <a:pathLst>
                  <a:path w="26" h="111">
                    <a:moveTo>
                      <a:pt x="26" y="111"/>
                    </a:moveTo>
                    <a:lnTo>
                      <a:pt x="26" y="111"/>
                    </a:lnTo>
                    <a:lnTo>
                      <a:pt x="0" y="111"/>
                    </a:lnTo>
                    <a:lnTo>
                      <a:pt x="0" y="0"/>
                    </a:lnTo>
                    <a:lnTo>
                      <a:pt x="26" y="0"/>
                    </a:lnTo>
                    <a:lnTo>
                      <a:pt x="26" y="11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73" name="Freeform 86"/>
              <p:cNvSpPr/>
              <p:nvPr/>
            </p:nvSpPr>
            <p:spPr>
              <a:xfrm>
                <a:off x="1383" y="1430"/>
                <a:ext cx="16" cy="64"/>
              </a:xfrm>
              <a:custGeom>
                <a:avLst/>
                <a:gdLst/>
                <a:ahLst/>
                <a:cxnLst>
                  <a:cxn ang="0">
                    <a:pos x="0" y="1"/>
                  </a:cxn>
                  <a:cxn ang="0">
                    <a:pos x="0" y="1"/>
                  </a:cxn>
                  <a:cxn ang="0">
                    <a:pos x="1" y="1"/>
                  </a:cxn>
                  <a:cxn ang="0">
                    <a:pos x="1" y="0"/>
                  </a:cxn>
                  <a:cxn ang="0">
                    <a:pos x="0" y="0"/>
                  </a:cxn>
                  <a:cxn ang="0">
                    <a:pos x="0" y="1"/>
                  </a:cxn>
                </a:cxnLst>
                <a:rect l="0" t="0" r="0" b="0"/>
                <a:pathLst>
                  <a:path w="27" h="111">
                    <a:moveTo>
                      <a:pt x="0" y="111"/>
                    </a:moveTo>
                    <a:lnTo>
                      <a:pt x="0" y="111"/>
                    </a:lnTo>
                    <a:lnTo>
                      <a:pt x="27" y="111"/>
                    </a:lnTo>
                    <a:lnTo>
                      <a:pt x="27" y="0"/>
                    </a:lnTo>
                    <a:lnTo>
                      <a:pt x="0" y="0"/>
                    </a:lnTo>
                    <a:lnTo>
                      <a:pt x="0" y="11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74" name="Freeform 87"/>
              <p:cNvSpPr/>
              <p:nvPr/>
            </p:nvSpPr>
            <p:spPr>
              <a:xfrm>
                <a:off x="1217" y="1219"/>
                <a:ext cx="15" cy="65"/>
              </a:xfrm>
              <a:custGeom>
                <a:avLst/>
                <a:gdLst/>
                <a:ahLst/>
                <a:cxnLst>
                  <a:cxn ang="0">
                    <a:pos x="1" y="1"/>
                  </a:cxn>
                  <a:cxn ang="0">
                    <a:pos x="1" y="1"/>
                  </a:cxn>
                  <a:cxn ang="0">
                    <a:pos x="0" y="1"/>
                  </a:cxn>
                  <a:cxn ang="0">
                    <a:pos x="0" y="0"/>
                  </a:cxn>
                  <a:cxn ang="0">
                    <a:pos x="1" y="0"/>
                  </a:cxn>
                  <a:cxn ang="0">
                    <a:pos x="1" y="1"/>
                  </a:cxn>
                </a:cxnLst>
                <a:rect l="0" t="0" r="0" b="0"/>
                <a:pathLst>
                  <a:path w="26" h="111">
                    <a:moveTo>
                      <a:pt x="26" y="111"/>
                    </a:moveTo>
                    <a:lnTo>
                      <a:pt x="26" y="111"/>
                    </a:lnTo>
                    <a:lnTo>
                      <a:pt x="0" y="111"/>
                    </a:lnTo>
                    <a:lnTo>
                      <a:pt x="0" y="0"/>
                    </a:lnTo>
                    <a:lnTo>
                      <a:pt x="26" y="0"/>
                    </a:lnTo>
                    <a:lnTo>
                      <a:pt x="26" y="11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75" name="Freeform 88"/>
              <p:cNvSpPr/>
              <p:nvPr/>
            </p:nvSpPr>
            <p:spPr>
              <a:xfrm>
                <a:off x="1383" y="1219"/>
                <a:ext cx="16" cy="65"/>
              </a:xfrm>
              <a:custGeom>
                <a:avLst/>
                <a:gdLst/>
                <a:ahLst/>
                <a:cxnLst>
                  <a:cxn ang="0">
                    <a:pos x="0" y="1"/>
                  </a:cxn>
                  <a:cxn ang="0">
                    <a:pos x="0" y="1"/>
                  </a:cxn>
                  <a:cxn ang="0">
                    <a:pos x="1" y="1"/>
                  </a:cxn>
                  <a:cxn ang="0">
                    <a:pos x="1" y="0"/>
                  </a:cxn>
                  <a:cxn ang="0">
                    <a:pos x="0" y="0"/>
                  </a:cxn>
                  <a:cxn ang="0">
                    <a:pos x="0" y="1"/>
                  </a:cxn>
                </a:cxnLst>
                <a:rect l="0" t="0" r="0" b="0"/>
                <a:pathLst>
                  <a:path w="27" h="111">
                    <a:moveTo>
                      <a:pt x="0" y="111"/>
                    </a:moveTo>
                    <a:lnTo>
                      <a:pt x="0" y="111"/>
                    </a:lnTo>
                    <a:lnTo>
                      <a:pt x="27" y="111"/>
                    </a:lnTo>
                    <a:lnTo>
                      <a:pt x="27" y="0"/>
                    </a:lnTo>
                    <a:lnTo>
                      <a:pt x="0" y="0"/>
                    </a:lnTo>
                    <a:lnTo>
                      <a:pt x="0" y="11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76" name="Freeform 89"/>
              <p:cNvSpPr/>
              <p:nvPr/>
            </p:nvSpPr>
            <p:spPr>
              <a:xfrm>
                <a:off x="1218" y="1490"/>
                <a:ext cx="180" cy="56"/>
              </a:xfrm>
              <a:custGeom>
                <a:avLst/>
                <a:gdLst/>
                <a:ahLst/>
                <a:cxnLst>
                  <a:cxn ang="0">
                    <a:pos x="1" y="0"/>
                  </a:cxn>
                  <a:cxn ang="0">
                    <a:pos x="1" y="0"/>
                  </a:cxn>
                  <a:cxn ang="0">
                    <a:pos x="2" y="0"/>
                  </a:cxn>
                  <a:cxn ang="0">
                    <a:pos x="2" y="0"/>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0"/>
                  </a:cxn>
                  <a:cxn ang="0">
                    <a:pos x="1" y="0"/>
                  </a:cxn>
                </a:cxnLst>
                <a:rect l="0" t="0" r="0" b="0"/>
                <a:pathLst>
                  <a:path w="310" h="97">
                    <a:moveTo>
                      <a:pt x="13" y="0"/>
                    </a:moveTo>
                    <a:lnTo>
                      <a:pt x="13" y="0"/>
                    </a:lnTo>
                    <a:lnTo>
                      <a:pt x="297" y="0"/>
                    </a:lnTo>
                    <a:lnTo>
                      <a:pt x="299" y="0"/>
                    </a:lnTo>
                    <a:lnTo>
                      <a:pt x="302" y="1"/>
                    </a:lnTo>
                    <a:lnTo>
                      <a:pt x="304" y="3"/>
                    </a:lnTo>
                    <a:lnTo>
                      <a:pt x="306" y="5"/>
                    </a:lnTo>
                    <a:lnTo>
                      <a:pt x="308" y="8"/>
                    </a:lnTo>
                    <a:lnTo>
                      <a:pt x="309" y="11"/>
                    </a:lnTo>
                    <a:lnTo>
                      <a:pt x="309" y="14"/>
                    </a:lnTo>
                    <a:lnTo>
                      <a:pt x="310" y="18"/>
                    </a:lnTo>
                    <a:lnTo>
                      <a:pt x="310" y="57"/>
                    </a:lnTo>
                    <a:lnTo>
                      <a:pt x="309" y="62"/>
                    </a:lnTo>
                    <a:lnTo>
                      <a:pt x="306" y="67"/>
                    </a:lnTo>
                    <a:lnTo>
                      <a:pt x="302" y="71"/>
                    </a:lnTo>
                    <a:lnTo>
                      <a:pt x="296" y="75"/>
                    </a:lnTo>
                    <a:lnTo>
                      <a:pt x="289" y="78"/>
                    </a:lnTo>
                    <a:lnTo>
                      <a:pt x="281" y="81"/>
                    </a:lnTo>
                    <a:lnTo>
                      <a:pt x="272" y="84"/>
                    </a:lnTo>
                    <a:lnTo>
                      <a:pt x="261" y="87"/>
                    </a:lnTo>
                    <a:lnTo>
                      <a:pt x="250" y="89"/>
                    </a:lnTo>
                    <a:lnTo>
                      <a:pt x="238" y="91"/>
                    </a:lnTo>
                    <a:lnTo>
                      <a:pt x="225" y="93"/>
                    </a:lnTo>
                    <a:lnTo>
                      <a:pt x="212" y="94"/>
                    </a:lnTo>
                    <a:lnTo>
                      <a:pt x="198" y="96"/>
                    </a:lnTo>
                    <a:lnTo>
                      <a:pt x="184" y="96"/>
                    </a:lnTo>
                    <a:lnTo>
                      <a:pt x="169" y="97"/>
                    </a:lnTo>
                    <a:lnTo>
                      <a:pt x="155" y="97"/>
                    </a:lnTo>
                    <a:lnTo>
                      <a:pt x="140" y="97"/>
                    </a:lnTo>
                    <a:lnTo>
                      <a:pt x="126" y="97"/>
                    </a:lnTo>
                    <a:lnTo>
                      <a:pt x="112" y="96"/>
                    </a:lnTo>
                    <a:lnTo>
                      <a:pt x="98" y="95"/>
                    </a:lnTo>
                    <a:lnTo>
                      <a:pt x="85" y="93"/>
                    </a:lnTo>
                    <a:lnTo>
                      <a:pt x="72" y="92"/>
                    </a:lnTo>
                    <a:lnTo>
                      <a:pt x="60" y="90"/>
                    </a:lnTo>
                    <a:lnTo>
                      <a:pt x="49" y="87"/>
                    </a:lnTo>
                    <a:lnTo>
                      <a:pt x="38" y="85"/>
                    </a:lnTo>
                    <a:lnTo>
                      <a:pt x="29" y="82"/>
                    </a:lnTo>
                    <a:lnTo>
                      <a:pt x="20" y="78"/>
                    </a:lnTo>
                    <a:lnTo>
                      <a:pt x="14" y="75"/>
                    </a:lnTo>
                    <a:lnTo>
                      <a:pt x="8" y="71"/>
                    </a:lnTo>
                    <a:lnTo>
                      <a:pt x="4" y="67"/>
                    </a:lnTo>
                    <a:lnTo>
                      <a:pt x="1" y="62"/>
                    </a:lnTo>
                    <a:lnTo>
                      <a:pt x="0" y="57"/>
                    </a:lnTo>
                    <a:lnTo>
                      <a:pt x="0" y="18"/>
                    </a:lnTo>
                    <a:lnTo>
                      <a:pt x="1" y="14"/>
                    </a:lnTo>
                    <a:lnTo>
                      <a:pt x="1" y="11"/>
                    </a:lnTo>
                    <a:lnTo>
                      <a:pt x="2" y="8"/>
                    </a:lnTo>
                    <a:lnTo>
                      <a:pt x="4" y="5"/>
                    </a:lnTo>
                    <a:lnTo>
                      <a:pt x="6" y="3"/>
                    </a:lnTo>
                    <a:lnTo>
                      <a:pt x="8" y="1"/>
                    </a:lnTo>
                    <a:lnTo>
                      <a:pt x="11" y="0"/>
                    </a:lnTo>
                    <a:lnTo>
                      <a:pt x="13"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77" name="Freeform 90"/>
              <p:cNvSpPr/>
              <p:nvPr/>
            </p:nvSpPr>
            <p:spPr>
              <a:xfrm>
                <a:off x="1220" y="1179"/>
                <a:ext cx="175" cy="358"/>
              </a:xfrm>
              <a:custGeom>
                <a:avLst/>
                <a:gdLst/>
                <a:ahLst/>
                <a:cxnLst>
                  <a:cxn ang="0">
                    <a:pos x="2" y="1"/>
                  </a:cxn>
                  <a:cxn ang="0">
                    <a:pos x="2" y="1"/>
                  </a:cxn>
                  <a:cxn ang="0">
                    <a:pos x="2" y="1"/>
                  </a:cxn>
                  <a:cxn ang="0">
                    <a:pos x="2" y="2"/>
                  </a:cxn>
                  <a:cxn ang="0">
                    <a:pos x="2" y="2"/>
                  </a:cxn>
                  <a:cxn ang="0">
                    <a:pos x="2" y="2"/>
                  </a:cxn>
                  <a:cxn ang="0">
                    <a:pos x="2" y="2"/>
                  </a:cxn>
                  <a:cxn ang="0">
                    <a:pos x="2" y="3"/>
                  </a:cxn>
                  <a:cxn ang="0">
                    <a:pos x="2" y="3"/>
                  </a:cxn>
                  <a:cxn ang="0">
                    <a:pos x="2" y="3"/>
                  </a:cxn>
                  <a:cxn ang="0">
                    <a:pos x="2" y="5"/>
                  </a:cxn>
                  <a:cxn ang="0">
                    <a:pos x="2" y="5"/>
                  </a:cxn>
                  <a:cxn ang="0">
                    <a:pos x="2" y="5"/>
                  </a:cxn>
                  <a:cxn ang="0">
                    <a:pos x="2" y="5"/>
                  </a:cxn>
                  <a:cxn ang="0">
                    <a:pos x="2" y="5"/>
                  </a:cxn>
                  <a:cxn ang="0">
                    <a:pos x="2" y="5"/>
                  </a:cxn>
                  <a:cxn ang="0">
                    <a:pos x="2" y="5"/>
                  </a:cxn>
                  <a:cxn ang="0">
                    <a:pos x="2" y="5"/>
                  </a:cxn>
                  <a:cxn ang="0">
                    <a:pos x="1" y="5"/>
                  </a:cxn>
                  <a:cxn ang="0">
                    <a:pos x="1" y="5"/>
                  </a:cxn>
                  <a:cxn ang="0">
                    <a:pos x="1" y="5"/>
                  </a:cxn>
                  <a:cxn ang="0">
                    <a:pos x="1" y="5"/>
                  </a:cxn>
                  <a:cxn ang="0">
                    <a:pos x="1" y="5"/>
                  </a:cxn>
                  <a:cxn ang="0">
                    <a:pos x="1" y="5"/>
                  </a:cxn>
                  <a:cxn ang="0">
                    <a:pos x="1" y="5"/>
                  </a:cxn>
                  <a:cxn ang="0">
                    <a:pos x="1" y="5"/>
                  </a:cxn>
                  <a:cxn ang="0">
                    <a:pos x="1" y="5"/>
                  </a:cxn>
                  <a:cxn ang="0">
                    <a:pos x="0" y="5"/>
                  </a:cxn>
                  <a:cxn ang="0">
                    <a:pos x="1" y="3"/>
                  </a:cxn>
                  <a:cxn ang="0">
                    <a:pos x="1" y="3"/>
                  </a:cxn>
                  <a:cxn ang="0">
                    <a:pos x="1" y="3"/>
                  </a:cxn>
                  <a:cxn ang="0">
                    <a:pos x="1" y="2"/>
                  </a:cxn>
                  <a:cxn ang="0">
                    <a:pos x="1" y="2"/>
                  </a:cxn>
                  <a:cxn ang="0">
                    <a:pos x="1" y="2"/>
                  </a:cxn>
                  <a:cxn ang="0">
                    <a:pos x="0" y="1"/>
                  </a:cxn>
                  <a:cxn ang="0">
                    <a:pos x="1" y="1"/>
                  </a:cxn>
                  <a:cxn ang="0">
                    <a:pos x="1" y="1"/>
                  </a:cxn>
                  <a:cxn ang="0">
                    <a:pos x="1" y="1"/>
                  </a:cxn>
                  <a:cxn ang="0">
                    <a:pos x="1" y="1"/>
                  </a:cxn>
                  <a:cxn ang="0">
                    <a:pos x="1" y="1"/>
                  </a:cxn>
                  <a:cxn ang="0">
                    <a:pos x="1" y="0"/>
                  </a:cxn>
                  <a:cxn ang="0">
                    <a:pos x="2" y="1"/>
                  </a:cxn>
                  <a:cxn ang="0">
                    <a:pos x="2" y="1"/>
                  </a:cxn>
                  <a:cxn ang="0">
                    <a:pos x="2" y="1"/>
                  </a:cxn>
                </a:cxnLst>
                <a:rect l="0" t="0" r="0" b="0"/>
                <a:pathLst>
                  <a:path w="301" h="616">
                    <a:moveTo>
                      <a:pt x="294" y="55"/>
                    </a:moveTo>
                    <a:lnTo>
                      <a:pt x="294" y="55"/>
                    </a:lnTo>
                    <a:lnTo>
                      <a:pt x="295" y="55"/>
                    </a:lnTo>
                    <a:lnTo>
                      <a:pt x="296" y="55"/>
                    </a:lnTo>
                    <a:lnTo>
                      <a:pt x="297" y="55"/>
                    </a:lnTo>
                    <a:lnTo>
                      <a:pt x="298" y="56"/>
                    </a:lnTo>
                    <a:lnTo>
                      <a:pt x="299" y="57"/>
                    </a:lnTo>
                    <a:lnTo>
                      <a:pt x="300" y="58"/>
                    </a:lnTo>
                    <a:lnTo>
                      <a:pt x="300" y="59"/>
                    </a:lnTo>
                    <a:lnTo>
                      <a:pt x="300" y="61"/>
                    </a:lnTo>
                    <a:lnTo>
                      <a:pt x="301" y="62"/>
                    </a:lnTo>
                    <a:lnTo>
                      <a:pt x="301" y="191"/>
                    </a:lnTo>
                    <a:lnTo>
                      <a:pt x="300" y="192"/>
                    </a:lnTo>
                    <a:lnTo>
                      <a:pt x="300" y="193"/>
                    </a:lnTo>
                    <a:lnTo>
                      <a:pt x="300" y="195"/>
                    </a:lnTo>
                    <a:lnTo>
                      <a:pt x="299" y="196"/>
                    </a:lnTo>
                    <a:lnTo>
                      <a:pt x="298" y="197"/>
                    </a:lnTo>
                    <a:lnTo>
                      <a:pt x="297" y="197"/>
                    </a:lnTo>
                    <a:lnTo>
                      <a:pt x="296" y="198"/>
                    </a:lnTo>
                    <a:lnTo>
                      <a:pt x="295" y="198"/>
                    </a:lnTo>
                    <a:lnTo>
                      <a:pt x="294" y="198"/>
                    </a:lnTo>
                    <a:lnTo>
                      <a:pt x="294" y="416"/>
                    </a:lnTo>
                    <a:lnTo>
                      <a:pt x="295" y="416"/>
                    </a:lnTo>
                    <a:lnTo>
                      <a:pt x="296" y="416"/>
                    </a:lnTo>
                    <a:lnTo>
                      <a:pt x="297" y="416"/>
                    </a:lnTo>
                    <a:lnTo>
                      <a:pt x="298" y="417"/>
                    </a:lnTo>
                    <a:lnTo>
                      <a:pt x="299" y="418"/>
                    </a:lnTo>
                    <a:lnTo>
                      <a:pt x="300" y="419"/>
                    </a:lnTo>
                    <a:lnTo>
                      <a:pt x="300" y="420"/>
                    </a:lnTo>
                    <a:lnTo>
                      <a:pt x="300" y="422"/>
                    </a:lnTo>
                    <a:lnTo>
                      <a:pt x="301" y="423"/>
                    </a:lnTo>
                    <a:lnTo>
                      <a:pt x="301" y="552"/>
                    </a:lnTo>
                    <a:lnTo>
                      <a:pt x="300" y="553"/>
                    </a:lnTo>
                    <a:lnTo>
                      <a:pt x="300" y="554"/>
                    </a:lnTo>
                    <a:lnTo>
                      <a:pt x="300" y="556"/>
                    </a:lnTo>
                    <a:lnTo>
                      <a:pt x="299" y="557"/>
                    </a:lnTo>
                    <a:lnTo>
                      <a:pt x="298" y="558"/>
                    </a:lnTo>
                    <a:lnTo>
                      <a:pt x="297" y="558"/>
                    </a:lnTo>
                    <a:lnTo>
                      <a:pt x="296" y="559"/>
                    </a:lnTo>
                    <a:lnTo>
                      <a:pt x="295" y="559"/>
                    </a:lnTo>
                    <a:lnTo>
                      <a:pt x="294" y="559"/>
                    </a:lnTo>
                    <a:lnTo>
                      <a:pt x="294" y="589"/>
                    </a:lnTo>
                    <a:lnTo>
                      <a:pt x="293" y="592"/>
                    </a:lnTo>
                    <a:lnTo>
                      <a:pt x="291" y="596"/>
                    </a:lnTo>
                    <a:lnTo>
                      <a:pt x="287" y="598"/>
                    </a:lnTo>
                    <a:lnTo>
                      <a:pt x="281" y="601"/>
                    </a:lnTo>
                    <a:lnTo>
                      <a:pt x="275" y="603"/>
                    </a:lnTo>
                    <a:lnTo>
                      <a:pt x="267" y="606"/>
                    </a:lnTo>
                    <a:lnTo>
                      <a:pt x="259" y="608"/>
                    </a:lnTo>
                    <a:lnTo>
                      <a:pt x="249" y="609"/>
                    </a:lnTo>
                    <a:lnTo>
                      <a:pt x="239" y="611"/>
                    </a:lnTo>
                    <a:lnTo>
                      <a:pt x="227" y="612"/>
                    </a:lnTo>
                    <a:lnTo>
                      <a:pt x="216" y="614"/>
                    </a:lnTo>
                    <a:lnTo>
                      <a:pt x="203" y="615"/>
                    </a:lnTo>
                    <a:lnTo>
                      <a:pt x="191" y="615"/>
                    </a:lnTo>
                    <a:lnTo>
                      <a:pt x="178" y="616"/>
                    </a:lnTo>
                    <a:lnTo>
                      <a:pt x="164" y="616"/>
                    </a:lnTo>
                    <a:lnTo>
                      <a:pt x="151" y="616"/>
                    </a:lnTo>
                    <a:lnTo>
                      <a:pt x="138" y="616"/>
                    </a:lnTo>
                    <a:lnTo>
                      <a:pt x="124" y="616"/>
                    </a:lnTo>
                    <a:lnTo>
                      <a:pt x="111" y="615"/>
                    </a:lnTo>
                    <a:lnTo>
                      <a:pt x="99" y="615"/>
                    </a:lnTo>
                    <a:lnTo>
                      <a:pt x="86" y="614"/>
                    </a:lnTo>
                    <a:lnTo>
                      <a:pt x="74" y="613"/>
                    </a:lnTo>
                    <a:lnTo>
                      <a:pt x="63" y="611"/>
                    </a:lnTo>
                    <a:lnTo>
                      <a:pt x="53" y="610"/>
                    </a:lnTo>
                    <a:lnTo>
                      <a:pt x="43" y="608"/>
                    </a:lnTo>
                    <a:lnTo>
                      <a:pt x="35" y="606"/>
                    </a:lnTo>
                    <a:lnTo>
                      <a:pt x="27" y="604"/>
                    </a:lnTo>
                    <a:lnTo>
                      <a:pt x="21" y="601"/>
                    </a:lnTo>
                    <a:lnTo>
                      <a:pt x="15" y="599"/>
                    </a:lnTo>
                    <a:lnTo>
                      <a:pt x="11" y="596"/>
                    </a:lnTo>
                    <a:lnTo>
                      <a:pt x="9" y="593"/>
                    </a:lnTo>
                    <a:lnTo>
                      <a:pt x="8" y="589"/>
                    </a:lnTo>
                    <a:lnTo>
                      <a:pt x="8" y="559"/>
                    </a:lnTo>
                    <a:lnTo>
                      <a:pt x="6" y="559"/>
                    </a:lnTo>
                    <a:lnTo>
                      <a:pt x="5" y="559"/>
                    </a:lnTo>
                    <a:lnTo>
                      <a:pt x="4" y="558"/>
                    </a:lnTo>
                    <a:lnTo>
                      <a:pt x="3" y="558"/>
                    </a:lnTo>
                    <a:lnTo>
                      <a:pt x="2" y="557"/>
                    </a:lnTo>
                    <a:lnTo>
                      <a:pt x="1" y="556"/>
                    </a:lnTo>
                    <a:lnTo>
                      <a:pt x="1" y="554"/>
                    </a:lnTo>
                    <a:lnTo>
                      <a:pt x="0" y="553"/>
                    </a:lnTo>
                    <a:lnTo>
                      <a:pt x="0" y="552"/>
                    </a:lnTo>
                    <a:lnTo>
                      <a:pt x="0" y="423"/>
                    </a:lnTo>
                    <a:lnTo>
                      <a:pt x="0" y="422"/>
                    </a:lnTo>
                    <a:lnTo>
                      <a:pt x="1" y="420"/>
                    </a:lnTo>
                    <a:lnTo>
                      <a:pt x="1" y="419"/>
                    </a:lnTo>
                    <a:lnTo>
                      <a:pt x="2" y="418"/>
                    </a:lnTo>
                    <a:lnTo>
                      <a:pt x="3" y="417"/>
                    </a:lnTo>
                    <a:lnTo>
                      <a:pt x="4" y="416"/>
                    </a:lnTo>
                    <a:lnTo>
                      <a:pt x="5" y="416"/>
                    </a:lnTo>
                    <a:lnTo>
                      <a:pt x="6" y="416"/>
                    </a:lnTo>
                    <a:lnTo>
                      <a:pt x="8" y="416"/>
                    </a:lnTo>
                    <a:lnTo>
                      <a:pt x="8" y="198"/>
                    </a:lnTo>
                    <a:lnTo>
                      <a:pt x="6" y="198"/>
                    </a:lnTo>
                    <a:lnTo>
                      <a:pt x="5" y="198"/>
                    </a:lnTo>
                    <a:lnTo>
                      <a:pt x="4" y="197"/>
                    </a:lnTo>
                    <a:lnTo>
                      <a:pt x="3" y="197"/>
                    </a:lnTo>
                    <a:lnTo>
                      <a:pt x="2" y="196"/>
                    </a:lnTo>
                    <a:lnTo>
                      <a:pt x="1" y="195"/>
                    </a:lnTo>
                    <a:lnTo>
                      <a:pt x="1" y="193"/>
                    </a:lnTo>
                    <a:lnTo>
                      <a:pt x="0" y="192"/>
                    </a:lnTo>
                    <a:lnTo>
                      <a:pt x="0" y="191"/>
                    </a:lnTo>
                    <a:lnTo>
                      <a:pt x="0" y="62"/>
                    </a:lnTo>
                    <a:lnTo>
                      <a:pt x="0" y="61"/>
                    </a:lnTo>
                    <a:lnTo>
                      <a:pt x="1" y="59"/>
                    </a:lnTo>
                    <a:lnTo>
                      <a:pt x="1" y="58"/>
                    </a:lnTo>
                    <a:lnTo>
                      <a:pt x="2" y="57"/>
                    </a:lnTo>
                    <a:lnTo>
                      <a:pt x="3" y="56"/>
                    </a:lnTo>
                    <a:lnTo>
                      <a:pt x="4" y="55"/>
                    </a:lnTo>
                    <a:lnTo>
                      <a:pt x="5" y="55"/>
                    </a:lnTo>
                    <a:lnTo>
                      <a:pt x="6" y="55"/>
                    </a:lnTo>
                    <a:lnTo>
                      <a:pt x="8" y="55"/>
                    </a:lnTo>
                    <a:lnTo>
                      <a:pt x="8" y="12"/>
                    </a:lnTo>
                    <a:lnTo>
                      <a:pt x="9" y="10"/>
                    </a:lnTo>
                    <a:lnTo>
                      <a:pt x="9" y="8"/>
                    </a:lnTo>
                    <a:lnTo>
                      <a:pt x="10" y="6"/>
                    </a:lnTo>
                    <a:lnTo>
                      <a:pt x="12" y="4"/>
                    </a:lnTo>
                    <a:lnTo>
                      <a:pt x="14" y="2"/>
                    </a:lnTo>
                    <a:lnTo>
                      <a:pt x="16" y="1"/>
                    </a:lnTo>
                    <a:lnTo>
                      <a:pt x="18" y="0"/>
                    </a:lnTo>
                    <a:lnTo>
                      <a:pt x="20" y="0"/>
                    </a:lnTo>
                    <a:lnTo>
                      <a:pt x="282" y="0"/>
                    </a:lnTo>
                    <a:lnTo>
                      <a:pt x="284" y="0"/>
                    </a:lnTo>
                    <a:lnTo>
                      <a:pt x="286" y="1"/>
                    </a:lnTo>
                    <a:lnTo>
                      <a:pt x="288" y="2"/>
                    </a:lnTo>
                    <a:lnTo>
                      <a:pt x="290" y="4"/>
                    </a:lnTo>
                    <a:lnTo>
                      <a:pt x="292" y="6"/>
                    </a:lnTo>
                    <a:lnTo>
                      <a:pt x="293" y="8"/>
                    </a:lnTo>
                    <a:lnTo>
                      <a:pt x="293" y="10"/>
                    </a:lnTo>
                    <a:lnTo>
                      <a:pt x="294" y="12"/>
                    </a:lnTo>
                    <a:lnTo>
                      <a:pt x="294" y="55"/>
                    </a:lnTo>
                    <a:close/>
                  </a:path>
                </a:pathLst>
              </a:custGeom>
              <a:solidFill>
                <a:srgbClr val="9E9E9E">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78" name="Freeform 91"/>
              <p:cNvSpPr/>
              <p:nvPr/>
            </p:nvSpPr>
            <p:spPr>
              <a:xfrm>
                <a:off x="1220" y="1179"/>
                <a:ext cx="175" cy="358"/>
              </a:xfrm>
              <a:custGeom>
                <a:avLst/>
                <a:gdLst/>
                <a:ahLst/>
                <a:cxnLst>
                  <a:cxn ang="0">
                    <a:pos x="2" y="1"/>
                  </a:cxn>
                  <a:cxn ang="0">
                    <a:pos x="2" y="1"/>
                  </a:cxn>
                  <a:cxn ang="0">
                    <a:pos x="2" y="1"/>
                  </a:cxn>
                  <a:cxn ang="0">
                    <a:pos x="2" y="2"/>
                  </a:cxn>
                  <a:cxn ang="0">
                    <a:pos x="2" y="2"/>
                  </a:cxn>
                  <a:cxn ang="0">
                    <a:pos x="2" y="2"/>
                  </a:cxn>
                  <a:cxn ang="0">
                    <a:pos x="2" y="2"/>
                  </a:cxn>
                  <a:cxn ang="0">
                    <a:pos x="2" y="3"/>
                  </a:cxn>
                  <a:cxn ang="0">
                    <a:pos x="2" y="3"/>
                  </a:cxn>
                  <a:cxn ang="0">
                    <a:pos x="2" y="3"/>
                  </a:cxn>
                  <a:cxn ang="0">
                    <a:pos x="2" y="5"/>
                  </a:cxn>
                  <a:cxn ang="0">
                    <a:pos x="2" y="5"/>
                  </a:cxn>
                  <a:cxn ang="0">
                    <a:pos x="2" y="5"/>
                  </a:cxn>
                  <a:cxn ang="0">
                    <a:pos x="2" y="5"/>
                  </a:cxn>
                  <a:cxn ang="0">
                    <a:pos x="2" y="5"/>
                  </a:cxn>
                  <a:cxn ang="0">
                    <a:pos x="2" y="5"/>
                  </a:cxn>
                  <a:cxn ang="0">
                    <a:pos x="2" y="5"/>
                  </a:cxn>
                  <a:cxn ang="0">
                    <a:pos x="2" y="5"/>
                  </a:cxn>
                  <a:cxn ang="0">
                    <a:pos x="1" y="5"/>
                  </a:cxn>
                  <a:cxn ang="0">
                    <a:pos x="1" y="5"/>
                  </a:cxn>
                  <a:cxn ang="0">
                    <a:pos x="1" y="5"/>
                  </a:cxn>
                  <a:cxn ang="0">
                    <a:pos x="1" y="5"/>
                  </a:cxn>
                  <a:cxn ang="0">
                    <a:pos x="1" y="5"/>
                  </a:cxn>
                  <a:cxn ang="0">
                    <a:pos x="1" y="5"/>
                  </a:cxn>
                  <a:cxn ang="0">
                    <a:pos x="1" y="5"/>
                  </a:cxn>
                  <a:cxn ang="0">
                    <a:pos x="1" y="5"/>
                  </a:cxn>
                  <a:cxn ang="0">
                    <a:pos x="1" y="5"/>
                  </a:cxn>
                  <a:cxn ang="0">
                    <a:pos x="0" y="5"/>
                  </a:cxn>
                  <a:cxn ang="0">
                    <a:pos x="1" y="3"/>
                  </a:cxn>
                  <a:cxn ang="0">
                    <a:pos x="1" y="3"/>
                  </a:cxn>
                  <a:cxn ang="0">
                    <a:pos x="1" y="3"/>
                  </a:cxn>
                  <a:cxn ang="0">
                    <a:pos x="1" y="2"/>
                  </a:cxn>
                  <a:cxn ang="0">
                    <a:pos x="1" y="2"/>
                  </a:cxn>
                  <a:cxn ang="0">
                    <a:pos x="1" y="2"/>
                  </a:cxn>
                  <a:cxn ang="0">
                    <a:pos x="0" y="1"/>
                  </a:cxn>
                  <a:cxn ang="0">
                    <a:pos x="1" y="1"/>
                  </a:cxn>
                  <a:cxn ang="0">
                    <a:pos x="1" y="1"/>
                  </a:cxn>
                  <a:cxn ang="0">
                    <a:pos x="1" y="1"/>
                  </a:cxn>
                  <a:cxn ang="0">
                    <a:pos x="1" y="1"/>
                  </a:cxn>
                  <a:cxn ang="0">
                    <a:pos x="1" y="1"/>
                  </a:cxn>
                  <a:cxn ang="0">
                    <a:pos x="1" y="0"/>
                  </a:cxn>
                  <a:cxn ang="0">
                    <a:pos x="2" y="1"/>
                  </a:cxn>
                  <a:cxn ang="0">
                    <a:pos x="2" y="1"/>
                  </a:cxn>
                  <a:cxn ang="0">
                    <a:pos x="2" y="1"/>
                  </a:cxn>
                </a:cxnLst>
                <a:rect l="0" t="0" r="0" b="0"/>
                <a:pathLst>
                  <a:path w="301" h="616">
                    <a:moveTo>
                      <a:pt x="294" y="55"/>
                    </a:moveTo>
                    <a:lnTo>
                      <a:pt x="294" y="55"/>
                    </a:lnTo>
                    <a:lnTo>
                      <a:pt x="295" y="55"/>
                    </a:lnTo>
                    <a:lnTo>
                      <a:pt x="296" y="55"/>
                    </a:lnTo>
                    <a:lnTo>
                      <a:pt x="297" y="55"/>
                    </a:lnTo>
                    <a:lnTo>
                      <a:pt x="298" y="56"/>
                    </a:lnTo>
                    <a:lnTo>
                      <a:pt x="299" y="57"/>
                    </a:lnTo>
                    <a:lnTo>
                      <a:pt x="300" y="58"/>
                    </a:lnTo>
                    <a:lnTo>
                      <a:pt x="300" y="59"/>
                    </a:lnTo>
                    <a:lnTo>
                      <a:pt x="300" y="61"/>
                    </a:lnTo>
                    <a:lnTo>
                      <a:pt x="301" y="62"/>
                    </a:lnTo>
                    <a:lnTo>
                      <a:pt x="301" y="191"/>
                    </a:lnTo>
                    <a:lnTo>
                      <a:pt x="300" y="192"/>
                    </a:lnTo>
                    <a:lnTo>
                      <a:pt x="300" y="193"/>
                    </a:lnTo>
                    <a:lnTo>
                      <a:pt x="300" y="195"/>
                    </a:lnTo>
                    <a:lnTo>
                      <a:pt x="299" y="196"/>
                    </a:lnTo>
                    <a:lnTo>
                      <a:pt x="298" y="197"/>
                    </a:lnTo>
                    <a:lnTo>
                      <a:pt x="297" y="197"/>
                    </a:lnTo>
                    <a:lnTo>
                      <a:pt x="296" y="198"/>
                    </a:lnTo>
                    <a:lnTo>
                      <a:pt x="295" y="198"/>
                    </a:lnTo>
                    <a:lnTo>
                      <a:pt x="294" y="198"/>
                    </a:lnTo>
                    <a:lnTo>
                      <a:pt x="294" y="416"/>
                    </a:lnTo>
                    <a:lnTo>
                      <a:pt x="295" y="416"/>
                    </a:lnTo>
                    <a:lnTo>
                      <a:pt x="296" y="416"/>
                    </a:lnTo>
                    <a:lnTo>
                      <a:pt x="297" y="416"/>
                    </a:lnTo>
                    <a:lnTo>
                      <a:pt x="298" y="417"/>
                    </a:lnTo>
                    <a:lnTo>
                      <a:pt x="299" y="418"/>
                    </a:lnTo>
                    <a:lnTo>
                      <a:pt x="300" y="419"/>
                    </a:lnTo>
                    <a:lnTo>
                      <a:pt x="300" y="420"/>
                    </a:lnTo>
                    <a:lnTo>
                      <a:pt x="300" y="422"/>
                    </a:lnTo>
                    <a:lnTo>
                      <a:pt x="301" y="423"/>
                    </a:lnTo>
                    <a:lnTo>
                      <a:pt x="301" y="552"/>
                    </a:lnTo>
                    <a:lnTo>
                      <a:pt x="300" y="553"/>
                    </a:lnTo>
                    <a:lnTo>
                      <a:pt x="300" y="554"/>
                    </a:lnTo>
                    <a:lnTo>
                      <a:pt x="300" y="556"/>
                    </a:lnTo>
                    <a:lnTo>
                      <a:pt x="299" y="557"/>
                    </a:lnTo>
                    <a:lnTo>
                      <a:pt x="298" y="558"/>
                    </a:lnTo>
                    <a:lnTo>
                      <a:pt x="297" y="558"/>
                    </a:lnTo>
                    <a:lnTo>
                      <a:pt x="296" y="559"/>
                    </a:lnTo>
                    <a:lnTo>
                      <a:pt x="295" y="559"/>
                    </a:lnTo>
                    <a:lnTo>
                      <a:pt x="294" y="559"/>
                    </a:lnTo>
                    <a:lnTo>
                      <a:pt x="294" y="589"/>
                    </a:lnTo>
                    <a:lnTo>
                      <a:pt x="293" y="592"/>
                    </a:lnTo>
                    <a:lnTo>
                      <a:pt x="291" y="596"/>
                    </a:lnTo>
                    <a:lnTo>
                      <a:pt x="287" y="598"/>
                    </a:lnTo>
                    <a:lnTo>
                      <a:pt x="281" y="601"/>
                    </a:lnTo>
                    <a:lnTo>
                      <a:pt x="275" y="603"/>
                    </a:lnTo>
                    <a:lnTo>
                      <a:pt x="267" y="606"/>
                    </a:lnTo>
                    <a:lnTo>
                      <a:pt x="259" y="608"/>
                    </a:lnTo>
                    <a:lnTo>
                      <a:pt x="249" y="609"/>
                    </a:lnTo>
                    <a:lnTo>
                      <a:pt x="239" y="611"/>
                    </a:lnTo>
                    <a:lnTo>
                      <a:pt x="227" y="612"/>
                    </a:lnTo>
                    <a:lnTo>
                      <a:pt x="216" y="614"/>
                    </a:lnTo>
                    <a:lnTo>
                      <a:pt x="203" y="615"/>
                    </a:lnTo>
                    <a:lnTo>
                      <a:pt x="191" y="615"/>
                    </a:lnTo>
                    <a:lnTo>
                      <a:pt x="178" y="616"/>
                    </a:lnTo>
                    <a:lnTo>
                      <a:pt x="164" y="616"/>
                    </a:lnTo>
                    <a:lnTo>
                      <a:pt x="151" y="616"/>
                    </a:lnTo>
                    <a:lnTo>
                      <a:pt x="138" y="616"/>
                    </a:lnTo>
                    <a:lnTo>
                      <a:pt x="124" y="616"/>
                    </a:lnTo>
                    <a:lnTo>
                      <a:pt x="111" y="615"/>
                    </a:lnTo>
                    <a:lnTo>
                      <a:pt x="99" y="615"/>
                    </a:lnTo>
                    <a:lnTo>
                      <a:pt x="86" y="614"/>
                    </a:lnTo>
                    <a:lnTo>
                      <a:pt x="74" y="613"/>
                    </a:lnTo>
                    <a:lnTo>
                      <a:pt x="63" y="611"/>
                    </a:lnTo>
                    <a:lnTo>
                      <a:pt x="53" y="610"/>
                    </a:lnTo>
                    <a:lnTo>
                      <a:pt x="43" y="608"/>
                    </a:lnTo>
                    <a:lnTo>
                      <a:pt x="35" y="606"/>
                    </a:lnTo>
                    <a:lnTo>
                      <a:pt x="27" y="604"/>
                    </a:lnTo>
                    <a:lnTo>
                      <a:pt x="21" y="601"/>
                    </a:lnTo>
                    <a:lnTo>
                      <a:pt x="15" y="599"/>
                    </a:lnTo>
                    <a:lnTo>
                      <a:pt x="11" y="596"/>
                    </a:lnTo>
                    <a:lnTo>
                      <a:pt x="9" y="593"/>
                    </a:lnTo>
                    <a:lnTo>
                      <a:pt x="8" y="589"/>
                    </a:lnTo>
                    <a:lnTo>
                      <a:pt x="8" y="559"/>
                    </a:lnTo>
                    <a:lnTo>
                      <a:pt x="6" y="559"/>
                    </a:lnTo>
                    <a:lnTo>
                      <a:pt x="5" y="559"/>
                    </a:lnTo>
                    <a:lnTo>
                      <a:pt x="4" y="558"/>
                    </a:lnTo>
                    <a:lnTo>
                      <a:pt x="3" y="558"/>
                    </a:lnTo>
                    <a:lnTo>
                      <a:pt x="2" y="557"/>
                    </a:lnTo>
                    <a:lnTo>
                      <a:pt x="1" y="556"/>
                    </a:lnTo>
                    <a:lnTo>
                      <a:pt x="1" y="554"/>
                    </a:lnTo>
                    <a:lnTo>
                      <a:pt x="0" y="553"/>
                    </a:lnTo>
                    <a:lnTo>
                      <a:pt x="0" y="552"/>
                    </a:lnTo>
                    <a:lnTo>
                      <a:pt x="0" y="423"/>
                    </a:lnTo>
                    <a:lnTo>
                      <a:pt x="0" y="422"/>
                    </a:lnTo>
                    <a:lnTo>
                      <a:pt x="1" y="420"/>
                    </a:lnTo>
                    <a:lnTo>
                      <a:pt x="1" y="419"/>
                    </a:lnTo>
                    <a:lnTo>
                      <a:pt x="2" y="418"/>
                    </a:lnTo>
                    <a:lnTo>
                      <a:pt x="3" y="417"/>
                    </a:lnTo>
                    <a:lnTo>
                      <a:pt x="4" y="416"/>
                    </a:lnTo>
                    <a:lnTo>
                      <a:pt x="5" y="416"/>
                    </a:lnTo>
                    <a:lnTo>
                      <a:pt x="6" y="416"/>
                    </a:lnTo>
                    <a:lnTo>
                      <a:pt x="8" y="416"/>
                    </a:lnTo>
                    <a:lnTo>
                      <a:pt x="8" y="198"/>
                    </a:lnTo>
                    <a:lnTo>
                      <a:pt x="6" y="198"/>
                    </a:lnTo>
                    <a:lnTo>
                      <a:pt x="5" y="198"/>
                    </a:lnTo>
                    <a:lnTo>
                      <a:pt x="4" y="197"/>
                    </a:lnTo>
                    <a:lnTo>
                      <a:pt x="3" y="197"/>
                    </a:lnTo>
                    <a:lnTo>
                      <a:pt x="2" y="196"/>
                    </a:lnTo>
                    <a:lnTo>
                      <a:pt x="1" y="195"/>
                    </a:lnTo>
                    <a:lnTo>
                      <a:pt x="1" y="193"/>
                    </a:lnTo>
                    <a:lnTo>
                      <a:pt x="0" y="192"/>
                    </a:lnTo>
                    <a:lnTo>
                      <a:pt x="0" y="191"/>
                    </a:lnTo>
                    <a:lnTo>
                      <a:pt x="0" y="62"/>
                    </a:lnTo>
                    <a:lnTo>
                      <a:pt x="0" y="61"/>
                    </a:lnTo>
                    <a:lnTo>
                      <a:pt x="1" y="59"/>
                    </a:lnTo>
                    <a:lnTo>
                      <a:pt x="1" y="58"/>
                    </a:lnTo>
                    <a:lnTo>
                      <a:pt x="2" y="57"/>
                    </a:lnTo>
                    <a:lnTo>
                      <a:pt x="3" y="56"/>
                    </a:lnTo>
                    <a:lnTo>
                      <a:pt x="4" y="55"/>
                    </a:lnTo>
                    <a:lnTo>
                      <a:pt x="5" y="55"/>
                    </a:lnTo>
                    <a:lnTo>
                      <a:pt x="6" y="55"/>
                    </a:lnTo>
                    <a:lnTo>
                      <a:pt x="8" y="55"/>
                    </a:lnTo>
                    <a:lnTo>
                      <a:pt x="8" y="12"/>
                    </a:lnTo>
                    <a:lnTo>
                      <a:pt x="9" y="10"/>
                    </a:lnTo>
                    <a:lnTo>
                      <a:pt x="9" y="8"/>
                    </a:lnTo>
                    <a:lnTo>
                      <a:pt x="10" y="6"/>
                    </a:lnTo>
                    <a:lnTo>
                      <a:pt x="12" y="4"/>
                    </a:lnTo>
                    <a:lnTo>
                      <a:pt x="14" y="2"/>
                    </a:lnTo>
                    <a:lnTo>
                      <a:pt x="16" y="1"/>
                    </a:lnTo>
                    <a:lnTo>
                      <a:pt x="18" y="0"/>
                    </a:lnTo>
                    <a:lnTo>
                      <a:pt x="20" y="0"/>
                    </a:lnTo>
                    <a:lnTo>
                      <a:pt x="282" y="0"/>
                    </a:lnTo>
                    <a:lnTo>
                      <a:pt x="284" y="0"/>
                    </a:lnTo>
                    <a:lnTo>
                      <a:pt x="286" y="1"/>
                    </a:lnTo>
                    <a:lnTo>
                      <a:pt x="288" y="2"/>
                    </a:lnTo>
                    <a:lnTo>
                      <a:pt x="290" y="4"/>
                    </a:lnTo>
                    <a:lnTo>
                      <a:pt x="292" y="6"/>
                    </a:lnTo>
                    <a:lnTo>
                      <a:pt x="293" y="8"/>
                    </a:lnTo>
                    <a:lnTo>
                      <a:pt x="293" y="10"/>
                    </a:lnTo>
                    <a:lnTo>
                      <a:pt x="294" y="12"/>
                    </a:lnTo>
                    <a:lnTo>
                      <a:pt x="294" y="55"/>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379" name="Freeform 92"/>
              <p:cNvSpPr/>
              <p:nvPr/>
            </p:nvSpPr>
            <p:spPr>
              <a:xfrm>
                <a:off x="1271" y="1530"/>
                <a:ext cx="78" cy="10"/>
              </a:xfrm>
              <a:custGeom>
                <a:avLst/>
                <a:gdLst/>
                <a:ahLst/>
                <a:cxnLst>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0"/>
                  </a:cxn>
                  <a:cxn ang="0">
                    <a:pos x="1" y="0"/>
                  </a:cxn>
                </a:cxnLst>
                <a:rect l="0" t="0" r="0" b="0"/>
                <a:pathLst>
                  <a:path w="134" h="17">
                    <a:moveTo>
                      <a:pt x="9" y="0"/>
                    </a:moveTo>
                    <a:lnTo>
                      <a:pt x="9" y="0"/>
                    </a:lnTo>
                    <a:lnTo>
                      <a:pt x="125" y="0"/>
                    </a:lnTo>
                    <a:lnTo>
                      <a:pt x="127" y="0"/>
                    </a:lnTo>
                    <a:lnTo>
                      <a:pt x="129" y="1"/>
                    </a:lnTo>
                    <a:lnTo>
                      <a:pt x="130" y="2"/>
                    </a:lnTo>
                    <a:lnTo>
                      <a:pt x="132" y="3"/>
                    </a:lnTo>
                    <a:lnTo>
                      <a:pt x="133" y="4"/>
                    </a:lnTo>
                    <a:lnTo>
                      <a:pt x="134" y="5"/>
                    </a:lnTo>
                    <a:lnTo>
                      <a:pt x="134" y="7"/>
                    </a:lnTo>
                    <a:lnTo>
                      <a:pt x="134" y="8"/>
                    </a:lnTo>
                    <a:lnTo>
                      <a:pt x="134" y="10"/>
                    </a:lnTo>
                    <a:lnTo>
                      <a:pt x="134" y="12"/>
                    </a:lnTo>
                    <a:lnTo>
                      <a:pt x="133" y="13"/>
                    </a:lnTo>
                    <a:lnTo>
                      <a:pt x="132" y="14"/>
                    </a:lnTo>
                    <a:lnTo>
                      <a:pt x="130" y="15"/>
                    </a:lnTo>
                    <a:lnTo>
                      <a:pt x="129" y="16"/>
                    </a:lnTo>
                    <a:lnTo>
                      <a:pt x="127" y="16"/>
                    </a:lnTo>
                    <a:lnTo>
                      <a:pt x="125" y="17"/>
                    </a:lnTo>
                    <a:lnTo>
                      <a:pt x="9" y="17"/>
                    </a:lnTo>
                    <a:lnTo>
                      <a:pt x="7" y="16"/>
                    </a:lnTo>
                    <a:lnTo>
                      <a:pt x="5" y="16"/>
                    </a:lnTo>
                    <a:lnTo>
                      <a:pt x="4" y="15"/>
                    </a:lnTo>
                    <a:lnTo>
                      <a:pt x="3" y="14"/>
                    </a:lnTo>
                    <a:lnTo>
                      <a:pt x="1" y="13"/>
                    </a:lnTo>
                    <a:lnTo>
                      <a:pt x="1" y="12"/>
                    </a:lnTo>
                    <a:lnTo>
                      <a:pt x="0" y="10"/>
                    </a:lnTo>
                    <a:lnTo>
                      <a:pt x="0" y="8"/>
                    </a:lnTo>
                    <a:lnTo>
                      <a:pt x="0" y="7"/>
                    </a:lnTo>
                    <a:lnTo>
                      <a:pt x="1" y="5"/>
                    </a:lnTo>
                    <a:lnTo>
                      <a:pt x="1" y="4"/>
                    </a:lnTo>
                    <a:lnTo>
                      <a:pt x="3" y="3"/>
                    </a:lnTo>
                    <a:lnTo>
                      <a:pt x="4" y="2"/>
                    </a:lnTo>
                    <a:lnTo>
                      <a:pt x="5" y="1"/>
                    </a:lnTo>
                    <a:lnTo>
                      <a:pt x="7" y="0"/>
                    </a:lnTo>
                    <a:lnTo>
                      <a:pt x="9"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80" name="Freeform 93"/>
              <p:cNvSpPr/>
              <p:nvPr/>
            </p:nvSpPr>
            <p:spPr>
              <a:xfrm>
                <a:off x="1226" y="1508"/>
                <a:ext cx="9" cy="21"/>
              </a:xfrm>
              <a:custGeom>
                <a:avLst/>
                <a:gdLst/>
                <a:ahLst/>
                <a:cxnLst>
                  <a:cxn ang="0">
                    <a:pos x="0"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0"/>
                  </a:cxn>
                </a:cxnLst>
                <a:rect l="0" t="0" r="0" b="0"/>
                <a:pathLst>
                  <a:path w="17" h="37">
                    <a:moveTo>
                      <a:pt x="0" y="0"/>
                    </a:moveTo>
                    <a:lnTo>
                      <a:pt x="0" y="0"/>
                    </a:lnTo>
                    <a:lnTo>
                      <a:pt x="12" y="8"/>
                    </a:lnTo>
                    <a:lnTo>
                      <a:pt x="12" y="21"/>
                    </a:lnTo>
                    <a:lnTo>
                      <a:pt x="13" y="22"/>
                    </a:lnTo>
                    <a:lnTo>
                      <a:pt x="14" y="22"/>
                    </a:lnTo>
                    <a:lnTo>
                      <a:pt x="14" y="23"/>
                    </a:lnTo>
                    <a:lnTo>
                      <a:pt x="15" y="23"/>
                    </a:lnTo>
                    <a:lnTo>
                      <a:pt x="16" y="23"/>
                    </a:lnTo>
                    <a:lnTo>
                      <a:pt x="16" y="24"/>
                    </a:lnTo>
                    <a:lnTo>
                      <a:pt x="17" y="24"/>
                    </a:lnTo>
                    <a:lnTo>
                      <a:pt x="17" y="27"/>
                    </a:lnTo>
                    <a:lnTo>
                      <a:pt x="17" y="31"/>
                    </a:lnTo>
                    <a:lnTo>
                      <a:pt x="17" y="34"/>
                    </a:lnTo>
                    <a:lnTo>
                      <a:pt x="17" y="37"/>
                    </a:lnTo>
                    <a:lnTo>
                      <a:pt x="12" y="35"/>
                    </a:lnTo>
                    <a:lnTo>
                      <a:pt x="7" y="33"/>
                    </a:lnTo>
                    <a:lnTo>
                      <a:pt x="4" y="31"/>
                    </a:lnTo>
                    <a:lnTo>
                      <a:pt x="2" y="30"/>
                    </a:lnTo>
                    <a:lnTo>
                      <a:pt x="1" y="28"/>
                    </a:lnTo>
                    <a:lnTo>
                      <a:pt x="0" y="25"/>
                    </a:lnTo>
                    <a:lnTo>
                      <a:pt x="0" y="23"/>
                    </a:lnTo>
                    <a:lnTo>
                      <a:pt x="0" y="20"/>
                    </a:lnTo>
                    <a:lnTo>
                      <a:pt x="0" y="0"/>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81" name="Freeform 94"/>
              <p:cNvSpPr/>
              <p:nvPr/>
            </p:nvSpPr>
            <p:spPr>
              <a:xfrm>
                <a:off x="1226" y="1508"/>
                <a:ext cx="9" cy="21"/>
              </a:xfrm>
              <a:custGeom>
                <a:avLst/>
                <a:gdLst/>
                <a:ahLst/>
                <a:cxnLst>
                  <a:cxn ang="0">
                    <a:pos x="0"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0"/>
                  </a:cxn>
                  <a:cxn ang="0">
                    <a:pos x="0" y="0"/>
                  </a:cxn>
                </a:cxnLst>
                <a:rect l="0" t="0" r="0" b="0"/>
                <a:pathLst>
                  <a:path w="17" h="37">
                    <a:moveTo>
                      <a:pt x="0" y="0"/>
                    </a:moveTo>
                    <a:lnTo>
                      <a:pt x="0" y="0"/>
                    </a:lnTo>
                    <a:lnTo>
                      <a:pt x="12" y="8"/>
                    </a:lnTo>
                    <a:lnTo>
                      <a:pt x="12" y="21"/>
                    </a:lnTo>
                    <a:lnTo>
                      <a:pt x="13" y="22"/>
                    </a:lnTo>
                    <a:lnTo>
                      <a:pt x="14" y="22"/>
                    </a:lnTo>
                    <a:lnTo>
                      <a:pt x="14" y="23"/>
                    </a:lnTo>
                    <a:lnTo>
                      <a:pt x="15" y="23"/>
                    </a:lnTo>
                    <a:lnTo>
                      <a:pt x="16" y="23"/>
                    </a:lnTo>
                    <a:lnTo>
                      <a:pt x="16" y="24"/>
                    </a:lnTo>
                    <a:lnTo>
                      <a:pt x="17" y="24"/>
                    </a:lnTo>
                    <a:lnTo>
                      <a:pt x="17" y="27"/>
                    </a:lnTo>
                    <a:lnTo>
                      <a:pt x="17" y="31"/>
                    </a:lnTo>
                    <a:lnTo>
                      <a:pt x="17" y="34"/>
                    </a:lnTo>
                    <a:lnTo>
                      <a:pt x="17" y="37"/>
                    </a:lnTo>
                    <a:lnTo>
                      <a:pt x="12" y="35"/>
                    </a:lnTo>
                    <a:lnTo>
                      <a:pt x="7" y="33"/>
                    </a:lnTo>
                    <a:lnTo>
                      <a:pt x="4" y="31"/>
                    </a:lnTo>
                    <a:lnTo>
                      <a:pt x="2" y="30"/>
                    </a:lnTo>
                    <a:lnTo>
                      <a:pt x="1" y="28"/>
                    </a:lnTo>
                    <a:lnTo>
                      <a:pt x="0" y="25"/>
                    </a:lnTo>
                    <a:lnTo>
                      <a:pt x="0" y="23"/>
                    </a:lnTo>
                    <a:lnTo>
                      <a:pt x="0" y="20"/>
                    </a:lnTo>
                    <a:lnTo>
                      <a:pt x="0"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382" name="Freeform 95"/>
              <p:cNvSpPr/>
              <p:nvPr/>
            </p:nvSpPr>
            <p:spPr>
              <a:xfrm>
                <a:off x="1382" y="1508"/>
                <a:ext cx="10" cy="21"/>
              </a:xfrm>
              <a:custGeom>
                <a:avLst/>
                <a:gdLst/>
                <a:ahLst/>
                <a:cxnLst>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0"/>
                  </a:cxn>
                </a:cxnLst>
                <a:rect l="0" t="0" r="0" b="0"/>
                <a:pathLst>
                  <a:path w="17" h="37">
                    <a:moveTo>
                      <a:pt x="17" y="0"/>
                    </a:moveTo>
                    <a:lnTo>
                      <a:pt x="17" y="0"/>
                    </a:lnTo>
                    <a:lnTo>
                      <a:pt x="5" y="8"/>
                    </a:lnTo>
                    <a:lnTo>
                      <a:pt x="5" y="21"/>
                    </a:lnTo>
                    <a:lnTo>
                      <a:pt x="5" y="22"/>
                    </a:lnTo>
                    <a:lnTo>
                      <a:pt x="4" y="22"/>
                    </a:lnTo>
                    <a:lnTo>
                      <a:pt x="3" y="22"/>
                    </a:lnTo>
                    <a:lnTo>
                      <a:pt x="3" y="23"/>
                    </a:lnTo>
                    <a:lnTo>
                      <a:pt x="2" y="23"/>
                    </a:lnTo>
                    <a:lnTo>
                      <a:pt x="1" y="23"/>
                    </a:lnTo>
                    <a:lnTo>
                      <a:pt x="1" y="24"/>
                    </a:lnTo>
                    <a:lnTo>
                      <a:pt x="0" y="24"/>
                    </a:lnTo>
                    <a:lnTo>
                      <a:pt x="0" y="27"/>
                    </a:lnTo>
                    <a:lnTo>
                      <a:pt x="0" y="31"/>
                    </a:lnTo>
                    <a:lnTo>
                      <a:pt x="0" y="34"/>
                    </a:lnTo>
                    <a:lnTo>
                      <a:pt x="0" y="37"/>
                    </a:lnTo>
                    <a:lnTo>
                      <a:pt x="5" y="35"/>
                    </a:lnTo>
                    <a:lnTo>
                      <a:pt x="9" y="33"/>
                    </a:lnTo>
                    <a:lnTo>
                      <a:pt x="13" y="31"/>
                    </a:lnTo>
                    <a:lnTo>
                      <a:pt x="15" y="30"/>
                    </a:lnTo>
                    <a:lnTo>
                      <a:pt x="16" y="28"/>
                    </a:lnTo>
                    <a:lnTo>
                      <a:pt x="17" y="25"/>
                    </a:lnTo>
                    <a:lnTo>
                      <a:pt x="17" y="23"/>
                    </a:lnTo>
                    <a:lnTo>
                      <a:pt x="17" y="20"/>
                    </a:lnTo>
                    <a:lnTo>
                      <a:pt x="17" y="0"/>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83" name="Freeform 96"/>
              <p:cNvSpPr/>
              <p:nvPr/>
            </p:nvSpPr>
            <p:spPr>
              <a:xfrm>
                <a:off x="1382" y="1508"/>
                <a:ext cx="10" cy="21"/>
              </a:xfrm>
              <a:custGeom>
                <a:avLst/>
                <a:gdLst/>
                <a:ahLst/>
                <a:cxnLst>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0"/>
                  </a:cxn>
                </a:cxnLst>
                <a:rect l="0" t="0" r="0" b="0"/>
                <a:pathLst>
                  <a:path w="17" h="37">
                    <a:moveTo>
                      <a:pt x="17" y="0"/>
                    </a:moveTo>
                    <a:lnTo>
                      <a:pt x="17" y="0"/>
                    </a:lnTo>
                    <a:lnTo>
                      <a:pt x="5" y="8"/>
                    </a:lnTo>
                    <a:lnTo>
                      <a:pt x="5" y="21"/>
                    </a:lnTo>
                    <a:lnTo>
                      <a:pt x="5" y="22"/>
                    </a:lnTo>
                    <a:lnTo>
                      <a:pt x="4" y="22"/>
                    </a:lnTo>
                    <a:lnTo>
                      <a:pt x="3" y="22"/>
                    </a:lnTo>
                    <a:lnTo>
                      <a:pt x="3" y="23"/>
                    </a:lnTo>
                    <a:lnTo>
                      <a:pt x="2" y="23"/>
                    </a:lnTo>
                    <a:lnTo>
                      <a:pt x="1" y="23"/>
                    </a:lnTo>
                    <a:lnTo>
                      <a:pt x="1" y="24"/>
                    </a:lnTo>
                    <a:lnTo>
                      <a:pt x="0" y="24"/>
                    </a:lnTo>
                    <a:lnTo>
                      <a:pt x="0" y="27"/>
                    </a:lnTo>
                    <a:lnTo>
                      <a:pt x="0" y="31"/>
                    </a:lnTo>
                    <a:lnTo>
                      <a:pt x="0" y="34"/>
                    </a:lnTo>
                    <a:lnTo>
                      <a:pt x="0" y="37"/>
                    </a:lnTo>
                    <a:lnTo>
                      <a:pt x="5" y="35"/>
                    </a:lnTo>
                    <a:lnTo>
                      <a:pt x="9" y="33"/>
                    </a:lnTo>
                    <a:lnTo>
                      <a:pt x="13" y="31"/>
                    </a:lnTo>
                    <a:lnTo>
                      <a:pt x="15" y="30"/>
                    </a:lnTo>
                    <a:lnTo>
                      <a:pt x="16" y="28"/>
                    </a:lnTo>
                    <a:lnTo>
                      <a:pt x="17" y="25"/>
                    </a:lnTo>
                    <a:lnTo>
                      <a:pt x="17" y="23"/>
                    </a:lnTo>
                    <a:lnTo>
                      <a:pt x="17" y="20"/>
                    </a:lnTo>
                    <a:lnTo>
                      <a:pt x="17"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384" name="Freeform 97"/>
              <p:cNvSpPr/>
              <p:nvPr/>
            </p:nvSpPr>
            <p:spPr>
              <a:xfrm>
                <a:off x="1235" y="1522"/>
                <a:ext cx="38" cy="14"/>
              </a:xfrm>
              <a:custGeom>
                <a:avLst/>
                <a:gdLst/>
                <a:ahLst/>
                <a:cxnLst>
                  <a:cxn ang="0">
                    <a:pos x="0"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0"/>
                  </a:cxn>
                </a:cxnLst>
                <a:rect l="0" t="0" r="0" b="0"/>
                <a:pathLst>
                  <a:path w="64" h="24">
                    <a:moveTo>
                      <a:pt x="0" y="0"/>
                    </a:moveTo>
                    <a:lnTo>
                      <a:pt x="0" y="0"/>
                    </a:lnTo>
                    <a:lnTo>
                      <a:pt x="4" y="1"/>
                    </a:lnTo>
                    <a:lnTo>
                      <a:pt x="8" y="1"/>
                    </a:lnTo>
                    <a:lnTo>
                      <a:pt x="12" y="2"/>
                    </a:lnTo>
                    <a:lnTo>
                      <a:pt x="16" y="3"/>
                    </a:lnTo>
                    <a:lnTo>
                      <a:pt x="20" y="4"/>
                    </a:lnTo>
                    <a:lnTo>
                      <a:pt x="25" y="4"/>
                    </a:lnTo>
                    <a:lnTo>
                      <a:pt x="28" y="5"/>
                    </a:lnTo>
                    <a:lnTo>
                      <a:pt x="33" y="6"/>
                    </a:lnTo>
                    <a:lnTo>
                      <a:pt x="37" y="6"/>
                    </a:lnTo>
                    <a:lnTo>
                      <a:pt x="41" y="7"/>
                    </a:lnTo>
                    <a:lnTo>
                      <a:pt x="45" y="7"/>
                    </a:lnTo>
                    <a:lnTo>
                      <a:pt x="48" y="8"/>
                    </a:lnTo>
                    <a:lnTo>
                      <a:pt x="52" y="8"/>
                    </a:lnTo>
                    <a:lnTo>
                      <a:pt x="56" y="8"/>
                    </a:lnTo>
                    <a:lnTo>
                      <a:pt x="60" y="9"/>
                    </a:lnTo>
                    <a:lnTo>
                      <a:pt x="64" y="9"/>
                    </a:lnTo>
                    <a:lnTo>
                      <a:pt x="64" y="13"/>
                    </a:lnTo>
                    <a:lnTo>
                      <a:pt x="64" y="17"/>
                    </a:lnTo>
                    <a:lnTo>
                      <a:pt x="64" y="21"/>
                    </a:lnTo>
                    <a:lnTo>
                      <a:pt x="64" y="24"/>
                    </a:lnTo>
                    <a:lnTo>
                      <a:pt x="60" y="24"/>
                    </a:lnTo>
                    <a:lnTo>
                      <a:pt x="56" y="24"/>
                    </a:lnTo>
                    <a:lnTo>
                      <a:pt x="52" y="23"/>
                    </a:lnTo>
                    <a:lnTo>
                      <a:pt x="48" y="23"/>
                    </a:lnTo>
                    <a:lnTo>
                      <a:pt x="44" y="23"/>
                    </a:lnTo>
                    <a:lnTo>
                      <a:pt x="40" y="22"/>
                    </a:lnTo>
                    <a:lnTo>
                      <a:pt x="36" y="21"/>
                    </a:lnTo>
                    <a:lnTo>
                      <a:pt x="32" y="21"/>
                    </a:lnTo>
                    <a:lnTo>
                      <a:pt x="28" y="20"/>
                    </a:lnTo>
                    <a:lnTo>
                      <a:pt x="24" y="19"/>
                    </a:lnTo>
                    <a:lnTo>
                      <a:pt x="20" y="19"/>
                    </a:lnTo>
                    <a:lnTo>
                      <a:pt x="16" y="18"/>
                    </a:lnTo>
                    <a:lnTo>
                      <a:pt x="12" y="17"/>
                    </a:lnTo>
                    <a:lnTo>
                      <a:pt x="8" y="16"/>
                    </a:lnTo>
                    <a:lnTo>
                      <a:pt x="4" y="15"/>
                    </a:lnTo>
                    <a:lnTo>
                      <a:pt x="0" y="14"/>
                    </a:lnTo>
                    <a:lnTo>
                      <a:pt x="0" y="10"/>
                    </a:lnTo>
                    <a:lnTo>
                      <a:pt x="0" y="7"/>
                    </a:lnTo>
                    <a:lnTo>
                      <a:pt x="0" y="3"/>
                    </a:lnTo>
                    <a:lnTo>
                      <a:pt x="0" y="0"/>
                    </a:lnTo>
                    <a:close/>
                  </a:path>
                </a:pathLst>
              </a:custGeom>
              <a:solidFill>
                <a:srgbClr val="E8E8E8">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85" name="Freeform 98"/>
              <p:cNvSpPr/>
              <p:nvPr/>
            </p:nvSpPr>
            <p:spPr>
              <a:xfrm>
                <a:off x="1235" y="1522"/>
                <a:ext cx="38" cy="14"/>
              </a:xfrm>
              <a:custGeom>
                <a:avLst/>
                <a:gdLst/>
                <a:ahLst/>
                <a:cxnLst>
                  <a:cxn ang="0">
                    <a:pos x="0"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0"/>
                  </a:cxn>
                  <a:cxn ang="0">
                    <a:pos x="0" y="0"/>
                  </a:cxn>
                </a:cxnLst>
                <a:rect l="0" t="0" r="0" b="0"/>
                <a:pathLst>
                  <a:path w="64" h="24">
                    <a:moveTo>
                      <a:pt x="0" y="0"/>
                    </a:moveTo>
                    <a:lnTo>
                      <a:pt x="0" y="0"/>
                    </a:lnTo>
                    <a:lnTo>
                      <a:pt x="4" y="1"/>
                    </a:lnTo>
                    <a:lnTo>
                      <a:pt x="8" y="1"/>
                    </a:lnTo>
                    <a:lnTo>
                      <a:pt x="12" y="2"/>
                    </a:lnTo>
                    <a:lnTo>
                      <a:pt x="16" y="3"/>
                    </a:lnTo>
                    <a:lnTo>
                      <a:pt x="20" y="4"/>
                    </a:lnTo>
                    <a:lnTo>
                      <a:pt x="25" y="4"/>
                    </a:lnTo>
                    <a:lnTo>
                      <a:pt x="28" y="5"/>
                    </a:lnTo>
                    <a:lnTo>
                      <a:pt x="33" y="6"/>
                    </a:lnTo>
                    <a:lnTo>
                      <a:pt x="37" y="6"/>
                    </a:lnTo>
                    <a:lnTo>
                      <a:pt x="41" y="7"/>
                    </a:lnTo>
                    <a:lnTo>
                      <a:pt x="45" y="7"/>
                    </a:lnTo>
                    <a:lnTo>
                      <a:pt x="48" y="8"/>
                    </a:lnTo>
                    <a:lnTo>
                      <a:pt x="52" y="8"/>
                    </a:lnTo>
                    <a:lnTo>
                      <a:pt x="56" y="8"/>
                    </a:lnTo>
                    <a:lnTo>
                      <a:pt x="60" y="9"/>
                    </a:lnTo>
                    <a:lnTo>
                      <a:pt x="64" y="9"/>
                    </a:lnTo>
                    <a:lnTo>
                      <a:pt x="64" y="13"/>
                    </a:lnTo>
                    <a:lnTo>
                      <a:pt x="64" y="17"/>
                    </a:lnTo>
                    <a:lnTo>
                      <a:pt x="64" y="21"/>
                    </a:lnTo>
                    <a:lnTo>
                      <a:pt x="64" y="24"/>
                    </a:lnTo>
                    <a:lnTo>
                      <a:pt x="60" y="24"/>
                    </a:lnTo>
                    <a:lnTo>
                      <a:pt x="56" y="24"/>
                    </a:lnTo>
                    <a:lnTo>
                      <a:pt x="52" y="23"/>
                    </a:lnTo>
                    <a:lnTo>
                      <a:pt x="48" y="23"/>
                    </a:lnTo>
                    <a:lnTo>
                      <a:pt x="44" y="23"/>
                    </a:lnTo>
                    <a:lnTo>
                      <a:pt x="40" y="22"/>
                    </a:lnTo>
                    <a:lnTo>
                      <a:pt x="36" y="21"/>
                    </a:lnTo>
                    <a:lnTo>
                      <a:pt x="32" y="21"/>
                    </a:lnTo>
                    <a:lnTo>
                      <a:pt x="28" y="20"/>
                    </a:lnTo>
                    <a:lnTo>
                      <a:pt x="24" y="19"/>
                    </a:lnTo>
                    <a:lnTo>
                      <a:pt x="20" y="19"/>
                    </a:lnTo>
                    <a:lnTo>
                      <a:pt x="16" y="18"/>
                    </a:lnTo>
                    <a:lnTo>
                      <a:pt x="12" y="17"/>
                    </a:lnTo>
                    <a:lnTo>
                      <a:pt x="8" y="16"/>
                    </a:lnTo>
                    <a:lnTo>
                      <a:pt x="4" y="15"/>
                    </a:lnTo>
                    <a:lnTo>
                      <a:pt x="0" y="14"/>
                    </a:lnTo>
                    <a:lnTo>
                      <a:pt x="0" y="10"/>
                    </a:lnTo>
                    <a:lnTo>
                      <a:pt x="0" y="7"/>
                    </a:lnTo>
                    <a:lnTo>
                      <a:pt x="0" y="3"/>
                    </a:lnTo>
                    <a:lnTo>
                      <a:pt x="0"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386" name="Freeform 99"/>
              <p:cNvSpPr/>
              <p:nvPr/>
            </p:nvSpPr>
            <p:spPr>
              <a:xfrm>
                <a:off x="1345" y="1522"/>
                <a:ext cx="37" cy="14"/>
              </a:xfrm>
              <a:custGeom>
                <a:avLst/>
                <a:gdLst/>
                <a:ahLst/>
                <a:cxnLst>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0" t="0" r="0" b="0"/>
                <a:pathLst>
                  <a:path w="64" h="24">
                    <a:moveTo>
                      <a:pt x="64" y="0"/>
                    </a:moveTo>
                    <a:lnTo>
                      <a:pt x="64" y="0"/>
                    </a:lnTo>
                    <a:lnTo>
                      <a:pt x="60" y="1"/>
                    </a:lnTo>
                    <a:lnTo>
                      <a:pt x="56" y="1"/>
                    </a:lnTo>
                    <a:lnTo>
                      <a:pt x="52" y="2"/>
                    </a:lnTo>
                    <a:lnTo>
                      <a:pt x="48" y="3"/>
                    </a:lnTo>
                    <a:lnTo>
                      <a:pt x="44" y="4"/>
                    </a:lnTo>
                    <a:lnTo>
                      <a:pt x="39" y="4"/>
                    </a:lnTo>
                    <a:lnTo>
                      <a:pt x="35" y="5"/>
                    </a:lnTo>
                    <a:lnTo>
                      <a:pt x="31" y="6"/>
                    </a:lnTo>
                    <a:lnTo>
                      <a:pt x="27" y="6"/>
                    </a:lnTo>
                    <a:lnTo>
                      <a:pt x="23" y="7"/>
                    </a:lnTo>
                    <a:lnTo>
                      <a:pt x="19" y="7"/>
                    </a:lnTo>
                    <a:lnTo>
                      <a:pt x="16" y="8"/>
                    </a:lnTo>
                    <a:lnTo>
                      <a:pt x="12" y="8"/>
                    </a:lnTo>
                    <a:lnTo>
                      <a:pt x="8" y="8"/>
                    </a:lnTo>
                    <a:lnTo>
                      <a:pt x="4" y="9"/>
                    </a:lnTo>
                    <a:lnTo>
                      <a:pt x="0" y="9"/>
                    </a:lnTo>
                    <a:lnTo>
                      <a:pt x="0" y="13"/>
                    </a:lnTo>
                    <a:lnTo>
                      <a:pt x="0" y="17"/>
                    </a:lnTo>
                    <a:lnTo>
                      <a:pt x="0" y="21"/>
                    </a:lnTo>
                    <a:lnTo>
                      <a:pt x="0" y="24"/>
                    </a:lnTo>
                    <a:lnTo>
                      <a:pt x="4" y="24"/>
                    </a:lnTo>
                    <a:lnTo>
                      <a:pt x="8" y="24"/>
                    </a:lnTo>
                    <a:lnTo>
                      <a:pt x="12" y="23"/>
                    </a:lnTo>
                    <a:lnTo>
                      <a:pt x="16" y="23"/>
                    </a:lnTo>
                    <a:lnTo>
                      <a:pt x="20" y="23"/>
                    </a:lnTo>
                    <a:lnTo>
                      <a:pt x="24" y="22"/>
                    </a:lnTo>
                    <a:lnTo>
                      <a:pt x="28" y="21"/>
                    </a:lnTo>
                    <a:lnTo>
                      <a:pt x="32" y="21"/>
                    </a:lnTo>
                    <a:lnTo>
                      <a:pt x="36" y="20"/>
                    </a:lnTo>
                    <a:lnTo>
                      <a:pt x="40" y="19"/>
                    </a:lnTo>
                    <a:lnTo>
                      <a:pt x="44" y="19"/>
                    </a:lnTo>
                    <a:lnTo>
                      <a:pt x="48" y="18"/>
                    </a:lnTo>
                    <a:lnTo>
                      <a:pt x="52" y="17"/>
                    </a:lnTo>
                    <a:lnTo>
                      <a:pt x="56" y="16"/>
                    </a:lnTo>
                    <a:lnTo>
                      <a:pt x="60" y="15"/>
                    </a:lnTo>
                    <a:lnTo>
                      <a:pt x="64" y="14"/>
                    </a:lnTo>
                    <a:lnTo>
                      <a:pt x="64" y="10"/>
                    </a:lnTo>
                    <a:lnTo>
                      <a:pt x="64" y="7"/>
                    </a:lnTo>
                    <a:lnTo>
                      <a:pt x="64" y="3"/>
                    </a:lnTo>
                    <a:lnTo>
                      <a:pt x="64" y="0"/>
                    </a:lnTo>
                    <a:close/>
                  </a:path>
                </a:pathLst>
              </a:custGeom>
              <a:solidFill>
                <a:srgbClr val="E8E8E8">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87" name="Freeform 100"/>
              <p:cNvSpPr/>
              <p:nvPr/>
            </p:nvSpPr>
            <p:spPr>
              <a:xfrm>
                <a:off x="1345" y="1522"/>
                <a:ext cx="37" cy="14"/>
              </a:xfrm>
              <a:custGeom>
                <a:avLst/>
                <a:gdLst/>
                <a:ahLst/>
                <a:cxnLst>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Lst>
                <a:rect l="0" t="0" r="0" b="0"/>
                <a:pathLst>
                  <a:path w="64" h="24">
                    <a:moveTo>
                      <a:pt x="64" y="0"/>
                    </a:moveTo>
                    <a:lnTo>
                      <a:pt x="64" y="0"/>
                    </a:lnTo>
                    <a:lnTo>
                      <a:pt x="60" y="1"/>
                    </a:lnTo>
                    <a:lnTo>
                      <a:pt x="56" y="1"/>
                    </a:lnTo>
                    <a:lnTo>
                      <a:pt x="52" y="2"/>
                    </a:lnTo>
                    <a:lnTo>
                      <a:pt x="48" y="3"/>
                    </a:lnTo>
                    <a:lnTo>
                      <a:pt x="44" y="4"/>
                    </a:lnTo>
                    <a:lnTo>
                      <a:pt x="39" y="4"/>
                    </a:lnTo>
                    <a:lnTo>
                      <a:pt x="35" y="5"/>
                    </a:lnTo>
                    <a:lnTo>
                      <a:pt x="31" y="6"/>
                    </a:lnTo>
                    <a:lnTo>
                      <a:pt x="27" y="6"/>
                    </a:lnTo>
                    <a:lnTo>
                      <a:pt x="23" y="7"/>
                    </a:lnTo>
                    <a:lnTo>
                      <a:pt x="19" y="7"/>
                    </a:lnTo>
                    <a:lnTo>
                      <a:pt x="16" y="8"/>
                    </a:lnTo>
                    <a:lnTo>
                      <a:pt x="12" y="8"/>
                    </a:lnTo>
                    <a:lnTo>
                      <a:pt x="8" y="8"/>
                    </a:lnTo>
                    <a:lnTo>
                      <a:pt x="4" y="9"/>
                    </a:lnTo>
                    <a:lnTo>
                      <a:pt x="0" y="9"/>
                    </a:lnTo>
                    <a:lnTo>
                      <a:pt x="0" y="13"/>
                    </a:lnTo>
                    <a:lnTo>
                      <a:pt x="0" y="17"/>
                    </a:lnTo>
                    <a:lnTo>
                      <a:pt x="0" y="21"/>
                    </a:lnTo>
                    <a:lnTo>
                      <a:pt x="0" y="24"/>
                    </a:lnTo>
                    <a:lnTo>
                      <a:pt x="4" y="24"/>
                    </a:lnTo>
                    <a:lnTo>
                      <a:pt x="8" y="24"/>
                    </a:lnTo>
                    <a:lnTo>
                      <a:pt x="12" y="23"/>
                    </a:lnTo>
                    <a:lnTo>
                      <a:pt x="16" y="23"/>
                    </a:lnTo>
                    <a:lnTo>
                      <a:pt x="20" y="23"/>
                    </a:lnTo>
                    <a:lnTo>
                      <a:pt x="24" y="22"/>
                    </a:lnTo>
                    <a:lnTo>
                      <a:pt x="28" y="21"/>
                    </a:lnTo>
                    <a:lnTo>
                      <a:pt x="32" y="21"/>
                    </a:lnTo>
                    <a:lnTo>
                      <a:pt x="36" y="20"/>
                    </a:lnTo>
                    <a:lnTo>
                      <a:pt x="40" y="19"/>
                    </a:lnTo>
                    <a:lnTo>
                      <a:pt x="44" y="19"/>
                    </a:lnTo>
                    <a:lnTo>
                      <a:pt x="48" y="18"/>
                    </a:lnTo>
                    <a:lnTo>
                      <a:pt x="52" y="17"/>
                    </a:lnTo>
                    <a:lnTo>
                      <a:pt x="56" y="16"/>
                    </a:lnTo>
                    <a:lnTo>
                      <a:pt x="60" y="15"/>
                    </a:lnTo>
                    <a:lnTo>
                      <a:pt x="64" y="14"/>
                    </a:lnTo>
                    <a:lnTo>
                      <a:pt x="64" y="10"/>
                    </a:lnTo>
                    <a:lnTo>
                      <a:pt x="64" y="7"/>
                    </a:lnTo>
                    <a:lnTo>
                      <a:pt x="64" y="3"/>
                    </a:lnTo>
                    <a:lnTo>
                      <a:pt x="64"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388" name="Freeform 101"/>
              <p:cNvSpPr/>
              <p:nvPr/>
            </p:nvSpPr>
            <p:spPr>
              <a:xfrm>
                <a:off x="1225" y="1428"/>
                <a:ext cx="3" cy="13"/>
              </a:xfrm>
              <a:custGeom>
                <a:avLst/>
                <a:gdLst/>
                <a:ahLst/>
                <a:cxnLst>
                  <a:cxn ang="0">
                    <a:pos x="0" y="1"/>
                  </a:cxn>
                  <a:cxn ang="0">
                    <a:pos x="0" y="1"/>
                  </a:cxn>
                  <a:cxn ang="0">
                    <a:pos x="1" y="1"/>
                  </a:cxn>
                  <a:cxn ang="0">
                    <a:pos x="1" y="0"/>
                  </a:cxn>
                  <a:cxn ang="0">
                    <a:pos x="0" y="0"/>
                  </a:cxn>
                  <a:cxn ang="0">
                    <a:pos x="0" y="1"/>
                  </a:cxn>
                </a:cxnLst>
                <a:rect l="0" t="0" r="0" b="0"/>
                <a:pathLst>
                  <a:path w="5" h="23">
                    <a:moveTo>
                      <a:pt x="0" y="23"/>
                    </a:moveTo>
                    <a:lnTo>
                      <a:pt x="0" y="23"/>
                    </a:lnTo>
                    <a:lnTo>
                      <a:pt x="5" y="23"/>
                    </a:lnTo>
                    <a:lnTo>
                      <a:pt x="5" y="0"/>
                    </a:lnTo>
                    <a:lnTo>
                      <a:pt x="0" y="0"/>
                    </a:lnTo>
                    <a:lnTo>
                      <a:pt x="0" y="23"/>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89" name="Freeform 102"/>
              <p:cNvSpPr/>
              <p:nvPr/>
            </p:nvSpPr>
            <p:spPr>
              <a:xfrm>
                <a:off x="1225" y="1428"/>
                <a:ext cx="3" cy="13"/>
              </a:xfrm>
              <a:custGeom>
                <a:avLst/>
                <a:gdLst/>
                <a:ahLst/>
                <a:cxnLst>
                  <a:cxn ang="0">
                    <a:pos x="1" y="1"/>
                  </a:cxn>
                  <a:cxn ang="0">
                    <a:pos x="1" y="1"/>
                  </a:cxn>
                  <a:cxn ang="0">
                    <a:pos x="0" y="1"/>
                  </a:cxn>
                  <a:cxn ang="0">
                    <a:pos x="0" y="0"/>
                  </a:cxn>
                  <a:cxn ang="0">
                    <a:pos x="1" y="0"/>
                  </a:cxn>
                  <a:cxn ang="0">
                    <a:pos x="1" y="1"/>
                  </a:cxn>
                </a:cxnLst>
                <a:rect l="0" t="0" r="0" b="0"/>
                <a:pathLst>
                  <a:path w="5" h="23">
                    <a:moveTo>
                      <a:pt x="5" y="23"/>
                    </a:moveTo>
                    <a:lnTo>
                      <a:pt x="5" y="23"/>
                    </a:lnTo>
                    <a:lnTo>
                      <a:pt x="0" y="23"/>
                    </a:lnTo>
                    <a:lnTo>
                      <a:pt x="0" y="0"/>
                    </a:lnTo>
                    <a:lnTo>
                      <a:pt x="5" y="0"/>
                    </a:lnTo>
                    <a:lnTo>
                      <a:pt x="5" y="23"/>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390" name="Freeform 103"/>
              <p:cNvSpPr/>
              <p:nvPr/>
            </p:nvSpPr>
            <p:spPr>
              <a:xfrm>
                <a:off x="1389" y="1428"/>
                <a:ext cx="3" cy="13"/>
              </a:xfrm>
              <a:custGeom>
                <a:avLst/>
                <a:gdLst/>
                <a:ahLst/>
                <a:cxnLst>
                  <a:cxn ang="0">
                    <a:pos x="0" y="1"/>
                  </a:cxn>
                  <a:cxn ang="0">
                    <a:pos x="0" y="1"/>
                  </a:cxn>
                  <a:cxn ang="0">
                    <a:pos x="1" y="1"/>
                  </a:cxn>
                  <a:cxn ang="0">
                    <a:pos x="1" y="0"/>
                  </a:cxn>
                  <a:cxn ang="0">
                    <a:pos x="0" y="0"/>
                  </a:cxn>
                  <a:cxn ang="0">
                    <a:pos x="0" y="1"/>
                  </a:cxn>
                </a:cxnLst>
                <a:rect l="0" t="0" r="0" b="0"/>
                <a:pathLst>
                  <a:path w="5" h="23">
                    <a:moveTo>
                      <a:pt x="0" y="23"/>
                    </a:moveTo>
                    <a:lnTo>
                      <a:pt x="0" y="23"/>
                    </a:lnTo>
                    <a:lnTo>
                      <a:pt x="5" y="23"/>
                    </a:lnTo>
                    <a:lnTo>
                      <a:pt x="5" y="0"/>
                    </a:lnTo>
                    <a:lnTo>
                      <a:pt x="0" y="0"/>
                    </a:lnTo>
                    <a:lnTo>
                      <a:pt x="0" y="23"/>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91" name="Freeform 104"/>
              <p:cNvSpPr/>
              <p:nvPr/>
            </p:nvSpPr>
            <p:spPr>
              <a:xfrm>
                <a:off x="1389" y="1428"/>
                <a:ext cx="3" cy="13"/>
              </a:xfrm>
              <a:custGeom>
                <a:avLst/>
                <a:gdLst/>
                <a:ahLst/>
                <a:cxnLst>
                  <a:cxn ang="0">
                    <a:pos x="1" y="1"/>
                  </a:cxn>
                  <a:cxn ang="0">
                    <a:pos x="1" y="1"/>
                  </a:cxn>
                  <a:cxn ang="0">
                    <a:pos x="0" y="1"/>
                  </a:cxn>
                  <a:cxn ang="0">
                    <a:pos x="0" y="0"/>
                  </a:cxn>
                  <a:cxn ang="0">
                    <a:pos x="1" y="0"/>
                  </a:cxn>
                  <a:cxn ang="0">
                    <a:pos x="1" y="1"/>
                  </a:cxn>
                </a:cxnLst>
                <a:rect l="0" t="0" r="0" b="0"/>
                <a:pathLst>
                  <a:path w="5" h="23">
                    <a:moveTo>
                      <a:pt x="5" y="23"/>
                    </a:moveTo>
                    <a:lnTo>
                      <a:pt x="5" y="23"/>
                    </a:lnTo>
                    <a:lnTo>
                      <a:pt x="0" y="23"/>
                    </a:lnTo>
                    <a:lnTo>
                      <a:pt x="0" y="0"/>
                    </a:lnTo>
                    <a:lnTo>
                      <a:pt x="5" y="0"/>
                    </a:lnTo>
                    <a:lnTo>
                      <a:pt x="5" y="23"/>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392" name="Freeform 105"/>
              <p:cNvSpPr/>
              <p:nvPr/>
            </p:nvSpPr>
            <p:spPr>
              <a:xfrm>
                <a:off x="1233" y="1353"/>
                <a:ext cx="152" cy="80"/>
              </a:xfrm>
              <a:custGeom>
                <a:avLst/>
                <a:gdLst/>
                <a:ahLst/>
                <a:cxnLst>
                  <a:cxn ang="0">
                    <a:pos x="1" y="1"/>
                  </a:cxn>
                  <a:cxn ang="0">
                    <a:pos x="1" y="1"/>
                  </a:cxn>
                  <a:cxn ang="0">
                    <a:pos x="1" y="1"/>
                  </a:cxn>
                  <a:cxn ang="0">
                    <a:pos x="1" y="1"/>
                  </a:cxn>
                  <a:cxn ang="0">
                    <a:pos x="1" y="1"/>
                  </a:cxn>
                  <a:cxn ang="0">
                    <a:pos x="1" y="1"/>
                  </a:cxn>
                  <a:cxn ang="0">
                    <a:pos x="1" y="1"/>
                  </a:cxn>
                  <a:cxn ang="0">
                    <a:pos x="1" y="1"/>
                  </a:cxn>
                  <a:cxn ang="0">
                    <a:pos x="2" y="1"/>
                  </a:cxn>
                  <a:cxn ang="0">
                    <a:pos x="2" y="1"/>
                  </a:cxn>
                  <a:cxn ang="0">
                    <a:pos x="2" y="1"/>
                  </a:cxn>
                  <a:cxn ang="0">
                    <a:pos x="2" y="1"/>
                  </a:cxn>
                  <a:cxn ang="0">
                    <a:pos x="2" y="1"/>
                  </a:cxn>
                  <a:cxn ang="0">
                    <a:pos x="2" y="1"/>
                  </a:cxn>
                  <a:cxn ang="0">
                    <a:pos x="2" y="1"/>
                  </a:cxn>
                  <a:cxn ang="0">
                    <a:pos x="2" y="1"/>
                  </a:cxn>
                  <a:cxn ang="0">
                    <a:pos x="2" y="1"/>
                  </a:cxn>
                  <a:cxn ang="0">
                    <a:pos x="2" y="0"/>
                  </a:cxn>
                  <a:cxn ang="0">
                    <a:pos x="2" y="1"/>
                  </a:cxn>
                  <a:cxn ang="0">
                    <a:pos x="2"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263" h="139">
                    <a:moveTo>
                      <a:pt x="132" y="139"/>
                    </a:moveTo>
                    <a:lnTo>
                      <a:pt x="132" y="139"/>
                    </a:lnTo>
                    <a:lnTo>
                      <a:pt x="136" y="139"/>
                    </a:lnTo>
                    <a:lnTo>
                      <a:pt x="140" y="139"/>
                    </a:lnTo>
                    <a:lnTo>
                      <a:pt x="145" y="139"/>
                    </a:lnTo>
                    <a:lnTo>
                      <a:pt x="149" y="139"/>
                    </a:lnTo>
                    <a:lnTo>
                      <a:pt x="154" y="139"/>
                    </a:lnTo>
                    <a:lnTo>
                      <a:pt x="158" y="139"/>
                    </a:lnTo>
                    <a:lnTo>
                      <a:pt x="162" y="139"/>
                    </a:lnTo>
                    <a:lnTo>
                      <a:pt x="167" y="138"/>
                    </a:lnTo>
                    <a:lnTo>
                      <a:pt x="171" y="138"/>
                    </a:lnTo>
                    <a:lnTo>
                      <a:pt x="175" y="137"/>
                    </a:lnTo>
                    <a:lnTo>
                      <a:pt x="180" y="137"/>
                    </a:lnTo>
                    <a:lnTo>
                      <a:pt x="184" y="136"/>
                    </a:lnTo>
                    <a:lnTo>
                      <a:pt x="188" y="135"/>
                    </a:lnTo>
                    <a:lnTo>
                      <a:pt x="192" y="134"/>
                    </a:lnTo>
                    <a:lnTo>
                      <a:pt x="196" y="134"/>
                    </a:lnTo>
                    <a:lnTo>
                      <a:pt x="201" y="133"/>
                    </a:lnTo>
                    <a:lnTo>
                      <a:pt x="205" y="132"/>
                    </a:lnTo>
                    <a:lnTo>
                      <a:pt x="209" y="131"/>
                    </a:lnTo>
                    <a:lnTo>
                      <a:pt x="213" y="130"/>
                    </a:lnTo>
                    <a:lnTo>
                      <a:pt x="217" y="128"/>
                    </a:lnTo>
                    <a:lnTo>
                      <a:pt x="221" y="127"/>
                    </a:lnTo>
                    <a:lnTo>
                      <a:pt x="225" y="126"/>
                    </a:lnTo>
                    <a:lnTo>
                      <a:pt x="229" y="124"/>
                    </a:lnTo>
                    <a:lnTo>
                      <a:pt x="233" y="123"/>
                    </a:lnTo>
                    <a:lnTo>
                      <a:pt x="237" y="121"/>
                    </a:lnTo>
                    <a:lnTo>
                      <a:pt x="240" y="119"/>
                    </a:lnTo>
                    <a:lnTo>
                      <a:pt x="244" y="117"/>
                    </a:lnTo>
                    <a:lnTo>
                      <a:pt x="248" y="116"/>
                    </a:lnTo>
                    <a:lnTo>
                      <a:pt x="252" y="114"/>
                    </a:lnTo>
                    <a:lnTo>
                      <a:pt x="255" y="111"/>
                    </a:lnTo>
                    <a:lnTo>
                      <a:pt x="259" y="109"/>
                    </a:lnTo>
                    <a:lnTo>
                      <a:pt x="263" y="107"/>
                    </a:lnTo>
                    <a:lnTo>
                      <a:pt x="228" y="0"/>
                    </a:lnTo>
                    <a:lnTo>
                      <a:pt x="222" y="0"/>
                    </a:lnTo>
                    <a:lnTo>
                      <a:pt x="216" y="1"/>
                    </a:lnTo>
                    <a:lnTo>
                      <a:pt x="210" y="1"/>
                    </a:lnTo>
                    <a:lnTo>
                      <a:pt x="204" y="2"/>
                    </a:lnTo>
                    <a:lnTo>
                      <a:pt x="198" y="3"/>
                    </a:lnTo>
                    <a:lnTo>
                      <a:pt x="192" y="3"/>
                    </a:lnTo>
                    <a:lnTo>
                      <a:pt x="186" y="3"/>
                    </a:lnTo>
                    <a:lnTo>
                      <a:pt x="180" y="4"/>
                    </a:lnTo>
                    <a:lnTo>
                      <a:pt x="174" y="4"/>
                    </a:lnTo>
                    <a:lnTo>
                      <a:pt x="168" y="4"/>
                    </a:lnTo>
                    <a:lnTo>
                      <a:pt x="162" y="5"/>
                    </a:lnTo>
                    <a:lnTo>
                      <a:pt x="156" y="5"/>
                    </a:lnTo>
                    <a:lnTo>
                      <a:pt x="150" y="5"/>
                    </a:lnTo>
                    <a:lnTo>
                      <a:pt x="144" y="5"/>
                    </a:lnTo>
                    <a:lnTo>
                      <a:pt x="138" y="5"/>
                    </a:lnTo>
                    <a:lnTo>
                      <a:pt x="132" y="5"/>
                    </a:lnTo>
                    <a:lnTo>
                      <a:pt x="126" y="5"/>
                    </a:lnTo>
                    <a:lnTo>
                      <a:pt x="120" y="5"/>
                    </a:lnTo>
                    <a:lnTo>
                      <a:pt x="114" y="5"/>
                    </a:lnTo>
                    <a:lnTo>
                      <a:pt x="108" y="5"/>
                    </a:lnTo>
                    <a:lnTo>
                      <a:pt x="102" y="5"/>
                    </a:lnTo>
                    <a:lnTo>
                      <a:pt x="95" y="4"/>
                    </a:lnTo>
                    <a:lnTo>
                      <a:pt x="90" y="4"/>
                    </a:lnTo>
                    <a:lnTo>
                      <a:pt x="84" y="4"/>
                    </a:lnTo>
                    <a:lnTo>
                      <a:pt x="77" y="3"/>
                    </a:lnTo>
                    <a:lnTo>
                      <a:pt x="71" y="3"/>
                    </a:lnTo>
                    <a:lnTo>
                      <a:pt x="65" y="3"/>
                    </a:lnTo>
                    <a:lnTo>
                      <a:pt x="59" y="2"/>
                    </a:lnTo>
                    <a:lnTo>
                      <a:pt x="53" y="1"/>
                    </a:lnTo>
                    <a:lnTo>
                      <a:pt x="47" y="1"/>
                    </a:lnTo>
                    <a:lnTo>
                      <a:pt x="41" y="0"/>
                    </a:lnTo>
                    <a:lnTo>
                      <a:pt x="35" y="0"/>
                    </a:lnTo>
                    <a:lnTo>
                      <a:pt x="0" y="107"/>
                    </a:lnTo>
                    <a:lnTo>
                      <a:pt x="4" y="109"/>
                    </a:lnTo>
                    <a:lnTo>
                      <a:pt x="8" y="111"/>
                    </a:lnTo>
                    <a:lnTo>
                      <a:pt x="11" y="114"/>
                    </a:lnTo>
                    <a:lnTo>
                      <a:pt x="15" y="116"/>
                    </a:lnTo>
                    <a:lnTo>
                      <a:pt x="19" y="117"/>
                    </a:lnTo>
                    <a:lnTo>
                      <a:pt x="23" y="119"/>
                    </a:lnTo>
                    <a:lnTo>
                      <a:pt x="27" y="121"/>
                    </a:lnTo>
                    <a:lnTo>
                      <a:pt x="31" y="123"/>
                    </a:lnTo>
                    <a:lnTo>
                      <a:pt x="34" y="124"/>
                    </a:lnTo>
                    <a:lnTo>
                      <a:pt x="38" y="126"/>
                    </a:lnTo>
                    <a:lnTo>
                      <a:pt x="42" y="127"/>
                    </a:lnTo>
                    <a:lnTo>
                      <a:pt x="46" y="128"/>
                    </a:lnTo>
                    <a:lnTo>
                      <a:pt x="50" y="130"/>
                    </a:lnTo>
                    <a:lnTo>
                      <a:pt x="54" y="131"/>
                    </a:lnTo>
                    <a:lnTo>
                      <a:pt x="59" y="132"/>
                    </a:lnTo>
                    <a:lnTo>
                      <a:pt x="63" y="133"/>
                    </a:lnTo>
                    <a:lnTo>
                      <a:pt x="67" y="134"/>
                    </a:lnTo>
                    <a:lnTo>
                      <a:pt x="71" y="134"/>
                    </a:lnTo>
                    <a:lnTo>
                      <a:pt x="75" y="135"/>
                    </a:lnTo>
                    <a:lnTo>
                      <a:pt x="79" y="136"/>
                    </a:lnTo>
                    <a:lnTo>
                      <a:pt x="84" y="137"/>
                    </a:lnTo>
                    <a:lnTo>
                      <a:pt x="88" y="137"/>
                    </a:lnTo>
                    <a:lnTo>
                      <a:pt x="92" y="138"/>
                    </a:lnTo>
                    <a:lnTo>
                      <a:pt x="96" y="138"/>
                    </a:lnTo>
                    <a:lnTo>
                      <a:pt x="101" y="139"/>
                    </a:lnTo>
                    <a:lnTo>
                      <a:pt x="105" y="139"/>
                    </a:lnTo>
                    <a:lnTo>
                      <a:pt x="109" y="139"/>
                    </a:lnTo>
                    <a:lnTo>
                      <a:pt x="114" y="139"/>
                    </a:lnTo>
                    <a:lnTo>
                      <a:pt x="118" y="139"/>
                    </a:lnTo>
                    <a:lnTo>
                      <a:pt x="123" y="139"/>
                    </a:lnTo>
                    <a:lnTo>
                      <a:pt x="127" y="139"/>
                    </a:lnTo>
                    <a:lnTo>
                      <a:pt x="132" y="139"/>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93" name="Freeform 106"/>
              <p:cNvSpPr/>
              <p:nvPr/>
            </p:nvSpPr>
            <p:spPr>
              <a:xfrm>
                <a:off x="1241" y="1193"/>
                <a:ext cx="135" cy="72"/>
              </a:xfrm>
              <a:custGeom>
                <a:avLst/>
                <a:gdLst/>
                <a:ahLst/>
                <a:cxnLst>
                  <a:cxn ang="0">
                    <a:pos x="2" y="0"/>
                  </a:cxn>
                  <a:cxn ang="0">
                    <a:pos x="2" y="0"/>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0"/>
                  </a:cxn>
                  <a:cxn ang="0">
                    <a:pos x="2" y="0"/>
                  </a:cxn>
                </a:cxnLst>
                <a:rect l="0" t="0" r="0" b="0"/>
                <a:pathLst>
                  <a:path w="233" h="124">
                    <a:moveTo>
                      <a:pt x="213" y="0"/>
                    </a:moveTo>
                    <a:lnTo>
                      <a:pt x="213" y="0"/>
                    </a:lnTo>
                    <a:lnTo>
                      <a:pt x="215" y="1"/>
                    </a:lnTo>
                    <a:lnTo>
                      <a:pt x="218" y="2"/>
                    </a:lnTo>
                    <a:lnTo>
                      <a:pt x="220" y="4"/>
                    </a:lnTo>
                    <a:lnTo>
                      <a:pt x="223" y="6"/>
                    </a:lnTo>
                    <a:lnTo>
                      <a:pt x="225" y="8"/>
                    </a:lnTo>
                    <a:lnTo>
                      <a:pt x="228" y="10"/>
                    </a:lnTo>
                    <a:lnTo>
                      <a:pt x="230" y="13"/>
                    </a:lnTo>
                    <a:lnTo>
                      <a:pt x="233" y="15"/>
                    </a:lnTo>
                    <a:lnTo>
                      <a:pt x="215" y="124"/>
                    </a:lnTo>
                    <a:lnTo>
                      <a:pt x="209" y="123"/>
                    </a:lnTo>
                    <a:lnTo>
                      <a:pt x="203" y="123"/>
                    </a:lnTo>
                    <a:lnTo>
                      <a:pt x="196" y="122"/>
                    </a:lnTo>
                    <a:lnTo>
                      <a:pt x="190" y="122"/>
                    </a:lnTo>
                    <a:lnTo>
                      <a:pt x="184" y="122"/>
                    </a:lnTo>
                    <a:lnTo>
                      <a:pt x="178" y="121"/>
                    </a:lnTo>
                    <a:lnTo>
                      <a:pt x="172" y="121"/>
                    </a:lnTo>
                    <a:lnTo>
                      <a:pt x="166" y="121"/>
                    </a:lnTo>
                    <a:lnTo>
                      <a:pt x="160" y="120"/>
                    </a:lnTo>
                    <a:lnTo>
                      <a:pt x="154" y="120"/>
                    </a:lnTo>
                    <a:lnTo>
                      <a:pt x="148" y="120"/>
                    </a:lnTo>
                    <a:lnTo>
                      <a:pt x="142" y="120"/>
                    </a:lnTo>
                    <a:lnTo>
                      <a:pt x="136" y="120"/>
                    </a:lnTo>
                    <a:lnTo>
                      <a:pt x="129" y="120"/>
                    </a:lnTo>
                    <a:lnTo>
                      <a:pt x="123" y="120"/>
                    </a:lnTo>
                    <a:lnTo>
                      <a:pt x="117" y="120"/>
                    </a:lnTo>
                    <a:lnTo>
                      <a:pt x="111" y="120"/>
                    </a:lnTo>
                    <a:lnTo>
                      <a:pt x="105" y="120"/>
                    </a:lnTo>
                    <a:lnTo>
                      <a:pt x="99" y="120"/>
                    </a:lnTo>
                    <a:lnTo>
                      <a:pt x="93" y="120"/>
                    </a:lnTo>
                    <a:lnTo>
                      <a:pt x="87" y="120"/>
                    </a:lnTo>
                    <a:lnTo>
                      <a:pt x="81" y="120"/>
                    </a:lnTo>
                    <a:lnTo>
                      <a:pt x="75" y="120"/>
                    </a:lnTo>
                    <a:lnTo>
                      <a:pt x="69" y="121"/>
                    </a:lnTo>
                    <a:lnTo>
                      <a:pt x="63" y="121"/>
                    </a:lnTo>
                    <a:lnTo>
                      <a:pt x="56" y="121"/>
                    </a:lnTo>
                    <a:lnTo>
                      <a:pt x="50" y="122"/>
                    </a:lnTo>
                    <a:lnTo>
                      <a:pt x="44" y="122"/>
                    </a:lnTo>
                    <a:lnTo>
                      <a:pt x="38" y="122"/>
                    </a:lnTo>
                    <a:lnTo>
                      <a:pt x="32" y="123"/>
                    </a:lnTo>
                    <a:lnTo>
                      <a:pt x="26" y="123"/>
                    </a:lnTo>
                    <a:lnTo>
                      <a:pt x="20" y="124"/>
                    </a:lnTo>
                    <a:lnTo>
                      <a:pt x="0" y="15"/>
                    </a:lnTo>
                    <a:lnTo>
                      <a:pt x="2" y="13"/>
                    </a:lnTo>
                    <a:lnTo>
                      <a:pt x="3" y="11"/>
                    </a:lnTo>
                    <a:lnTo>
                      <a:pt x="5" y="9"/>
                    </a:lnTo>
                    <a:lnTo>
                      <a:pt x="6" y="6"/>
                    </a:lnTo>
                    <a:lnTo>
                      <a:pt x="8" y="4"/>
                    </a:lnTo>
                    <a:lnTo>
                      <a:pt x="9" y="2"/>
                    </a:lnTo>
                    <a:lnTo>
                      <a:pt x="11" y="1"/>
                    </a:lnTo>
                    <a:lnTo>
                      <a:pt x="13" y="0"/>
                    </a:lnTo>
                    <a:lnTo>
                      <a:pt x="213"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94" name="Freeform 107"/>
              <p:cNvSpPr/>
              <p:nvPr/>
            </p:nvSpPr>
            <p:spPr>
              <a:xfrm>
                <a:off x="1232" y="1311"/>
                <a:ext cx="18" cy="85"/>
              </a:xfrm>
              <a:custGeom>
                <a:avLst/>
                <a:gdLst/>
                <a:ahLst/>
                <a:cxnLst>
                  <a:cxn ang="0">
                    <a:pos x="0" y="1"/>
                  </a:cxn>
                  <a:cxn ang="0">
                    <a:pos x="0" y="1"/>
                  </a:cxn>
                  <a:cxn ang="0">
                    <a:pos x="1" y="1"/>
                  </a:cxn>
                  <a:cxn ang="0">
                    <a:pos x="1" y="0"/>
                  </a:cxn>
                  <a:cxn ang="0">
                    <a:pos x="1" y="0"/>
                  </a:cxn>
                  <a:cxn ang="0">
                    <a:pos x="0" y="1"/>
                  </a:cxn>
                </a:cxnLst>
                <a:rect l="0" t="0" r="0" b="0"/>
                <a:pathLst>
                  <a:path w="31" h="147">
                    <a:moveTo>
                      <a:pt x="0" y="147"/>
                    </a:moveTo>
                    <a:lnTo>
                      <a:pt x="0" y="147"/>
                    </a:lnTo>
                    <a:lnTo>
                      <a:pt x="31" y="64"/>
                    </a:lnTo>
                    <a:lnTo>
                      <a:pt x="31" y="0"/>
                    </a:lnTo>
                    <a:lnTo>
                      <a:pt x="1" y="0"/>
                    </a:lnTo>
                    <a:lnTo>
                      <a:pt x="0" y="147"/>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95" name="Freeform 108"/>
              <p:cNvSpPr/>
              <p:nvPr/>
            </p:nvSpPr>
            <p:spPr>
              <a:xfrm>
                <a:off x="1367" y="1311"/>
                <a:ext cx="19" cy="85"/>
              </a:xfrm>
              <a:custGeom>
                <a:avLst/>
                <a:gdLst/>
                <a:ahLst/>
                <a:cxnLst>
                  <a:cxn ang="0">
                    <a:pos x="1" y="1"/>
                  </a:cxn>
                  <a:cxn ang="0">
                    <a:pos x="1" y="1"/>
                  </a:cxn>
                  <a:cxn ang="0">
                    <a:pos x="0" y="1"/>
                  </a:cxn>
                  <a:cxn ang="0">
                    <a:pos x="0" y="0"/>
                  </a:cxn>
                  <a:cxn ang="0">
                    <a:pos x="1" y="0"/>
                  </a:cxn>
                  <a:cxn ang="0">
                    <a:pos x="1" y="1"/>
                  </a:cxn>
                </a:cxnLst>
                <a:rect l="0" t="0" r="0" b="0"/>
                <a:pathLst>
                  <a:path w="32" h="147">
                    <a:moveTo>
                      <a:pt x="32" y="147"/>
                    </a:moveTo>
                    <a:lnTo>
                      <a:pt x="32" y="147"/>
                    </a:lnTo>
                    <a:lnTo>
                      <a:pt x="0" y="64"/>
                    </a:lnTo>
                    <a:lnTo>
                      <a:pt x="0" y="0"/>
                    </a:lnTo>
                    <a:lnTo>
                      <a:pt x="30" y="0"/>
                    </a:lnTo>
                    <a:lnTo>
                      <a:pt x="32" y="147"/>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96" name="Freeform 109"/>
              <p:cNvSpPr/>
              <p:nvPr/>
            </p:nvSpPr>
            <p:spPr>
              <a:xfrm>
                <a:off x="1367" y="1207"/>
                <a:ext cx="18" cy="99"/>
              </a:xfrm>
              <a:custGeom>
                <a:avLst/>
                <a:gdLst/>
                <a:ahLst/>
                <a:cxnLst>
                  <a:cxn ang="0">
                    <a:pos x="1" y="0"/>
                  </a:cxn>
                  <a:cxn ang="0">
                    <a:pos x="1" y="0"/>
                  </a:cxn>
                  <a:cxn ang="0">
                    <a:pos x="0" y="1"/>
                  </a:cxn>
                  <a:cxn ang="0">
                    <a:pos x="0" y="1"/>
                  </a:cxn>
                  <a:cxn ang="0">
                    <a:pos x="1" y="1"/>
                  </a:cxn>
                  <a:cxn ang="0">
                    <a:pos x="1" y="0"/>
                  </a:cxn>
                </a:cxnLst>
                <a:rect l="0" t="0" r="0" b="0"/>
                <a:pathLst>
                  <a:path w="30" h="171">
                    <a:moveTo>
                      <a:pt x="23" y="0"/>
                    </a:moveTo>
                    <a:lnTo>
                      <a:pt x="23" y="0"/>
                    </a:lnTo>
                    <a:lnTo>
                      <a:pt x="0" y="113"/>
                    </a:lnTo>
                    <a:lnTo>
                      <a:pt x="0" y="171"/>
                    </a:lnTo>
                    <a:lnTo>
                      <a:pt x="30" y="171"/>
                    </a:lnTo>
                    <a:lnTo>
                      <a:pt x="23"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97" name="Freeform 110"/>
              <p:cNvSpPr/>
              <p:nvPr/>
            </p:nvSpPr>
            <p:spPr>
              <a:xfrm>
                <a:off x="1233" y="1207"/>
                <a:ext cx="17" cy="99"/>
              </a:xfrm>
              <a:custGeom>
                <a:avLst/>
                <a:gdLst/>
                <a:ahLst/>
                <a:cxnLst>
                  <a:cxn ang="0">
                    <a:pos x="1" y="0"/>
                  </a:cxn>
                  <a:cxn ang="0">
                    <a:pos x="1" y="0"/>
                  </a:cxn>
                  <a:cxn ang="0">
                    <a:pos x="1" y="1"/>
                  </a:cxn>
                  <a:cxn ang="0">
                    <a:pos x="1" y="1"/>
                  </a:cxn>
                  <a:cxn ang="0">
                    <a:pos x="0" y="1"/>
                  </a:cxn>
                  <a:cxn ang="0">
                    <a:pos x="1" y="0"/>
                  </a:cxn>
                </a:cxnLst>
                <a:rect l="0" t="0" r="0" b="0"/>
                <a:pathLst>
                  <a:path w="30" h="171">
                    <a:moveTo>
                      <a:pt x="6" y="0"/>
                    </a:moveTo>
                    <a:lnTo>
                      <a:pt x="6" y="0"/>
                    </a:lnTo>
                    <a:lnTo>
                      <a:pt x="30" y="113"/>
                    </a:lnTo>
                    <a:lnTo>
                      <a:pt x="30" y="171"/>
                    </a:lnTo>
                    <a:lnTo>
                      <a:pt x="0" y="171"/>
                    </a:lnTo>
                    <a:lnTo>
                      <a:pt x="6"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98" name="Freeform 111"/>
              <p:cNvSpPr/>
              <p:nvPr/>
            </p:nvSpPr>
            <p:spPr>
              <a:xfrm>
                <a:off x="1210" y="1395"/>
                <a:ext cx="22" cy="12"/>
              </a:xfrm>
              <a:custGeom>
                <a:avLst/>
                <a:gdLst/>
                <a:ahLst/>
                <a:cxnLst>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0"/>
                  </a:cxn>
                  <a:cxn ang="0">
                    <a:pos x="1" y="0"/>
                  </a:cxn>
                </a:cxnLst>
                <a:rect l="0" t="0" r="0" b="0"/>
                <a:pathLst>
                  <a:path w="38" h="21">
                    <a:moveTo>
                      <a:pt x="3" y="0"/>
                    </a:moveTo>
                    <a:lnTo>
                      <a:pt x="3" y="0"/>
                    </a:lnTo>
                    <a:lnTo>
                      <a:pt x="35" y="0"/>
                    </a:lnTo>
                    <a:lnTo>
                      <a:pt x="36" y="0"/>
                    </a:lnTo>
                    <a:lnTo>
                      <a:pt x="37" y="1"/>
                    </a:lnTo>
                    <a:lnTo>
                      <a:pt x="38" y="2"/>
                    </a:lnTo>
                    <a:lnTo>
                      <a:pt x="38" y="19"/>
                    </a:lnTo>
                    <a:lnTo>
                      <a:pt x="37" y="20"/>
                    </a:lnTo>
                    <a:lnTo>
                      <a:pt x="37" y="21"/>
                    </a:lnTo>
                    <a:lnTo>
                      <a:pt x="36" y="21"/>
                    </a:lnTo>
                    <a:lnTo>
                      <a:pt x="35" y="21"/>
                    </a:lnTo>
                    <a:lnTo>
                      <a:pt x="3" y="15"/>
                    </a:lnTo>
                    <a:lnTo>
                      <a:pt x="2" y="15"/>
                    </a:lnTo>
                    <a:lnTo>
                      <a:pt x="1" y="15"/>
                    </a:lnTo>
                    <a:lnTo>
                      <a:pt x="1" y="14"/>
                    </a:lnTo>
                    <a:lnTo>
                      <a:pt x="0" y="13"/>
                    </a:lnTo>
                    <a:lnTo>
                      <a:pt x="0" y="2"/>
                    </a:lnTo>
                    <a:lnTo>
                      <a:pt x="1" y="1"/>
                    </a:lnTo>
                    <a:lnTo>
                      <a:pt x="2" y="0"/>
                    </a:lnTo>
                    <a:lnTo>
                      <a:pt x="3"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399" name="Freeform 112"/>
              <p:cNvSpPr/>
              <p:nvPr/>
            </p:nvSpPr>
            <p:spPr>
              <a:xfrm>
                <a:off x="1385" y="1395"/>
                <a:ext cx="22" cy="12"/>
              </a:xfrm>
              <a:custGeom>
                <a:avLst/>
                <a:gdLst/>
                <a:ahLst/>
                <a:cxnLst>
                  <a:cxn ang="0">
                    <a:pos x="1" y="0"/>
                  </a:cxn>
                  <a:cxn ang="0">
                    <a:pos x="1" y="0"/>
                  </a:cxn>
                  <a:cxn ang="0">
                    <a:pos x="1" y="0"/>
                  </a:cxn>
                  <a:cxn ang="0">
                    <a:pos x="1" y="0"/>
                  </a:cxn>
                  <a:cxn ang="0">
                    <a:pos x="1" y="1"/>
                  </a:cxn>
                  <a:cxn ang="0">
                    <a:pos x="0"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Lst>
                <a:rect l="0" t="0" r="0" b="0"/>
                <a:pathLst>
                  <a:path w="37" h="21">
                    <a:moveTo>
                      <a:pt x="35" y="0"/>
                    </a:moveTo>
                    <a:lnTo>
                      <a:pt x="35" y="0"/>
                    </a:lnTo>
                    <a:lnTo>
                      <a:pt x="2" y="0"/>
                    </a:lnTo>
                    <a:lnTo>
                      <a:pt x="1" y="0"/>
                    </a:lnTo>
                    <a:lnTo>
                      <a:pt x="1" y="1"/>
                    </a:lnTo>
                    <a:lnTo>
                      <a:pt x="0" y="1"/>
                    </a:lnTo>
                    <a:lnTo>
                      <a:pt x="0" y="2"/>
                    </a:lnTo>
                    <a:lnTo>
                      <a:pt x="0" y="19"/>
                    </a:lnTo>
                    <a:lnTo>
                      <a:pt x="0" y="20"/>
                    </a:lnTo>
                    <a:lnTo>
                      <a:pt x="1" y="21"/>
                    </a:lnTo>
                    <a:lnTo>
                      <a:pt x="2" y="21"/>
                    </a:lnTo>
                    <a:lnTo>
                      <a:pt x="35" y="15"/>
                    </a:lnTo>
                    <a:lnTo>
                      <a:pt x="36" y="15"/>
                    </a:lnTo>
                    <a:lnTo>
                      <a:pt x="37" y="14"/>
                    </a:lnTo>
                    <a:lnTo>
                      <a:pt x="37" y="13"/>
                    </a:lnTo>
                    <a:lnTo>
                      <a:pt x="37" y="2"/>
                    </a:lnTo>
                    <a:lnTo>
                      <a:pt x="37" y="1"/>
                    </a:lnTo>
                    <a:lnTo>
                      <a:pt x="36" y="1"/>
                    </a:lnTo>
                    <a:lnTo>
                      <a:pt x="36" y="0"/>
                    </a:lnTo>
                    <a:lnTo>
                      <a:pt x="35"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00" name="Freeform 113"/>
              <p:cNvSpPr/>
              <p:nvPr/>
            </p:nvSpPr>
            <p:spPr>
              <a:xfrm>
                <a:off x="2106" y="1681"/>
                <a:ext cx="54" cy="174"/>
              </a:xfrm>
              <a:custGeom>
                <a:avLst/>
                <a:gdLst/>
                <a:ahLst/>
                <a:cxnLst>
                  <a:cxn ang="0">
                    <a:pos x="1" y="1"/>
                  </a:cxn>
                  <a:cxn ang="0">
                    <a:pos x="1" y="1"/>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0" y="2"/>
                  </a:cxn>
                  <a:cxn ang="0">
                    <a:pos x="0" y="2"/>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Lst>
                <a:rect l="0" t="0" r="0" b="0"/>
                <a:pathLst>
                  <a:path w="94" h="300">
                    <a:moveTo>
                      <a:pt x="94" y="8"/>
                    </a:moveTo>
                    <a:lnTo>
                      <a:pt x="94" y="8"/>
                    </a:lnTo>
                    <a:lnTo>
                      <a:pt x="94" y="292"/>
                    </a:lnTo>
                    <a:lnTo>
                      <a:pt x="94" y="294"/>
                    </a:lnTo>
                    <a:lnTo>
                      <a:pt x="93" y="295"/>
                    </a:lnTo>
                    <a:lnTo>
                      <a:pt x="93" y="297"/>
                    </a:lnTo>
                    <a:lnTo>
                      <a:pt x="92" y="298"/>
                    </a:lnTo>
                    <a:lnTo>
                      <a:pt x="90" y="299"/>
                    </a:lnTo>
                    <a:lnTo>
                      <a:pt x="89" y="300"/>
                    </a:lnTo>
                    <a:lnTo>
                      <a:pt x="88" y="300"/>
                    </a:lnTo>
                    <a:lnTo>
                      <a:pt x="86" y="300"/>
                    </a:lnTo>
                    <a:lnTo>
                      <a:pt x="9" y="300"/>
                    </a:lnTo>
                    <a:lnTo>
                      <a:pt x="7" y="300"/>
                    </a:lnTo>
                    <a:lnTo>
                      <a:pt x="5" y="300"/>
                    </a:lnTo>
                    <a:lnTo>
                      <a:pt x="4" y="299"/>
                    </a:lnTo>
                    <a:lnTo>
                      <a:pt x="3" y="298"/>
                    </a:lnTo>
                    <a:lnTo>
                      <a:pt x="2" y="297"/>
                    </a:lnTo>
                    <a:lnTo>
                      <a:pt x="1" y="295"/>
                    </a:lnTo>
                    <a:lnTo>
                      <a:pt x="0" y="294"/>
                    </a:lnTo>
                    <a:lnTo>
                      <a:pt x="0" y="292"/>
                    </a:lnTo>
                    <a:lnTo>
                      <a:pt x="0" y="8"/>
                    </a:lnTo>
                    <a:lnTo>
                      <a:pt x="0" y="6"/>
                    </a:lnTo>
                    <a:lnTo>
                      <a:pt x="1" y="5"/>
                    </a:lnTo>
                    <a:lnTo>
                      <a:pt x="2" y="3"/>
                    </a:lnTo>
                    <a:lnTo>
                      <a:pt x="3" y="2"/>
                    </a:lnTo>
                    <a:lnTo>
                      <a:pt x="4" y="1"/>
                    </a:lnTo>
                    <a:lnTo>
                      <a:pt x="5" y="0"/>
                    </a:lnTo>
                    <a:lnTo>
                      <a:pt x="7" y="0"/>
                    </a:lnTo>
                    <a:lnTo>
                      <a:pt x="9" y="0"/>
                    </a:lnTo>
                    <a:lnTo>
                      <a:pt x="86" y="0"/>
                    </a:lnTo>
                    <a:lnTo>
                      <a:pt x="88" y="0"/>
                    </a:lnTo>
                    <a:lnTo>
                      <a:pt x="89" y="0"/>
                    </a:lnTo>
                    <a:lnTo>
                      <a:pt x="90" y="1"/>
                    </a:lnTo>
                    <a:lnTo>
                      <a:pt x="92" y="2"/>
                    </a:lnTo>
                    <a:lnTo>
                      <a:pt x="93" y="3"/>
                    </a:lnTo>
                    <a:lnTo>
                      <a:pt x="93" y="5"/>
                    </a:lnTo>
                    <a:lnTo>
                      <a:pt x="94" y="6"/>
                    </a:lnTo>
                    <a:lnTo>
                      <a:pt x="94" y="8"/>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01" name="Freeform 114"/>
              <p:cNvSpPr/>
              <p:nvPr/>
            </p:nvSpPr>
            <p:spPr>
              <a:xfrm>
                <a:off x="1892" y="1681"/>
                <a:ext cx="156" cy="174"/>
              </a:xfrm>
              <a:custGeom>
                <a:avLst/>
                <a:gdLst/>
                <a:ahLst/>
                <a:cxnLst>
                  <a:cxn ang="0">
                    <a:pos x="0" y="0"/>
                  </a:cxn>
                  <a:cxn ang="0">
                    <a:pos x="0" y="0"/>
                  </a:cxn>
                  <a:cxn ang="0">
                    <a:pos x="2" y="0"/>
                  </a:cxn>
                  <a:cxn ang="0">
                    <a:pos x="2" y="2"/>
                  </a:cxn>
                  <a:cxn ang="0">
                    <a:pos x="0" y="2"/>
                  </a:cxn>
                  <a:cxn ang="0">
                    <a:pos x="0" y="0"/>
                  </a:cxn>
                </a:cxnLst>
                <a:rect l="0" t="0" r="0" b="0"/>
                <a:pathLst>
                  <a:path w="268" h="301">
                    <a:moveTo>
                      <a:pt x="0" y="0"/>
                    </a:moveTo>
                    <a:lnTo>
                      <a:pt x="0" y="0"/>
                    </a:lnTo>
                    <a:lnTo>
                      <a:pt x="268" y="0"/>
                    </a:lnTo>
                    <a:lnTo>
                      <a:pt x="268" y="301"/>
                    </a:lnTo>
                    <a:lnTo>
                      <a:pt x="0" y="301"/>
                    </a:lnTo>
                    <a:lnTo>
                      <a:pt x="0"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02" name="Freeform 115"/>
              <p:cNvSpPr/>
              <p:nvPr/>
            </p:nvSpPr>
            <p:spPr>
              <a:xfrm>
                <a:off x="1841" y="1677"/>
                <a:ext cx="64" cy="15"/>
              </a:xfrm>
              <a:custGeom>
                <a:avLst/>
                <a:gdLst/>
                <a:ahLst/>
                <a:cxnLst>
                  <a:cxn ang="0">
                    <a:pos x="0" y="0"/>
                  </a:cxn>
                  <a:cxn ang="0">
                    <a:pos x="0" y="0"/>
                  </a:cxn>
                  <a:cxn ang="0">
                    <a:pos x="1" y="0"/>
                  </a:cxn>
                  <a:cxn ang="0">
                    <a:pos x="1" y="1"/>
                  </a:cxn>
                  <a:cxn ang="0">
                    <a:pos x="0" y="1"/>
                  </a:cxn>
                  <a:cxn ang="0">
                    <a:pos x="0" y="0"/>
                  </a:cxn>
                </a:cxnLst>
                <a:rect l="0" t="0" r="0" b="0"/>
                <a:pathLst>
                  <a:path w="110" h="26">
                    <a:moveTo>
                      <a:pt x="0" y="0"/>
                    </a:moveTo>
                    <a:lnTo>
                      <a:pt x="0" y="0"/>
                    </a:lnTo>
                    <a:lnTo>
                      <a:pt x="110" y="0"/>
                    </a:lnTo>
                    <a:lnTo>
                      <a:pt x="110" y="26"/>
                    </a:lnTo>
                    <a:lnTo>
                      <a:pt x="0" y="26"/>
                    </a:lnTo>
                    <a:lnTo>
                      <a:pt x="0"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03" name="Freeform 116"/>
              <p:cNvSpPr/>
              <p:nvPr/>
            </p:nvSpPr>
            <p:spPr>
              <a:xfrm>
                <a:off x="1841" y="1843"/>
                <a:ext cx="64" cy="16"/>
              </a:xfrm>
              <a:custGeom>
                <a:avLst/>
                <a:gdLst/>
                <a:ahLst/>
                <a:cxnLst>
                  <a:cxn ang="0">
                    <a:pos x="0" y="1"/>
                  </a:cxn>
                  <a:cxn ang="0">
                    <a:pos x="0" y="1"/>
                  </a:cxn>
                  <a:cxn ang="0">
                    <a:pos x="1" y="1"/>
                  </a:cxn>
                  <a:cxn ang="0">
                    <a:pos x="1" y="0"/>
                  </a:cxn>
                  <a:cxn ang="0">
                    <a:pos x="0" y="0"/>
                  </a:cxn>
                  <a:cxn ang="0">
                    <a:pos x="0" y="1"/>
                  </a:cxn>
                </a:cxnLst>
                <a:rect l="0" t="0" r="0" b="0"/>
                <a:pathLst>
                  <a:path w="110" h="27">
                    <a:moveTo>
                      <a:pt x="0" y="27"/>
                    </a:moveTo>
                    <a:lnTo>
                      <a:pt x="0" y="27"/>
                    </a:lnTo>
                    <a:lnTo>
                      <a:pt x="110" y="27"/>
                    </a:lnTo>
                    <a:lnTo>
                      <a:pt x="110" y="0"/>
                    </a:lnTo>
                    <a:lnTo>
                      <a:pt x="0" y="0"/>
                    </a:lnTo>
                    <a:lnTo>
                      <a:pt x="0" y="27"/>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04" name="Freeform 117"/>
              <p:cNvSpPr/>
              <p:nvPr/>
            </p:nvSpPr>
            <p:spPr>
              <a:xfrm>
                <a:off x="2051" y="1677"/>
                <a:ext cx="65" cy="15"/>
              </a:xfrm>
              <a:custGeom>
                <a:avLst/>
                <a:gdLst/>
                <a:ahLst/>
                <a:cxnLst>
                  <a:cxn ang="0">
                    <a:pos x="0" y="0"/>
                  </a:cxn>
                  <a:cxn ang="0">
                    <a:pos x="0" y="0"/>
                  </a:cxn>
                  <a:cxn ang="0">
                    <a:pos x="1" y="0"/>
                  </a:cxn>
                  <a:cxn ang="0">
                    <a:pos x="1" y="1"/>
                  </a:cxn>
                  <a:cxn ang="0">
                    <a:pos x="0" y="1"/>
                  </a:cxn>
                  <a:cxn ang="0">
                    <a:pos x="0" y="0"/>
                  </a:cxn>
                </a:cxnLst>
                <a:rect l="0" t="0" r="0" b="0"/>
                <a:pathLst>
                  <a:path w="111" h="26">
                    <a:moveTo>
                      <a:pt x="0" y="0"/>
                    </a:moveTo>
                    <a:lnTo>
                      <a:pt x="0" y="0"/>
                    </a:lnTo>
                    <a:lnTo>
                      <a:pt x="111" y="0"/>
                    </a:lnTo>
                    <a:lnTo>
                      <a:pt x="111" y="26"/>
                    </a:lnTo>
                    <a:lnTo>
                      <a:pt x="0" y="26"/>
                    </a:lnTo>
                    <a:lnTo>
                      <a:pt x="0"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05" name="Freeform 118"/>
              <p:cNvSpPr/>
              <p:nvPr/>
            </p:nvSpPr>
            <p:spPr>
              <a:xfrm>
                <a:off x="2051" y="1843"/>
                <a:ext cx="65" cy="16"/>
              </a:xfrm>
              <a:custGeom>
                <a:avLst/>
                <a:gdLst/>
                <a:ahLst/>
                <a:cxnLst>
                  <a:cxn ang="0">
                    <a:pos x="0" y="1"/>
                  </a:cxn>
                  <a:cxn ang="0">
                    <a:pos x="0" y="1"/>
                  </a:cxn>
                  <a:cxn ang="0">
                    <a:pos x="1" y="1"/>
                  </a:cxn>
                  <a:cxn ang="0">
                    <a:pos x="1" y="0"/>
                  </a:cxn>
                  <a:cxn ang="0">
                    <a:pos x="0" y="0"/>
                  </a:cxn>
                  <a:cxn ang="0">
                    <a:pos x="0" y="1"/>
                  </a:cxn>
                </a:cxnLst>
                <a:rect l="0" t="0" r="0" b="0"/>
                <a:pathLst>
                  <a:path w="111" h="27">
                    <a:moveTo>
                      <a:pt x="0" y="27"/>
                    </a:moveTo>
                    <a:lnTo>
                      <a:pt x="0" y="27"/>
                    </a:lnTo>
                    <a:lnTo>
                      <a:pt x="111" y="27"/>
                    </a:lnTo>
                    <a:lnTo>
                      <a:pt x="111" y="0"/>
                    </a:lnTo>
                    <a:lnTo>
                      <a:pt x="0" y="0"/>
                    </a:lnTo>
                    <a:lnTo>
                      <a:pt x="0" y="27"/>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06" name="Freeform 119"/>
              <p:cNvSpPr/>
              <p:nvPr/>
            </p:nvSpPr>
            <p:spPr>
              <a:xfrm>
                <a:off x="1789" y="1678"/>
                <a:ext cx="56" cy="180"/>
              </a:xfrm>
              <a:custGeom>
                <a:avLst/>
                <a:gdLst/>
                <a:ahLst/>
                <a:cxnLst>
                  <a:cxn ang="0">
                    <a:pos x="1" y="1"/>
                  </a:cxn>
                  <a:cxn ang="0">
                    <a:pos x="1" y="1"/>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1" y="1"/>
                  </a:cxn>
                  <a:cxn ang="0">
                    <a:pos x="1" y="1"/>
                  </a:cxn>
                  <a:cxn ang="0">
                    <a:pos x="1" y="1"/>
                  </a:cxn>
                  <a:cxn ang="0">
                    <a:pos x="1" y="1"/>
                  </a:cxn>
                  <a:cxn ang="0">
                    <a:pos x="1" y="1"/>
                  </a:cxn>
                </a:cxnLst>
                <a:rect l="0" t="0" r="0" b="0"/>
                <a:pathLst>
                  <a:path w="97" h="310">
                    <a:moveTo>
                      <a:pt x="97" y="13"/>
                    </a:moveTo>
                    <a:lnTo>
                      <a:pt x="97" y="13"/>
                    </a:lnTo>
                    <a:lnTo>
                      <a:pt x="97" y="297"/>
                    </a:lnTo>
                    <a:lnTo>
                      <a:pt x="97" y="299"/>
                    </a:lnTo>
                    <a:lnTo>
                      <a:pt x="96" y="302"/>
                    </a:lnTo>
                    <a:lnTo>
                      <a:pt x="94" y="304"/>
                    </a:lnTo>
                    <a:lnTo>
                      <a:pt x="92" y="306"/>
                    </a:lnTo>
                    <a:lnTo>
                      <a:pt x="90" y="307"/>
                    </a:lnTo>
                    <a:lnTo>
                      <a:pt x="87" y="309"/>
                    </a:lnTo>
                    <a:lnTo>
                      <a:pt x="83" y="309"/>
                    </a:lnTo>
                    <a:lnTo>
                      <a:pt x="80" y="310"/>
                    </a:lnTo>
                    <a:lnTo>
                      <a:pt x="40" y="310"/>
                    </a:lnTo>
                    <a:lnTo>
                      <a:pt x="35" y="309"/>
                    </a:lnTo>
                    <a:lnTo>
                      <a:pt x="31" y="306"/>
                    </a:lnTo>
                    <a:lnTo>
                      <a:pt x="27" y="302"/>
                    </a:lnTo>
                    <a:lnTo>
                      <a:pt x="23" y="296"/>
                    </a:lnTo>
                    <a:lnTo>
                      <a:pt x="19" y="289"/>
                    </a:lnTo>
                    <a:lnTo>
                      <a:pt x="16" y="281"/>
                    </a:lnTo>
                    <a:lnTo>
                      <a:pt x="13" y="272"/>
                    </a:lnTo>
                    <a:lnTo>
                      <a:pt x="10" y="261"/>
                    </a:lnTo>
                    <a:lnTo>
                      <a:pt x="8" y="250"/>
                    </a:lnTo>
                    <a:lnTo>
                      <a:pt x="6" y="238"/>
                    </a:lnTo>
                    <a:lnTo>
                      <a:pt x="4" y="225"/>
                    </a:lnTo>
                    <a:lnTo>
                      <a:pt x="3" y="212"/>
                    </a:lnTo>
                    <a:lnTo>
                      <a:pt x="2" y="198"/>
                    </a:lnTo>
                    <a:lnTo>
                      <a:pt x="1" y="184"/>
                    </a:lnTo>
                    <a:lnTo>
                      <a:pt x="0" y="169"/>
                    </a:lnTo>
                    <a:lnTo>
                      <a:pt x="0" y="155"/>
                    </a:lnTo>
                    <a:lnTo>
                      <a:pt x="0" y="140"/>
                    </a:lnTo>
                    <a:lnTo>
                      <a:pt x="1" y="126"/>
                    </a:lnTo>
                    <a:lnTo>
                      <a:pt x="1" y="112"/>
                    </a:lnTo>
                    <a:lnTo>
                      <a:pt x="3" y="98"/>
                    </a:lnTo>
                    <a:lnTo>
                      <a:pt x="4" y="85"/>
                    </a:lnTo>
                    <a:lnTo>
                      <a:pt x="6" y="72"/>
                    </a:lnTo>
                    <a:lnTo>
                      <a:pt x="8" y="60"/>
                    </a:lnTo>
                    <a:lnTo>
                      <a:pt x="10" y="49"/>
                    </a:lnTo>
                    <a:lnTo>
                      <a:pt x="13" y="38"/>
                    </a:lnTo>
                    <a:lnTo>
                      <a:pt x="16" y="29"/>
                    </a:lnTo>
                    <a:lnTo>
                      <a:pt x="19" y="20"/>
                    </a:lnTo>
                    <a:lnTo>
                      <a:pt x="22" y="13"/>
                    </a:lnTo>
                    <a:lnTo>
                      <a:pt x="26" y="8"/>
                    </a:lnTo>
                    <a:lnTo>
                      <a:pt x="30" y="4"/>
                    </a:lnTo>
                    <a:lnTo>
                      <a:pt x="35" y="1"/>
                    </a:lnTo>
                    <a:lnTo>
                      <a:pt x="40" y="0"/>
                    </a:lnTo>
                    <a:lnTo>
                      <a:pt x="80" y="0"/>
                    </a:lnTo>
                    <a:lnTo>
                      <a:pt x="83" y="1"/>
                    </a:lnTo>
                    <a:lnTo>
                      <a:pt x="87" y="1"/>
                    </a:lnTo>
                    <a:lnTo>
                      <a:pt x="90" y="2"/>
                    </a:lnTo>
                    <a:lnTo>
                      <a:pt x="92" y="4"/>
                    </a:lnTo>
                    <a:lnTo>
                      <a:pt x="94" y="6"/>
                    </a:lnTo>
                    <a:lnTo>
                      <a:pt x="96" y="8"/>
                    </a:lnTo>
                    <a:lnTo>
                      <a:pt x="97" y="11"/>
                    </a:lnTo>
                    <a:lnTo>
                      <a:pt x="97" y="13"/>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07" name="Freeform 120"/>
              <p:cNvSpPr/>
              <p:nvPr/>
            </p:nvSpPr>
            <p:spPr>
              <a:xfrm>
                <a:off x="1798" y="1681"/>
                <a:ext cx="358" cy="174"/>
              </a:xfrm>
              <a:custGeom>
                <a:avLst/>
                <a:gdLst/>
                <a:ahLst/>
                <a:cxnLst>
                  <a:cxn ang="0">
                    <a:pos x="5" y="2"/>
                  </a:cxn>
                  <a:cxn ang="0">
                    <a:pos x="5" y="2"/>
                  </a:cxn>
                  <a:cxn ang="0">
                    <a:pos x="5" y="2"/>
                  </a:cxn>
                  <a:cxn ang="0">
                    <a:pos x="3" y="2"/>
                  </a:cxn>
                  <a:cxn ang="0">
                    <a:pos x="3" y="2"/>
                  </a:cxn>
                  <a:cxn ang="0">
                    <a:pos x="3" y="2"/>
                  </a:cxn>
                  <a:cxn ang="0">
                    <a:pos x="3" y="2"/>
                  </a:cxn>
                  <a:cxn ang="0">
                    <a:pos x="2" y="2"/>
                  </a:cxn>
                  <a:cxn ang="0">
                    <a:pos x="2" y="2"/>
                  </a:cxn>
                  <a:cxn ang="0">
                    <a:pos x="2" y="2"/>
                  </a:cxn>
                  <a:cxn ang="0">
                    <a:pos x="1" y="2"/>
                  </a:cxn>
                  <a:cxn ang="0">
                    <a:pos x="1" y="2"/>
                  </a:cxn>
                  <a:cxn ang="0">
                    <a:pos x="1" y="2"/>
                  </a:cxn>
                  <a:cxn ang="0">
                    <a:pos x="1" y="2"/>
                  </a:cxn>
                  <a:cxn ang="0">
                    <a:pos x="1" y="2"/>
                  </a:cxn>
                  <a:cxn ang="0">
                    <a:pos x="1" y="2"/>
                  </a:cxn>
                  <a:cxn ang="0">
                    <a:pos x="1" y="2"/>
                  </a:cxn>
                  <a:cxn ang="0">
                    <a:pos x="1" y="2"/>
                  </a:cxn>
                  <a:cxn ang="0">
                    <a:pos x="0" y="1"/>
                  </a:cxn>
                  <a:cxn ang="0">
                    <a:pos x="0" y="1"/>
                  </a:cxn>
                  <a:cxn ang="0">
                    <a:pos x="1" y="1"/>
                  </a:cxn>
                  <a:cxn ang="0">
                    <a:pos x="1" y="1"/>
                  </a:cxn>
                  <a:cxn ang="0">
                    <a:pos x="1" y="1"/>
                  </a:cxn>
                  <a:cxn ang="0">
                    <a:pos x="1" y="1"/>
                  </a:cxn>
                  <a:cxn ang="0">
                    <a:pos x="1" y="1"/>
                  </a:cxn>
                  <a:cxn ang="0">
                    <a:pos x="1" y="1"/>
                  </a:cxn>
                  <a:cxn ang="0">
                    <a:pos x="1" y="1"/>
                  </a:cxn>
                  <a:cxn ang="0">
                    <a:pos x="1" y="0"/>
                  </a:cxn>
                  <a:cxn ang="0">
                    <a:pos x="2" y="1"/>
                  </a:cxn>
                  <a:cxn ang="0">
                    <a:pos x="2" y="1"/>
                  </a:cxn>
                  <a:cxn ang="0">
                    <a:pos x="2" y="1"/>
                  </a:cxn>
                  <a:cxn ang="0">
                    <a:pos x="3" y="1"/>
                  </a:cxn>
                  <a:cxn ang="0">
                    <a:pos x="3" y="1"/>
                  </a:cxn>
                  <a:cxn ang="0">
                    <a:pos x="3" y="1"/>
                  </a:cxn>
                  <a:cxn ang="0">
                    <a:pos x="5" y="0"/>
                  </a:cxn>
                  <a:cxn ang="0">
                    <a:pos x="5" y="1"/>
                  </a:cxn>
                  <a:cxn ang="0">
                    <a:pos x="5" y="1"/>
                  </a:cxn>
                  <a:cxn ang="0">
                    <a:pos x="5" y="1"/>
                  </a:cxn>
                  <a:cxn ang="0">
                    <a:pos x="5" y="1"/>
                  </a:cxn>
                  <a:cxn ang="0">
                    <a:pos x="5" y="1"/>
                  </a:cxn>
                  <a:cxn ang="0">
                    <a:pos x="5" y="1"/>
                  </a:cxn>
                  <a:cxn ang="0">
                    <a:pos x="5" y="2"/>
                  </a:cxn>
                  <a:cxn ang="0">
                    <a:pos x="5" y="2"/>
                  </a:cxn>
                  <a:cxn ang="0">
                    <a:pos x="5" y="2"/>
                  </a:cxn>
                </a:cxnLst>
                <a:rect l="0" t="0" r="0" b="0"/>
                <a:pathLst>
                  <a:path w="616" h="301">
                    <a:moveTo>
                      <a:pt x="562" y="294"/>
                    </a:moveTo>
                    <a:lnTo>
                      <a:pt x="562" y="294"/>
                    </a:lnTo>
                    <a:lnTo>
                      <a:pt x="562" y="295"/>
                    </a:lnTo>
                    <a:lnTo>
                      <a:pt x="561" y="296"/>
                    </a:lnTo>
                    <a:lnTo>
                      <a:pt x="561" y="297"/>
                    </a:lnTo>
                    <a:lnTo>
                      <a:pt x="560" y="298"/>
                    </a:lnTo>
                    <a:lnTo>
                      <a:pt x="559" y="299"/>
                    </a:lnTo>
                    <a:lnTo>
                      <a:pt x="558" y="300"/>
                    </a:lnTo>
                    <a:lnTo>
                      <a:pt x="557" y="300"/>
                    </a:lnTo>
                    <a:lnTo>
                      <a:pt x="556" y="300"/>
                    </a:lnTo>
                    <a:lnTo>
                      <a:pt x="554" y="301"/>
                    </a:lnTo>
                    <a:lnTo>
                      <a:pt x="426" y="301"/>
                    </a:lnTo>
                    <a:lnTo>
                      <a:pt x="424" y="300"/>
                    </a:lnTo>
                    <a:lnTo>
                      <a:pt x="423" y="300"/>
                    </a:lnTo>
                    <a:lnTo>
                      <a:pt x="422" y="300"/>
                    </a:lnTo>
                    <a:lnTo>
                      <a:pt x="421" y="299"/>
                    </a:lnTo>
                    <a:lnTo>
                      <a:pt x="420" y="298"/>
                    </a:lnTo>
                    <a:lnTo>
                      <a:pt x="419" y="297"/>
                    </a:lnTo>
                    <a:lnTo>
                      <a:pt x="419" y="296"/>
                    </a:lnTo>
                    <a:lnTo>
                      <a:pt x="418" y="295"/>
                    </a:lnTo>
                    <a:lnTo>
                      <a:pt x="418" y="294"/>
                    </a:lnTo>
                    <a:lnTo>
                      <a:pt x="201" y="294"/>
                    </a:lnTo>
                    <a:lnTo>
                      <a:pt x="201" y="295"/>
                    </a:lnTo>
                    <a:lnTo>
                      <a:pt x="200" y="296"/>
                    </a:lnTo>
                    <a:lnTo>
                      <a:pt x="200" y="297"/>
                    </a:lnTo>
                    <a:lnTo>
                      <a:pt x="199" y="298"/>
                    </a:lnTo>
                    <a:lnTo>
                      <a:pt x="198" y="299"/>
                    </a:lnTo>
                    <a:lnTo>
                      <a:pt x="197" y="300"/>
                    </a:lnTo>
                    <a:lnTo>
                      <a:pt x="196" y="300"/>
                    </a:lnTo>
                    <a:lnTo>
                      <a:pt x="195" y="300"/>
                    </a:lnTo>
                    <a:lnTo>
                      <a:pt x="193" y="301"/>
                    </a:lnTo>
                    <a:lnTo>
                      <a:pt x="65" y="301"/>
                    </a:lnTo>
                    <a:lnTo>
                      <a:pt x="63" y="300"/>
                    </a:lnTo>
                    <a:lnTo>
                      <a:pt x="62" y="300"/>
                    </a:lnTo>
                    <a:lnTo>
                      <a:pt x="61" y="300"/>
                    </a:lnTo>
                    <a:lnTo>
                      <a:pt x="59" y="299"/>
                    </a:lnTo>
                    <a:lnTo>
                      <a:pt x="59" y="298"/>
                    </a:lnTo>
                    <a:lnTo>
                      <a:pt x="58" y="297"/>
                    </a:lnTo>
                    <a:lnTo>
                      <a:pt x="57" y="296"/>
                    </a:lnTo>
                    <a:lnTo>
                      <a:pt x="57" y="295"/>
                    </a:lnTo>
                    <a:lnTo>
                      <a:pt x="57" y="294"/>
                    </a:lnTo>
                    <a:lnTo>
                      <a:pt x="27" y="294"/>
                    </a:lnTo>
                    <a:lnTo>
                      <a:pt x="24" y="293"/>
                    </a:lnTo>
                    <a:lnTo>
                      <a:pt x="21" y="290"/>
                    </a:lnTo>
                    <a:lnTo>
                      <a:pt x="18" y="287"/>
                    </a:lnTo>
                    <a:lnTo>
                      <a:pt x="15" y="281"/>
                    </a:lnTo>
                    <a:lnTo>
                      <a:pt x="13" y="275"/>
                    </a:lnTo>
                    <a:lnTo>
                      <a:pt x="11" y="267"/>
                    </a:lnTo>
                    <a:lnTo>
                      <a:pt x="9" y="259"/>
                    </a:lnTo>
                    <a:lnTo>
                      <a:pt x="7" y="249"/>
                    </a:lnTo>
                    <a:lnTo>
                      <a:pt x="5" y="239"/>
                    </a:lnTo>
                    <a:lnTo>
                      <a:pt x="4" y="227"/>
                    </a:lnTo>
                    <a:lnTo>
                      <a:pt x="3" y="216"/>
                    </a:lnTo>
                    <a:lnTo>
                      <a:pt x="2" y="203"/>
                    </a:lnTo>
                    <a:lnTo>
                      <a:pt x="1" y="191"/>
                    </a:lnTo>
                    <a:lnTo>
                      <a:pt x="0" y="178"/>
                    </a:lnTo>
                    <a:lnTo>
                      <a:pt x="0" y="164"/>
                    </a:lnTo>
                    <a:lnTo>
                      <a:pt x="0" y="151"/>
                    </a:lnTo>
                    <a:lnTo>
                      <a:pt x="0" y="138"/>
                    </a:lnTo>
                    <a:lnTo>
                      <a:pt x="0" y="124"/>
                    </a:lnTo>
                    <a:lnTo>
                      <a:pt x="1" y="111"/>
                    </a:lnTo>
                    <a:lnTo>
                      <a:pt x="2" y="99"/>
                    </a:lnTo>
                    <a:lnTo>
                      <a:pt x="2" y="86"/>
                    </a:lnTo>
                    <a:lnTo>
                      <a:pt x="4" y="74"/>
                    </a:lnTo>
                    <a:lnTo>
                      <a:pt x="5" y="63"/>
                    </a:lnTo>
                    <a:lnTo>
                      <a:pt x="7" y="53"/>
                    </a:lnTo>
                    <a:lnTo>
                      <a:pt x="8" y="43"/>
                    </a:lnTo>
                    <a:lnTo>
                      <a:pt x="10" y="34"/>
                    </a:lnTo>
                    <a:lnTo>
                      <a:pt x="13" y="27"/>
                    </a:lnTo>
                    <a:lnTo>
                      <a:pt x="15" y="21"/>
                    </a:lnTo>
                    <a:lnTo>
                      <a:pt x="18" y="15"/>
                    </a:lnTo>
                    <a:lnTo>
                      <a:pt x="21" y="11"/>
                    </a:lnTo>
                    <a:lnTo>
                      <a:pt x="24" y="9"/>
                    </a:lnTo>
                    <a:lnTo>
                      <a:pt x="27" y="8"/>
                    </a:lnTo>
                    <a:lnTo>
                      <a:pt x="57" y="8"/>
                    </a:lnTo>
                    <a:lnTo>
                      <a:pt x="57" y="6"/>
                    </a:lnTo>
                    <a:lnTo>
                      <a:pt x="57" y="5"/>
                    </a:lnTo>
                    <a:lnTo>
                      <a:pt x="58" y="4"/>
                    </a:lnTo>
                    <a:lnTo>
                      <a:pt x="59" y="3"/>
                    </a:lnTo>
                    <a:lnTo>
                      <a:pt x="59" y="2"/>
                    </a:lnTo>
                    <a:lnTo>
                      <a:pt x="61" y="1"/>
                    </a:lnTo>
                    <a:lnTo>
                      <a:pt x="62" y="1"/>
                    </a:lnTo>
                    <a:lnTo>
                      <a:pt x="63" y="0"/>
                    </a:lnTo>
                    <a:lnTo>
                      <a:pt x="65" y="0"/>
                    </a:lnTo>
                    <a:lnTo>
                      <a:pt x="193" y="0"/>
                    </a:lnTo>
                    <a:lnTo>
                      <a:pt x="195" y="0"/>
                    </a:lnTo>
                    <a:lnTo>
                      <a:pt x="196" y="1"/>
                    </a:lnTo>
                    <a:lnTo>
                      <a:pt x="197" y="1"/>
                    </a:lnTo>
                    <a:lnTo>
                      <a:pt x="198" y="2"/>
                    </a:lnTo>
                    <a:lnTo>
                      <a:pt x="199" y="3"/>
                    </a:lnTo>
                    <a:lnTo>
                      <a:pt x="200" y="4"/>
                    </a:lnTo>
                    <a:lnTo>
                      <a:pt x="200" y="5"/>
                    </a:lnTo>
                    <a:lnTo>
                      <a:pt x="201" y="6"/>
                    </a:lnTo>
                    <a:lnTo>
                      <a:pt x="201" y="8"/>
                    </a:lnTo>
                    <a:lnTo>
                      <a:pt x="418" y="8"/>
                    </a:lnTo>
                    <a:lnTo>
                      <a:pt x="418" y="6"/>
                    </a:lnTo>
                    <a:lnTo>
                      <a:pt x="419" y="5"/>
                    </a:lnTo>
                    <a:lnTo>
                      <a:pt x="419" y="4"/>
                    </a:lnTo>
                    <a:lnTo>
                      <a:pt x="420" y="3"/>
                    </a:lnTo>
                    <a:lnTo>
                      <a:pt x="421" y="2"/>
                    </a:lnTo>
                    <a:lnTo>
                      <a:pt x="422" y="1"/>
                    </a:lnTo>
                    <a:lnTo>
                      <a:pt x="423" y="1"/>
                    </a:lnTo>
                    <a:lnTo>
                      <a:pt x="424" y="0"/>
                    </a:lnTo>
                    <a:lnTo>
                      <a:pt x="426" y="0"/>
                    </a:lnTo>
                    <a:lnTo>
                      <a:pt x="554" y="0"/>
                    </a:lnTo>
                    <a:lnTo>
                      <a:pt x="556" y="0"/>
                    </a:lnTo>
                    <a:lnTo>
                      <a:pt x="557" y="1"/>
                    </a:lnTo>
                    <a:lnTo>
                      <a:pt x="558" y="1"/>
                    </a:lnTo>
                    <a:lnTo>
                      <a:pt x="559" y="2"/>
                    </a:lnTo>
                    <a:lnTo>
                      <a:pt x="560" y="3"/>
                    </a:lnTo>
                    <a:lnTo>
                      <a:pt x="561" y="4"/>
                    </a:lnTo>
                    <a:lnTo>
                      <a:pt x="561" y="5"/>
                    </a:lnTo>
                    <a:lnTo>
                      <a:pt x="562" y="6"/>
                    </a:lnTo>
                    <a:lnTo>
                      <a:pt x="562" y="8"/>
                    </a:lnTo>
                    <a:lnTo>
                      <a:pt x="604" y="8"/>
                    </a:lnTo>
                    <a:lnTo>
                      <a:pt x="607" y="8"/>
                    </a:lnTo>
                    <a:lnTo>
                      <a:pt x="609" y="9"/>
                    </a:lnTo>
                    <a:lnTo>
                      <a:pt x="611" y="10"/>
                    </a:lnTo>
                    <a:lnTo>
                      <a:pt x="613" y="12"/>
                    </a:lnTo>
                    <a:lnTo>
                      <a:pt x="614" y="14"/>
                    </a:lnTo>
                    <a:lnTo>
                      <a:pt x="615" y="16"/>
                    </a:lnTo>
                    <a:lnTo>
                      <a:pt x="616" y="18"/>
                    </a:lnTo>
                    <a:lnTo>
                      <a:pt x="616" y="20"/>
                    </a:lnTo>
                    <a:lnTo>
                      <a:pt x="616" y="282"/>
                    </a:lnTo>
                    <a:lnTo>
                      <a:pt x="616" y="284"/>
                    </a:lnTo>
                    <a:lnTo>
                      <a:pt x="615" y="286"/>
                    </a:lnTo>
                    <a:lnTo>
                      <a:pt x="614" y="288"/>
                    </a:lnTo>
                    <a:lnTo>
                      <a:pt x="613" y="290"/>
                    </a:lnTo>
                    <a:lnTo>
                      <a:pt x="611" y="292"/>
                    </a:lnTo>
                    <a:lnTo>
                      <a:pt x="609" y="293"/>
                    </a:lnTo>
                    <a:lnTo>
                      <a:pt x="607" y="293"/>
                    </a:lnTo>
                    <a:lnTo>
                      <a:pt x="604" y="294"/>
                    </a:lnTo>
                    <a:lnTo>
                      <a:pt x="562" y="294"/>
                    </a:lnTo>
                    <a:close/>
                  </a:path>
                </a:pathLst>
              </a:custGeom>
              <a:solidFill>
                <a:srgbClr val="9E9E9E">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08" name="Freeform 121"/>
              <p:cNvSpPr/>
              <p:nvPr/>
            </p:nvSpPr>
            <p:spPr>
              <a:xfrm>
                <a:off x="1798" y="1681"/>
                <a:ext cx="358" cy="174"/>
              </a:xfrm>
              <a:custGeom>
                <a:avLst/>
                <a:gdLst/>
                <a:ahLst/>
                <a:cxnLst>
                  <a:cxn ang="0">
                    <a:pos x="5" y="2"/>
                  </a:cxn>
                  <a:cxn ang="0">
                    <a:pos x="5" y="2"/>
                  </a:cxn>
                  <a:cxn ang="0">
                    <a:pos x="5" y="2"/>
                  </a:cxn>
                  <a:cxn ang="0">
                    <a:pos x="3" y="2"/>
                  </a:cxn>
                  <a:cxn ang="0">
                    <a:pos x="3" y="2"/>
                  </a:cxn>
                  <a:cxn ang="0">
                    <a:pos x="3" y="2"/>
                  </a:cxn>
                  <a:cxn ang="0">
                    <a:pos x="3" y="2"/>
                  </a:cxn>
                  <a:cxn ang="0">
                    <a:pos x="2" y="2"/>
                  </a:cxn>
                  <a:cxn ang="0">
                    <a:pos x="2" y="2"/>
                  </a:cxn>
                  <a:cxn ang="0">
                    <a:pos x="2" y="2"/>
                  </a:cxn>
                  <a:cxn ang="0">
                    <a:pos x="1" y="2"/>
                  </a:cxn>
                  <a:cxn ang="0">
                    <a:pos x="1" y="2"/>
                  </a:cxn>
                  <a:cxn ang="0">
                    <a:pos x="1" y="2"/>
                  </a:cxn>
                  <a:cxn ang="0">
                    <a:pos x="1" y="2"/>
                  </a:cxn>
                  <a:cxn ang="0">
                    <a:pos x="1" y="2"/>
                  </a:cxn>
                  <a:cxn ang="0">
                    <a:pos x="1" y="2"/>
                  </a:cxn>
                  <a:cxn ang="0">
                    <a:pos x="1" y="2"/>
                  </a:cxn>
                  <a:cxn ang="0">
                    <a:pos x="1" y="2"/>
                  </a:cxn>
                  <a:cxn ang="0">
                    <a:pos x="0" y="1"/>
                  </a:cxn>
                  <a:cxn ang="0">
                    <a:pos x="0" y="1"/>
                  </a:cxn>
                  <a:cxn ang="0">
                    <a:pos x="1" y="1"/>
                  </a:cxn>
                  <a:cxn ang="0">
                    <a:pos x="1" y="1"/>
                  </a:cxn>
                  <a:cxn ang="0">
                    <a:pos x="1" y="1"/>
                  </a:cxn>
                  <a:cxn ang="0">
                    <a:pos x="1" y="1"/>
                  </a:cxn>
                  <a:cxn ang="0">
                    <a:pos x="1" y="1"/>
                  </a:cxn>
                  <a:cxn ang="0">
                    <a:pos x="1" y="1"/>
                  </a:cxn>
                  <a:cxn ang="0">
                    <a:pos x="1" y="1"/>
                  </a:cxn>
                  <a:cxn ang="0">
                    <a:pos x="1" y="0"/>
                  </a:cxn>
                  <a:cxn ang="0">
                    <a:pos x="2" y="1"/>
                  </a:cxn>
                  <a:cxn ang="0">
                    <a:pos x="2" y="1"/>
                  </a:cxn>
                  <a:cxn ang="0">
                    <a:pos x="2" y="1"/>
                  </a:cxn>
                  <a:cxn ang="0">
                    <a:pos x="3" y="1"/>
                  </a:cxn>
                  <a:cxn ang="0">
                    <a:pos x="3" y="1"/>
                  </a:cxn>
                  <a:cxn ang="0">
                    <a:pos x="3" y="1"/>
                  </a:cxn>
                  <a:cxn ang="0">
                    <a:pos x="5" y="0"/>
                  </a:cxn>
                  <a:cxn ang="0">
                    <a:pos x="5" y="1"/>
                  </a:cxn>
                  <a:cxn ang="0">
                    <a:pos x="5" y="1"/>
                  </a:cxn>
                  <a:cxn ang="0">
                    <a:pos x="5" y="1"/>
                  </a:cxn>
                  <a:cxn ang="0">
                    <a:pos x="5" y="1"/>
                  </a:cxn>
                  <a:cxn ang="0">
                    <a:pos x="5" y="1"/>
                  </a:cxn>
                  <a:cxn ang="0">
                    <a:pos x="5" y="1"/>
                  </a:cxn>
                  <a:cxn ang="0">
                    <a:pos x="5" y="2"/>
                  </a:cxn>
                  <a:cxn ang="0">
                    <a:pos x="5" y="2"/>
                  </a:cxn>
                  <a:cxn ang="0">
                    <a:pos x="5" y="2"/>
                  </a:cxn>
                </a:cxnLst>
                <a:rect l="0" t="0" r="0" b="0"/>
                <a:pathLst>
                  <a:path w="616" h="301">
                    <a:moveTo>
                      <a:pt x="562" y="294"/>
                    </a:moveTo>
                    <a:lnTo>
                      <a:pt x="562" y="294"/>
                    </a:lnTo>
                    <a:lnTo>
                      <a:pt x="562" y="295"/>
                    </a:lnTo>
                    <a:lnTo>
                      <a:pt x="561" y="296"/>
                    </a:lnTo>
                    <a:lnTo>
                      <a:pt x="561" y="297"/>
                    </a:lnTo>
                    <a:lnTo>
                      <a:pt x="560" y="298"/>
                    </a:lnTo>
                    <a:lnTo>
                      <a:pt x="559" y="299"/>
                    </a:lnTo>
                    <a:lnTo>
                      <a:pt x="558" y="300"/>
                    </a:lnTo>
                    <a:lnTo>
                      <a:pt x="557" y="300"/>
                    </a:lnTo>
                    <a:lnTo>
                      <a:pt x="556" y="300"/>
                    </a:lnTo>
                    <a:lnTo>
                      <a:pt x="554" y="301"/>
                    </a:lnTo>
                    <a:lnTo>
                      <a:pt x="426" y="301"/>
                    </a:lnTo>
                    <a:lnTo>
                      <a:pt x="424" y="300"/>
                    </a:lnTo>
                    <a:lnTo>
                      <a:pt x="423" y="300"/>
                    </a:lnTo>
                    <a:lnTo>
                      <a:pt x="422" y="300"/>
                    </a:lnTo>
                    <a:lnTo>
                      <a:pt x="421" y="299"/>
                    </a:lnTo>
                    <a:lnTo>
                      <a:pt x="420" y="298"/>
                    </a:lnTo>
                    <a:lnTo>
                      <a:pt x="419" y="297"/>
                    </a:lnTo>
                    <a:lnTo>
                      <a:pt x="419" y="296"/>
                    </a:lnTo>
                    <a:lnTo>
                      <a:pt x="418" y="295"/>
                    </a:lnTo>
                    <a:lnTo>
                      <a:pt x="418" y="294"/>
                    </a:lnTo>
                    <a:lnTo>
                      <a:pt x="201" y="294"/>
                    </a:lnTo>
                    <a:lnTo>
                      <a:pt x="201" y="295"/>
                    </a:lnTo>
                    <a:lnTo>
                      <a:pt x="200" y="296"/>
                    </a:lnTo>
                    <a:lnTo>
                      <a:pt x="200" y="297"/>
                    </a:lnTo>
                    <a:lnTo>
                      <a:pt x="199" y="298"/>
                    </a:lnTo>
                    <a:lnTo>
                      <a:pt x="198" y="299"/>
                    </a:lnTo>
                    <a:lnTo>
                      <a:pt x="197" y="300"/>
                    </a:lnTo>
                    <a:lnTo>
                      <a:pt x="196" y="300"/>
                    </a:lnTo>
                    <a:lnTo>
                      <a:pt x="195" y="300"/>
                    </a:lnTo>
                    <a:lnTo>
                      <a:pt x="193" y="301"/>
                    </a:lnTo>
                    <a:lnTo>
                      <a:pt x="65" y="301"/>
                    </a:lnTo>
                    <a:lnTo>
                      <a:pt x="63" y="300"/>
                    </a:lnTo>
                    <a:lnTo>
                      <a:pt x="62" y="300"/>
                    </a:lnTo>
                    <a:lnTo>
                      <a:pt x="61" y="300"/>
                    </a:lnTo>
                    <a:lnTo>
                      <a:pt x="59" y="299"/>
                    </a:lnTo>
                    <a:lnTo>
                      <a:pt x="59" y="298"/>
                    </a:lnTo>
                    <a:lnTo>
                      <a:pt x="58" y="297"/>
                    </a:lnTo>
                    <a:lnTo>
                      <a:pt x="57" y="296"/>
                    </a:lnTo>
                    <a:lnTo>
                      <a:pt x="57" y="295"/>
                    </a:lnTo>
                    <a:lnTo>
                      <a:pt x="57" y="294"/>
                    </a:lnTo>
                    <a:lnTo>
                      <a:pt x="27" y="294"/>
                    </a:lnTo>
                    <a:lnTo>
                      <a:pt x="24" y="293"/>
                    </a:lnTo>
                    <a:lnTo>
                      <a:pt x="21" y="290"/>
                    </a:lnTo>
                    <a:lnTo>
                      <a:pt x="18" y="287"/>
                    </a:lnTo>
                    <a:lnTo>
                      <a:pt x="15" y="281"/>
                    </a:lnTo>
                    <a:lnTo>
                      <a:pt x="13" y="275"/>
                    </a:lnTo>
                    <a:lnTo>
                      <a:pt x="11" y="267"/>
                    </a:lnTo>
                    <a:lnTo>
                      <a:pt x="9" y="259"/>
                    </a:lnTo>
                    <a:lnTo>
                      <a:pt x="7" y="249"/>
                    </a:lnTo>
                    <a:lnTo>
                      <a:pt x="5" y="239"/>
                    </a:lnTo>
                    <a:lnTo>
                      <a:pt x="4" y="227"/>
                    </a:lnTo>
                    <a:lnTo>
                      <a:pt x="3" y="216"/>
                    </a:lnTo>
                    <a:lnTo>
                      <a:pt x="2" y="203"/>
                    </a:lnTo>
                    <a:lnTo>
                      <a:pt x="1" y="191"/>
                    </a:lnTo>
                    <a:lnTo>
                      <a:pt x="0" y="178"/>
                    </a:lnTo>
                    <a:lnTo>
                      <a:pt x="0" y="164"/>
                    </a:lnTo>
                    <a:lnTo>
                      <a:pt x="0" y="151"/>
                    </a:lnTo>
                    <a:lnTo>
                      <a:pt x="0" y="138"/>
                    </a:lnTo>
                    <a:lnTo>
                      <a:pt x="0" y="124"/>
                    </a:lnTo>
                    <a:lnTo>
                      <a:pt x="1" y="111"/>
                    </a:lnTo>
                    <a:lnTo>
                      <a:pt x="2" y="99"/>
                    </a:lnTo>
                    <a:lnTo>
                      <a:pt x="2" y="86"/>
                    </a:lnTo>
                    <a:lnTo>
                      <a:pt x="4" y="74"/>
                    </a:lnTo>
                    <a:lnTo>
                      <a:pt x="5" y="63"/>
                    </a:lnTo>
                    <a:lnTo>
                      <a:pt x="7" y="53"/>
                    </a:lnTo>
                    <a:lnTo>
                      <a:pt x="8" y="43"/>
                    </a:lnTo>
                    <a:lnTo>
                      <a:pt x="10" y="34"/>
                    </a:lnTo>
                    <a:lnTo>
                      <a:pt x="13" y="27"/>
                    </a:lnTo>
                    <a:lnTo>
                      <a:pt x="15" y="21"/>
                    </a:lnTo>
                    <a:lnTo>
                      <a:pt x="18" y="15"/>
                    </a:lnTo>
                    <a:lnTo>
                      <a:pt x="21" y="11"/>
                    </a:lnTo>
                    <a:lnTo>
                      <a:pt x="24" y="9"/>
                    </a:lnTo>
                    <a:lnTo>
                      <a:pt x="27" y="8"/>
                    </a:lnTo>
                    <a:lnTo>
                      <a:pt x="57" y="8"/>
                    </a:lnTo>
                    <a:lnTo>
                      <a:pt x="57" y="6"/>
                    </a:lnTo>
                    <a:lnTo>
                      <a:pt x="57" y="5"/>
                    </a:lnTo>
                    <a:lnTo>
                      <a:pt x="58" y="4"/>
                    </a:lnTo>
                    <a:lnTo>
                      <a:pt x="59" y="3"/>
                    </a:lnTo>
                    <a:lnTo>
                      <a:pt x="59" y="2"/>
                    </a:lnTo>
                    <a:lnTo>
                      <a:pt x="61" y="1"/>
                    </a:lnTo>
                    <a:lnTo>
                      <a:pt x="62" y="1"/>
                    </a:lnTo>
                    <a:lnTo>
                      <a:pt x="63" y="0"/>
                    </a:lnTo>
                    <a:lnTo>
                      <a:pt x="65" y="0"/>
                    </a:lnTo>
                    <a:lnTo>
                      <a:pt x="193" y="0"/>
                    </a:lnTo>
                    <a:lnTo>
                      <a:pt x="195" y="0"/>
                    </a:lnTo>
                    <a:lnTo>
                      <a:pt x="196" y="1"/>
                    </a:lnTo>
                    <a:lnTo>
                      <a:pt x="197" y="1"/>
                    </a:lnTo>
                    <a:lnTo>
                      <a:pt x="198" y="2"/>
                    </a:lnTo>
                    <a:lnTo>
                      <a:pt x="199" y="3"/>
                    </a:lnTo>
                    <a:lnTo>
                      <a:pt x="200" y="4"/>
                    </a:lnTo>
                    <a:lnTo>
                      <a:pt x="200" y="5"/>
                    </a:lnTo>
                    <a:lnTo>
                      <a:pt x="201" y="6"/>
                    </a:lnTo>
                    <a:lnTo>
                      <a:pt x="201" y="8"/>
                    </a:lnTo>
                    <a:lnTo>
                      <a:pt x="418" y="8"/>
                    </a:lnTo>
                    <a:lnTo>
                      <a:pt x="418" y="6"/>
                    </a:lnTo>
                    <a:lnTo>
                      <a:pt x="419" y="5"/>
                    </a:lnTo>
                    <a:lnTo>
                      <a:pt x="419" y="4"/>
                    </a:lnTo>
                    <a:lnTo>
                      <a:pt x="420" y="3"/>
                    </a:lnTo>
                    <a:lnTo>
                      <a:pt x="421" y="2"/>
                    </a:lnTo>
                    <a:lnTo>
                      <a:pt x="422" y="1"/>
                    </a:lnTo>
                    <a:lnTo>
                      <a:pt x="423" y="1"/>
                    </a:lnTo>
                    <a:lnTo>
                      <a:pt x="424" y="0"/>
                    </a:lnTo>
                    <a:lnTo>
                      <a:pt x="426" y="0"/>
                    </a:lnTo>
                    <a:lnTo>
                      <a:pt x="554" y="0"/>
                    </a:lnTo>
                    <a:lnTo>
                      <a:pt x="556" y="0"/>
                    </a:lnTo>
                    <a:lnTo>
                      <a:pt x="557" y="1"/>
                    </a:lnTo>
                    <a:lnTo>
                      <a:pt x="558" y="1"/>
                    </a:lnTo>
                    <a:lnTo>
                      <a:pt x="559" y="2"/>
                    </a:lnTo>
                    <a:lnTo>
                      <a:pt x="560" y="3"/>
                    </a:lnTo>
                    <a:lnTo>
                      <a:pt x="561" y="4"/>
                    </a:lnTo>
                    <a:lnTo>
                      <a:pt x="561" y="5"/>
                    </a:lnTo>
                    <a:lnTo>
                      <a:pt x="562" y="6"/>
                    </a:lnTo>
                    <a:lnTo>
                      <a:pt x="562" y="8"/>
                    </a:lnTo>
                    <a:lnTo>
                      <a:pt x="604" y="8"/>
                    </a:lnTo>
                    <a:lnTo>
                      <a:pt x="607" y="8"/>
                    </a:lnTo>
                    <a:lnTo>
                      <a:pt x="609" y="9"/>
                    </a:lnTo>
                    <a:lnTo>
                      <a:pt x="611" y="10"/>
                    </a:lnTo>
                    <a:lnTo>
                      <a:pt x="613" y="12"/>
                    </a:lnTo>
                    <a:lnTo>
                      <a:pt x="614" y="14"/>
                    </a:lnTo>
                    <a:lnTo>
                      <a:pt x="615" y="16"/>
                    </a:lnTo>
                    <a:lnTo>
                      <a:pt x="616" y="18"/>
                    </a:lnTo>
                    <a:lnTo>
                      <a:pt x="616" y="20"/>
                    </a:lnTo>
                    <a:lnTo>
                      <a:pt x="616" y="282"/>
                    </a:lnTo>
                    <a:lnTo>
                      <a:pt x="616" y="284"/>
                    </a:lnTo>
                    <a:lnTo>
                      <a:pt x="615" y="286"/>
                    </a:lnTo>
                    <a:lnTo>
                      <a:pt x="614" y="288"/>
                    </a:lnTo>
                    <a:lnTo>
                      <a:pt x="613" y="290"/>
                    </a:lnTo>
                    <a:lnTo>
                      <a:pt x="611" y="292"/>
                    </a:lnTo>
                    <a:lnTo>
                      <a:pt x="609" y="293"/>
                    </a:lnTo>
                    <a:lnTo>
                      <a:pt x="607" y="293"/>
                    </a:lnTo>
                    <a:lnTo>
                      <a:pt x="604" y="294"/>
                    </a:lnTo>
                    <a:lnTo>
                      <a:pt x="562" y="294"/>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09" name="Freeform 122"/>
              <p:cNvSpPr/>
              <p:nvPr/>
            </p:nvSpPr>
            <p:spPr>
              <a:xfrm>
                <a:off x="1795" y="1731"/>
                <a:ext cx="10" cy="78"/>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Lst>
                <a:rect l="0" t="0" r="0" b="0"/>
                <a:pathLst>
                  <a:path w="16" h="134">
                    <a:moveTo>
                      <a:pt x="16" y="9"/>
                    </a:moveTo>
                    <a:lnTo>
                      <a:pt x="16" y="9"/>
                    </a:lnTo>
                    <a:lnTo>
                      <a:pt x="16" y="125"/>
                    </a:lnTo>
                    <a:lnTo>
                      <a:pt x="16" y="127"/>
                    </a:lnTo>
                    <a:lnTo>
                      <a:pt x="15" y="129"/>
                    </a:lnTo>
                    <a:lnTo>
                      <a:pt x="15" y="130"/>
                    </a:lnTo>
                    <a:lnTo>
                      <a:pt x="14" y="132"/>
                    </a:lnTo>
                    <a:lnTo>
                      <a:pt x="12" y="133"/>
                    </a:lnTo>
                    <a:lnTo>
                      <a:pt x="11" y="134"/>
                    </a:lnTo>
                    <a:lnTo>
                      <a:pt x="9" y="134"/>
                    </a:lnTo>
                    <a:lnTo>
                      <a:pt x="8" y="134"/>
                    </a:lnTo>
                    <a:lnTo>
                      <a:pt x="6" y="134"/>
                    </a:lnTo>
                    <a:lnTo>
                      <a:pt x="5" y="134"/>
                    </a:lnTo>
                    <a:lnTo>
                      <a:pt x="3" y="133"/>
                    </a:lnTo>
                    <a:lnTo>
                      <a:pt x="2" y="132"/>
                    </a:lnTo>
                    <a:lnTo>
                      <a:pt x="1" y="130"/>
                    </a:lnTo>
                    <a:lnTo>
                      <a:pt x="0" y="129"/>
                    </a:lnTo>
                    <a:lnTo>
                      <a:pt x="0" y="127"/>
                    </a:lnTo>
                    <a:lnTo>
                      <a:pt x="0" y="125"/>
                    </a:lnTo>
                    <a:lnTo>
                      <a:pt x="0" y="9"/>
                    </a:lnTo>
                    <a:lnTo>
                      <a:pt x="0" y="7"/>
                    </a:lnTo>
                    <a:lnTo>
                      <a:pt x="0" y="5"/>
                    </a:lnTo>
                    <a:lnTo>
                      <a:pt x="1" y="4"/>
                    </a:lnTo>
                    <a:lnTo>
                      <a:pt x="2" y="3"/>
                    </a:lnTo>
                    <a:lnTo>
                      <a:pt x="3" y="1"/>
                    </a:lnTo>
                    <a:lnTo>
                      <a:pt x="5" y="1"/>
                    </a:lnTo>
                    <a:lnTo>
                      <a:pt x="6" y="0"/>
                    </a:lnTo>
                    <a:lnTo>
                      <a:pt x="8" y="0"/>
                    </a:lnTo>
                    <a:lnTo>
                      <a:pt x="9" y="0"/>
                    </a:lnTo>
                    <a:lnTo>
                      <a:pt x="11" y="1"/>
                    </a:lnTo>
                    <a:lnTo>
                      <a:pt x="12" y="1"/>
                    </a:lnTo>
                    <a:lnTo>
                      <a:pt x="14" y="3"/>
                    </a:lnTo>
                    <a:lnTo>
                      <a:pt x="15" y="4"/>
                    </a:lnTo>
                    <a:lnTo>
                      <a:pt x="15" y="5"/>
                    </a:lnTo>
                    <a:lnTo>
                      <a:pt x="16" y="7"/>
                    </a:lnTo>
                    <a:lnTo>
                      <a:pt x="16" y="9"/>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10" name="Freeform 123"/>
              <p:cNvSpPr/>
              <p:nvPr/>
            </p:nvSpPr>
            <p:spPr>
              <a:xfrm>
                <a:off x="1806" y="1685"/>
                <a:ext cx="22" cy="11"/>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0"/>
                  </a:cxn>
                  <a:cxn ang="0">
                    <a:pos x="1" y="1"/>
                  </a:cxn>
                </a:cxnLst>
                <a:rect l="0" t="0" r="0" b="0"/>
                <a:pathLst>
                  <a:path w="38" h="18">
                    <a:moveTo>
                      <a:pt x="38" y="1"/>
                    </a:moveTo>
                    <a:lnTo>
                      <a:pt x="38" y="1"/>
                    </a:lnTo>
                    <a:lnTo>
                      <a:pt x="30" y="13"/>
                    </a:lnTo>
                    <a:lnTo>
                      <a:pt x="16" y="13"/>
                    </a:lnTo>
                    <a:lnTo>
                      <a:pt x="15" y="14"/>
                    </a:lnTo>
                    <a:lnTo>
                      <a:pt x="15" y="15"/>
                    </a:lnTo>
                    <a:lnTo>
                      <a:pt x="14" y="16"/>
                    </a:lnTo>
                    <a:lnTo>
                      <a:pt x="14" y="17"/>
                    </a:lnTo>
                    <a:lnTo>
                      <a:pt x="13" y="18"/>
                    </a:lnTo>
                    <a:lnTo>
                      <a:pt x="10" y="18"/>
                    </a:lnTo>
                    <a:lnTo>
                      <a:pt x="7" y="18"/>
                    </a:lnTo>
                    <a:lnTo>
                      <a:pt x="3" y="18"/>
                    </a:lnTo>
                    <a:lnTo>
                      <a:pt x="0" y="18"/>
                    </a:lnTo>
                    <a:lnTo>
                      <a:pt x="2" y="13"/>
                    </a:lnTo>
                    <a:lnTo>
                      <a:pt x="4" y="8"/>
                    </a:lnTo>
                    <a:lnTo>
                      <a:pt x="6" y="5"/>
                    </a:lnTo>
                    <a:lnTo>
                      <a:pt x="8" y="3"/>
                    </a:lnTo>
                    <a:lnTo>
                      <a:pt x="10" y="2"/>
                    </a:lnTo>
                    <a:lnTo>
                      <a:pt x="12" y="1"/>
                    </a:lnTo>
                    <a:lnTo>
                      <a:pt x="14" y="1"/>
                    </a:lnTo>
                    <a:lnTo>
                      <a:pt x="17" y="0"/>
                    </a:lnTo>
                    <a:lnTo>
                      <a:pt x="38" y="1"/>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11" name="Freeform 124"/>
              <p:cNvSpPr/>
              <p:nvPr/>
            </p:nvSpPr>
            <p:spPr>
              <a:xfrm>
                <a:off x="1806" y="1685"/>
                <a:ext cx="22" cy="11"/>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0"/>
                  </a:cxn>
                  <a:cxn ang="0">
                    <a:pos x="1" y="1"/>
                  </a:cxn>
                  <a:cxn ang="0">
                    <a:pos x="1" y="1"/>
                  </a:cxn>
                </a:cxnLst>
                <a:rect l="0" t="0" r="0" b="0"/>
                <a:pathLst>
                  <a:path w="38" h="18">
                    <a:moveTo>
                      <a:pt x="38" y="1"/>
                    </a:moveTo>
                    <a:lnTo>
                      <a:pt x="38" y="1"/>
                    </a:lnTo>
                    <a:lnTo>
                      <a:pt x="30" y="13"/>
                    </a:lnTo>
                    <a:lnTo>
                      <a:pt x="16" y="13"/>
                    </a:lnTo>
                    <a:lnTo>
                      <a:pt x="15" y="14"/>
                    </a:lnTo>
                    <a:lnTo>
                      <a:pt x="15" y="15"/>
                    </a:lnTo>
                    <a:lnTo>
                      <a:pt x="14" y="16"/>
                    </a:lnTo>
                    <a:lnTo>
                      <a:pt x="14" y="17"/>
                    </a:lnTo>
                    <a:lnTo>
                      <a:pt x="13" y="18"/>
                    </a:lnTo>
                    <a:lnTo>
                      <a:pt x="10" y="18"/>
                    </a:lnTo>
                    <a:lnTo>
                      <a:pt x="7" y="18"/>
                    </a:lnTo>
                    <a:lnTo>
                      <a:pt x="3" y="18"/>
                    </a:lnTo>
                    <a:lnTo>
                      <a:pt x="0" y="18"/>
                    </a:lnTo>
                    <a:lnTo>
                      <a:pt x="2" y="13"/>
                    </a:lnTo>
                    <a:lnTo>
                      <a:pt x="4" y="8"/>
                    </a:lnTo>
                    <a:lnTo>
                      <a:pt x="6" y="5"/>
                    </a:lnTo>
                    <a:lnTo>
                      <a:pt x="8" y="3"/>
                    </a:lnTo>
                    <a:lnTo>
                      <a:pt x="10" y="2"/>
                    </a:lnTo>
                    <a:lnTo>
                      <a:pt x="12" y="1"/>
                    </a:lnTo>
                    <a:lnTo>
                      <a:pt x="14" y="1"/>
                    </a:lnTo>
                    <a:lnTo>
                      <a:pt x="17" y="0"/>
                    </a:lnTo>
                    <a:lnTo>
                      <a:pt x="38" y="1"/>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12" name="Freeform 125"/>
              <p:cNvSpPr/>
              <p:nvPr/>
            </p:nvSpPr>
            <p:spPr>
              <a:xfrm>
                <a:off x="1806" y="1842"/>
                <a:ext cx="22" cy="10"/>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0" y="0"/>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38" h="17">
                    <a:moveTo>
                      <a:pt x="38" y="17"/>
                    </a:moveTo>
                    <a:lnTo>
                      <a:pt x="38" y="17"/>
                    </a:lnTo>
                    <a:lnTo>
                      <a:pt x="30" y="5"/>
                    </a:lnTo>
                    <a:lnTo>
                      <a:pt x="16" y="5"/>
                    </a:lnTo>
                    <a:lnTo>
                      <a:pt x="15" y="4"/>
                    </a:lnTo>
                    <a:lnTo>
                      <a:pt x="15" y="3"/>
                    </a:lnTo>
                    <a:lnTo>
                      <a:pt x="15" y="2"/>
                    </a:lnTo>
                    <a:lnTo>
                      <a:pt x="14" y="2"/>
                    </a:lnTo>
                    <a:lnTo>
                      <a:pt x="14" y="1"/>
                    </a:lnTo>
                    <a:lnTo>
                      <a:pt x="13" y="0"/>
                    </a:lnTo>
                    <a:lnTo>
                      <a:pt x="10" y="0"/>
                    </a:lnTo>
                    <a:lnTo>
                      <a:pt x="7" y="0"/>
                    </a:lnTo>
                    <a:lnTo>
                      <a:pt x="3" y="0"/>
                    </a:lnTo>
                    <a:lnTo>
                      <a:pt x="0" y="0"/>
                    </a:lnTo>
                    <a:lnTo>
                      <a:pt x="2" y="5"/>
                    </a:lnTo>
                    <a:lnTo>
                      <a:pt x="4" y="9"/>
                    </a:lnTo>
                    <a:lnTo>
                      <a:pt x="6" y="12"/>
                    </a:lnTo>
                    <a:lnTo>
                      <a:pt x="8" y="15"/>
                    </a:lnTo>
                    <a:lnTo>
                      <a:pt x="10" y="16"/>
                    </a:lnTo>
                    <a:lnTo>
                      <a:pt x="12" y="17"/>
                    </a:lnTo>
                    <a:lnTo>
                      <a:pt x="14" y="17"/>
                    </a:lnTo>
                    <a:lnTo>
                      <a:pt x="17" y="17"/>
                    </a:lnTo>
                    <a:lnTo>
                      <a:pt x="38" y="17"/>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13" name="Freeform 126"/>
              <p:cNvSpPr/>
              <p:nvPr/>
            </p:nvSpPr>
            <p:spPr>
              <a:xfrm>
                <a:off x="1806" y="1842"/>
                <a:ext cx="22" cy="10"/>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38" h="17">
                    <a:moveTo>
                      <a:pt x="38" y="17"/>
                    </a:moveTo>
                    <a:lnTo>
                      <a:pt x="38" y="17"/>
                    </a:lnTo>
                    <a:lnTo>
                      <a:pt x="30" y="5"/>
                    </a:lnTo>
                    <a:lnTo>
                      <a:pt x="16" y="5"/>
                    </a:lnTo>
                    <a:lnTo>
                      <a:pt x="15" y="4"/>
                    </a:lnTo>
                    <a:lnTo>
                      <a:pt x="15" y="3"/>
                    </a:lnTo>
                    <a:lnTo>
                      <a:pt x="15" y="2"/>
                    </a:lnTo>
                    <a:lnTo>
                      <a:pt x="14" y="2"/>
                    </a:lnTo>
                    <a:lnTo>
                      <a:pt x="14" y="1"/>
                    </a:lnTo>
                    <a:lnTo>
                      <a:pt x="13" y="0"/>
                    </a:lnTo>
                    <a:lnTo>
                      <a:pt x="10" y="0"/>
                    </a:lnTo>
                    <a:lnTo>
                      <a:pt x="7" y="0"/>
                    </a:lnTo>
                    <a:lnTo>
                      <a:pt x="3" y="0"/>
                    </a:lnTo>
                    <a:lnTo>
                      <a:pt x="0" y="0"/>
                    </a:lnTo>
                    <a:lnTo>
                      <a:pt x="2" y="5"/>
                    </a:lnTo>
                    <a:lnTo>
                      <a:pt x="4" y="9"/>
                    </a:lnTo>
                    <a:lnTo>
                      <a:pt x="6" y="12"/>
                    </a:lnTo>
                    <a:lnTo>
                      <a:pt x="8" y="15"/>
                    </a:lnTo>
                    <a:lnTo>
                      <a:pt x="10" y="16"/>
                    </a:lnTo>
                    <a:lnTo>
                      <a:pt x="12" y="17"/>
                    </a:lnTo>
                    <a:lnTo>
                      <a:pt x="14" y="17"/>
                    </a:lnTo>
                    <a:lnTo>
                      <a:pt x="17" y="17"/>
                    </a:lnTo>
                    <a:lnTo>
                      <a:pt x="38" y="17"/>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14" name="Freeform 127"/>
              <p:cNvSpPr/>
              <p:nvPr/>
            </p:nvSpPr>
            <p:spPr>
              <a:xfrm>
                <a:off x="1799" y="1696"/>
                <a:ext cx="14" cy="37"/>
              </a:xfrm>
              <a:custGeom>
                <a:avLst/>
                <a:gdLst/>
                <a:ahLst/>
                <a:cxnLst>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1" y="0"/>
                  </a:cxn>
                </a:cxnLst>
                <a:rect l="0" t="0" r="0" b="0"/>
                <a:pathLst>
                  <a:path w="24" h="64">
                    <a:moveTo>
                      <a:pt x="24" y="0"/>
                    </a:moveTo>
                    <a:lnTo>
                      <a:pt x="24" y="0"/>
                    </a:lnTo>
                    <a:lnTo>
                      <a:pt x="24" y="4"/>
                    </a:lnTo>
                    <a:lnTo>
                      <a:pt x="23" y="8"/>
                    </a:lnTo>
                    <a:lnTo>
                      <a:pt x="22" y="12"/>
                    </a:lnTo>
                    <a:lnTo>
                      <a:pt x="21" y="16"/>
                    </a:lnTo>
                    <a:lnTo>
                      <a:pt x="20" y="20"/>
                    </a:lnTo>
                    <a:lnTo>
                      <a:pt x="20" y="25"/>
                    </a:lnTo>
                    <a:lnTo>
                      <a:pt x="19" y="28"/>
                    </a:lnTo>
                    <a:lnTo>
                      <a:pt x="19" y="32"/>
                    </a:lnTo>
                    <a:lnTo>
                      <a:pt x="18" y="37"/>
                    </a:lnTo>
                    <a:lnTo>
                      <a:pt x="18" y="41"/>
                    </a:lnTo>
                    <a:lnTo>
                      <a:pt x="17" y="44"/>
                    </a:lnTo>
                    <a:lnTo>
                      <a:pt x="17" y="48"/>
                    </a:lnTo>
                    <a:lnTo>
                      <a:pt x="16" y="52"/>
                    </a:lnTo>
                    <a:lnTo>
                      <a:pt x="16" y="56"/>
                    </a:lnTo>
                    <a:lnTo>
                      <a:pt x="16" y="60"/>
                    </a:lnTo>
                    <a:lnTo>
                      <a:pt x="15" y="64"/>
                    </a:lnTo>
                    <a:lnTo>
                      <a:pt x="12" y="64"/>
                    </a:lnTo>
                    <a:lnTo>
                      <a:pt x="8" y="64"/>
                    </a:lnTo>
                    <a:lnTo>
                      <a:pt x="4" y="64"/>
                    </a:lnTo>
                    <a:lnTo>
                      <a:pt x="0" y="64"/>
                    </a:lnTo>
                    <a:lnTo>
                      <a:pt x="0" y="60"/>
                    </a:lnTo>
                    <a:lnTo>
                      <a:pt x="0" y="56"/>
                    </a:lnTo>
                    <a:lnTo>
                      <a:pt x="1" y="52"/>
                    </a:lnTo>
                    <a:lnTo>
                      <a:pt x="1" y="48"/>
                    </a:lnTo>
                    <a:lnTo>
                      <a:pt x="2" y="44"/>
                    </a:lnTo>
                    <a:lnTo>
                      <a:pt x="2" y="40"/>
                    </a:lnTo>
                    <a:lnTo>
                      <a:pt x="3" y="36"/>
                    </a:lnTo>
                    <a:lnTo>
                      <a:pt x="4" y="32"/>
                    </a:lnTo>
                    <a:lnTo>
                      <a:pt x="4" y="28"/>
                    </a:lnTo>
                    <a:lnTo>
                      <a:pt x="5" y="24"/>
                    </a:lnTo>
                    <a:lnTo>
                      <a:pt x="6" y="20"/>
                    </a:lnTo>
                    <a:lnTo>
                      <a:pt x="7" y="16"/>
                    </a:lnTo>
                    <a:lnTo>
                      <a:pt x="7" y="12"/>
                    </a:lnTo>
                    <a:lnTo>
                      <a:pt x="9" y="8"/>
                    </a:lnTo>
                    <a:lnTo>
                      <a:pt x="10" y="4"/>
                    </a:lnTo>
                    <a:lnTo>
                      <a:pt x="11" y="0"/>
                    </a:lnTo>
                    <a:lnTo>
                      <a:pt x="14" y="0"/>
                    </a:lnTo>
                    <a:lnTo>
                      <a:pt x="18" y="0"/>
                    </a:lnTo>
                    <a:lnTo>
                      <a:pt x="21" y="0"/>
                    </a:lnTo>
                    <a:lnTo>
                      <a:pt x="24" y="0"/>
                    </a:lnTo>
                    <a:close/>
                  </a:path>
                </a:pathLst>
              </a:custGeom>
              <a:solidFill>
                <a:srgbClr val="E8E8E8">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15" name="Freeform 128"/>
              <p:cNvSpPr/>
              <p:nvPr/>
            </p:nvSpPr>
            <p:spPr>
              <a:xfrm>
                <a:off x="1799" y="1696"/>
                <a:ext cx="14" cy="37"/>
              </a:xfrm>
              <a:custGeom>
                <a:avLst/>
                <a:gdLst/>
                <a:ahLst/>
                <a:cxnLst>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1" y="0"/>
                  </a:cxn>
                  <a:cxn ang="0">
                    <a:pos x="1" y="0"/>
                  </a:cxn>
                </a:cxnLst>
                <a:rect l="0" t="0" r="0" b="0"/>
                <a:pathLst>
                  <a:path w="24" h="64">
                    <a:moveTo>
                      <a:pt x="24" y="0"/>
                    </a:moveTo>
                    <a:lnTo>
                      <a:pt x="24" y="0"/>
                    </a:lnTo>
                    <a:lnTo>
                      <a:pt x="24" y="4"/>
                    </a:lnTo>
                    <a:lnTo>
                      <a:pt x="23" y="8"/>
                    </a:lnTo>
                    <a:lnTo>
                      <a:pt x="22" y="12"/>
                    </a:lnTo>
                    <a:lnTo>
                      <a:pt x="21" y="16"/>
                    </a:lnTo>
                    <a:lnTo>
                      <a:pt x="20" y="20"/>
                    </a:lnTo>
                    <a:lnTo>
                      <a:pt x="20" y="25"/>
                    </a:lnTo>
                    <a:lnTo>
                      <a:pt x="19" y="28"/>
                    </a:lnTo>
                    <a:lnTo>
                      <a:pt x="19" y="32"/>
                    </a:lnTo>
                    <a:lnTo>
                      <a:pt x="18" y="37"/>
                    </a:lnTo>
                    <a:lnTo>
                      <a:pt x="18" y="41"/>
                    </a:lnTo>
                    <a:lnTo>
                      <a:pt x="17" y="44"/>
                    </a:lnTo>
                    <a:lnTo>
                      <a:pt x="17" y="48"/>
                    </a:lnTo>
                    <a:lnTo>
                      <a:pt x="16" y="52"/>
                    </a:lnTo>
                    <a:lnTo>
                      <a:pt x="16" y="56"/>
                    </a:lnTo>
                    <a:lnTo>
                      <a:pt x="16" y="60"/>
                    </a:lnTo>
                    <a:lnTo>
                      <a:pt x="15" y="64"/>
                    </a:lnTo>
                    <a:lnTo>
                      <a:pt x="12" y="64"/>
                    </a:lnTo>
                    <a:lnTo>
                      <a:pt x="8" y="64"/>
                    </a:lnTo>
                    <a:lnTo>
                      <a:pt x="4" y="64"/>
                    </a:lnTo>
                    <a:lnTo>
                      <a:pt x="0" y="64"/>
                    </a:lnTo>
                    <a:lnTo>
                      <a:pt x="0" y="60"/>
                    </a:lnTo>
                    <a:lnTo>
                      <a:pt x="0" y="56"/>
                    </a:lnTo>
                    <a:lnTo>
                      <a:pt x="1" y="52"/>
                    </a:lnTo>
                    <a:lnTo>
                      <a:pt x="1" y="48"/>
                    </a:lnTo>
                    <a:lnTo>
                      <a:pt x="2" y="44"/>
                    </a:lnTo>
                    <a:lnTo>
                      <a:pt x="2" y="40"/>
                    </a:lnTo>
                    <a:lnTo>
                      <a:pt x="3" y="36"/>
                    </a:lnTo>
                    <a:lnTo>
                      <a:pt x="4" y="32"/>
                    </a:lnTo>
                    <a:lnTo>
                      <a:pt x="4" y="28"/>
                    </a:lnTo>
                    <a:lnTo>
                      <a:pt x="5" y="24"/>
                    </a:lnTo>
                    <a:lnTo>
                      <a:pt x="6" y="20"/>
                    </a:lnTo>
                    <a:lnTo>
                      <a:pt x="7" y="16"/>
                    </a:lnTo>
                    <a:lnTo>
                      <a:pt x="7" y="12"/>
                    </a:lnTo>
                    <a:lnTo>
                      <a:pt x="9" y="8"/>
                    </a:lnTo>
                    <a:lnTo>
                      <a:pt x="10" y="4"/>
                    </a:lnTo>
                    <a:lnTo>
                      <a:pt x="11" y="0"/>
                    </a:lnTo>
                    <a:lnTo>
                      <a:pt x="14" y="0"/>
                    </a:lnTo>
                    <a:lnTo>
                      <a:pt x="18" y="0"/>
                    </a:lnTo>
                    <a:lnTo>
                      <a:pt x="21" y="0"/>
                    </a:lnTo>
                    <a:lnTo>
                      <a:pt x="24"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16" name="Freeform 129"/>
              <p:cNvSpPr/>
              <p:nvPr/>
            </p:nvSpPr>
            <p:spPr>
              <a:xfrm>
                <a:off x="1799" y="1805"/>
                <a:ext cx="14" cy="37"/>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0" y="0"/>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24" h="64">
                    <a:moveTo>
                      <a:pt x="24" y="64"/>
                    </a:moveTo>
                    <a:lnTo>
                      <a:pt x="24" y="64"/>
                    </a:lnTo>
                    <a:lnTo>
                      <a:pt x="24" y="60"/>
                    </a:lnTo>
                    <a:lnTo>
                      <a:pt x="23" y="56"/>
                    </a:lnTo>
                    <a:lnTo>
                      <a:pt x="22" y="52"/>
                    </a:lnTo>
                    <a:lnTo>
                      <a:pt x="21" y="48"/>
                    </a:lnTo>
                    <a:lnTo>
                      <a:pt x="20" y="44"/>
                    </a:lnTo>
                    <a:lnTo>
                      <a:pt x="20" y="39"/>
                    </a:lnTo>
                    <a:lnTo>
                      <a:pt x="19" y="35"/>
                    </a:lnTo>
                    <a:lnTo>
                      <a:pt x="19" y="31"/>
                    </a:lnTo>
                    <a:lnTo>
                      <a:pt x="18" y="27"/>
                    </a:lnTo>
                    <a:lnTo>
                      <a:pt x="18" y="23"/>
                    </a:lnTo>
                    <a:lnTo>
                      <a:pt x="17" y="19"/>
                    </a:lnTo>
                    <a:lnTo>
                      <a:pt x="17" y="16"/>
                    </a:lnTo>
                    <a:lnTo>
                      <a:pt x="16" y="12"/>
                    </a:lnTo>
                    <a:lnTo>
                      <a:pt x="16" y="8"/>
                    </a:lnTo>
                    <a:lnTo>
                      <a:pt x="16" y="4"/>
                    </a:lnTo>
                    <a:lnTo>
                      <a:pt x="15" y="0"/>
                    </a:lnTo>
                    <a:lnTo>
                      <a:pt x="12" y="0"/>
                    </a:lnTo>
                    <a:lnTo>
                      <a:pt x="8" y="0"/>
                    </a:lnTo>
                    <a:lnTo>
                      <a:pt x="4" y="0"/>
                    </a:lnTo>
                    <a:lnTo>
                      <a:pt x="0" y="0"/>
                    </a:lnTo>
                    <a:lnTo>
                      <a:pt x="0" y="4"/>
                    </a:lnTo>
                    <a:lnTo>
                      <a:pt x="0" y="8"/>
                    </a:lnTo>
                    <a:lnTo>
                      <a:pt x="1" y="12"/>
                    </a:lnTo>
                    <a:lnTo>
                      <a:pt x="1" y="16"/>
                    </a:lnTo>
                    <a:lnTo>
                      <a:pt x="2" y="20"/>
                    </a:lnTo>
                    <a:lnTo>
                      <a:pt x="2" y="24"/>
                    </a:lnTo>
                    <a:lnTo>
                      <a:pt x="3" y="28"/>
                    </a:lnTo>
                    <a:lnTo>
                      <a:pt x="4" y="32"/>
                    </a:lnTo>
                    <a:lnTo>
                      <a:pt x="4" y="36"/>
                    </a:lnTo>
                    <a:lnTo>
                      <a:pt x="5" y="40"/>
                    </a:lnTo>
                    <a:lnTo>
                      <a:pt x="6" y="44"/>
                    </a:lnTo>
                    <a:lnTo>
                      <a:pt x="7" y="48"/>
                    </a:lnTo>
                    <a:lnTo>
                      <a:pt x="7" y="52"/>
                    </a:lnTo>
                    <a:lnTo>
                      <a:pt x="9" y="56"/>
                    </a:lnTo>
                    <a:lnTo>
                      <a:pt x="10" y="60"/>
                    </a:lnTo>
                    <a:lnTo>
                      <a:pt x="11" y="64"/>
                    </a:lnTo>
                    <a:lnTo>
                      <a:pt x="14" y="64"/>
                    </a:lnTo>
                    <a:lnTo>
                      <a:pt x="18" y="64"/>
                    </a:lnTo>
                    <a:lnTo>
                      <a:pt x="21" y="64"/>
                    </a:lnTo>
                    <a:lnTo>
                      <a:pt x="24" y="64"/>
                    </a:lnTo>
                    <a:close/>
                  </a:path>
                </a:pathLst>
              </a:custGeom>
              <a:solidFill>
                <a:srgbClr val="E8E8E8">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17" name="Freeform 130"/>
              <p:cNvSpPr/>
              <p:nvPr/>
            </p:nvSpPr>
            <p:spPr>
              <a:xfrm>
                <a:off x="1799" y="1805"/>
                <a:ext cx="14" cy="37"/>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0" y="0"/>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24" h="64">
                    <a:moveTo>
                      <a:pt x="24" y="64"/>
                    </a:moveTo>
                    <a:lnTo>
                      <a:pt x="24" y="64"/>
                    </a:lnTo>
                    <a:lnTo>
                      <a:pt x="24" y="60"/>
                    </a:lnTo>
                    <a:lnTo>
                      <a:pt x="23" y="56"/>
                    </a:lnTo>
                    <a:lnTo>
                      <a:pt x="22" y="52"/>
                    </a:lnTo>
                    <a:lnTo>
                      <a:pt x="21" y="48"/>
                    </a:lnTo>
                    <a:lnTo>
                      <a:pt x="20" y="44"/>
                    </a:lnTo>
                    <a:lnTo>
                      <a:pt x="20" y="39"/>
                    </a:lnTo>
                    <a:lnTo>
                      <a:pt x="19" y="35"/>
                    </a:lnTo>
                    <a:lnTo>
                      <a:pt x="19" y="31"/>
                    </a:lnTo>
                    <a:lnTo>
                      <a:pt x="18" y="27"/>
                    </a:lnTo>
                    <a:lnTo>
                      <a:pt x="18" y="23"/>
                    </a:lnTo>
                    <a:lnTo>
                      <a:pt x="17" y="19"/>
                    </a:lnTo>
                    <a:lnTo>
                      <a:pt x="17" y="16"/>
                    </a:lnTo>
                    <a:lnTo>
                      <a:pt x="16" y="12"/>
                    </a:lnTo>
                    <a:lnTo>
                      <a:pt x="16" y="8"/>
                    </a:lnTo>
                    <a:lnTo>
                      <a:pt x="16" y="4"/>
                    </a:lnTo>
                    <a:lnTo>
                      <a:pt x="15" y="0"/>
                    </a:lnTo>
                    <a:lnTo>
                      <a:pt x="12" y="0"/>
                    </a:lnTo>
                    <a:lnTo>
                      <a:pt x="8" y="0"/>
                    </a:lnTo>
                    <a:lnTo>
                      <a:pt x="4" y="0"/>
                    </a:lnTo>
                    <a:lnTo>
                      <a:pt x="0" y="0"/>
                    </a:lnTo>
                    <a:lnTo>
                      <a:pt x="0" y="4"/>
                    </a:lnTo>
                    <a:lnTo>
                      <a:pt x="0" y="8"/>
                    </a:lnTo>
                    <a:lnTo>
                      <a:pt x="1" y="12"/>
                    </a:lnTo>
                    <a:lnTo>
                      <a:pt x="1" y="16"/>
                    </a:lnTo>
                    <a:lnTo>
                      <a:pt x="2" y="20"/>
                    </a:lnTo>
                    <a:lnTo>
                      <a:pt x="2" y="24"/>
                    </a:lnTo>
                    <a:lnTo>
                      <a:pt x="3" y="28"/>
                    </a:lnTo>
                    <a:lnTo>
                      <a:pt x="4" y="32"/>
                    </a:lnTo>
                    <a:lnTo>
                      <a:pt x="4" y="36"/>
                    </a:lnTo>
                    <a:lnTo>
                      <a:pt x="5" y="40"/>
                    </a:lnTo>
                    <a:lnTo>
                      <a:pt x="6" y="44"/>
                    </a:lnTo>
                    <a:lnTo>
                      <a:pt x="7" y="48"/>
                    </a:lnTo>
                    <a:lnTo>
                      <a:pt x="7" y="52"/>
                    </a:lnTo>
                    <a:lnTo>
                      <a:pt x="9" y="56"/>
                    </a:lnTo>
                    <a:lnTo>
                      <a:pt x="10" y="60"/>
                    </a:lnTo>
                    <a:lnTo>
                      <a:pt x="11" y="64"/>
                    </a:lnTo>
                    <a:lnTo>
                      <a:pt x="14" y="64"/>
                    </a:lnTo>
                    <a:lnTo>
                      <a:pt x="18" y="64"/>
                    </a:lnTo>
                    <a:lnTo>
                      <a:pt x="21" y="64"/>
                    </a:lnTo>
                    <a:lnTo>
                      <a:pt x="24" y="64"/>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18" name="Freeform 131"/>
              <p:cNvSpPr/>
              <p:nvPr/>
            </p:nvSpPr>
            <p:spPr>
              <a:xfrm>
                <a:off x="1895" y="1685"/>
                <a:ext cx="12" cy="3"/>
              </a:xfrm>
              <a:custGeom>
                <a:avLst/>
                <a:gdLst/>
                <a:ahLst/>
                <a:cxnLst>
                  <a:cxn ang="0">
                    <a:pos x="0" y="1"/>
                  </a:cxn>
                  <a:cxn ang="0">
                    <a:pos x="0" y="1"/>
                  </a:cxn>
                  <a:cxn ang="0">
                    <a:pos x="1" y="1"/>
                  </a:cxn>
                  <a:cxn ang="0">
                    <a:pos x="1" y="0"/>
                  </a:cxn>
                  <a:cxn ang="0">
                    <a:pos x="0" y="0"/>
                  </a:cxn>
                  <a:cxn ang="0">
                    <a:pos x="0" y="1"/>
                  </a:cxn>
                </a:cxnLst>
                <a:rect l="0" t="0" r="0" b="0"/>
                <a:pathLst>
                  <a:path w="22" h="5">
                    <a:moveTo>
                      <a:pt x="0" y="5"/>
                    </a:moveTo>
                    <a:lnTo>
                      <a:pt x="0" y="5"/>
                    </a:lnTo>
                    <a:lnTo>
                      <a:pt x="22" y="5"/>
                    </a:lnTo>
                    <a:lnTo>
                      <a:pt x="22" y="0"/>
                    </a:lnTo>
                    <a:lnTo>
                      <a:pt x="0" y="0"/>
                    </a:lnTo>
                    <a:lnTo>
                      <a:pt x="0" y="5"/>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19" name="Freeform 132"/>
              <p:cNvSpPr/>
              <p:nvPr/>
            </p:nvSpPr>
            <p:spPr>
              <a:xfrm>
                <a:off x="1895" y="1685"/>
                <a:ext cx="12" cy="3"/>
              </a:xfrm>
              <a:custGeom>
                <a:avLst/>
                <a:gdLst/>
                <a:ahLst/>
                <a:cxnLst>
                  <a:cxn ang="0">
                    <a:pos x="0" y="0"/>
                  </a:cxn>
                  <a:cxn ang="0">
                    <a:pos x="0" y="0"/>
                  </a:cxn>
                  <a:cxn ang="0">
                    <a:pos x="1" y="0"/>
                  </a:cxn>
                  <a:cxn ang="0">
                    <a:pos x="1" y="1"/>
                  </a:cxn>
                  <a:cxn ang="0">
                    <a:pos x="0" y="1"/>
                  </a:cxn>
                  <a:cxn ang="0">
                    <a:pos x="0" y="0"/>
                  </a:cxn>
                </a:cxnLst>
                <a:rect l="0" t="0" r="0" b="0"/>
                <a:pathLst>
                  <a:path w="22" h="5">
                    <a:moveTo>
                      <a:pt x="0" y="0"/>
                    </a:moveTo>
                    <a:lnTo>
                      <a:pt x="0" y="0"/>
                    </a:lnTo>
                    <a:lnTo>
                      <a:pt x="22" y="0"/>
                    </a:lnTo>
                    <a:lnTo>
                      <a:pt x="22" y="5"/>
                    </a:lnTo>
                    <a:lnTo>
                      <a:pt x="0" y="5"/>
                    </a:lnTo>
                    <a:lnTo>
                      <a:pt x="0"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20" name="Freeform 133"/>
              <p:cNvSpPr/>
              <p:nvPr/>
            </p:nvSpPr>
            <p:spPr>
              <a:xfrm>
                <a:off x="1895" y="1849"/>
                <a:ext cx="12" cy="3"/>
              </a:xfrm>
              <a:custGeom>
                <a:avLst/>
                <a:gdLst/>
                <a:ahLst/>
                <a:cxnLst>
                  <a:cxn ang="0">
                    <a:pos x="0" y="1"/>
                  </a:cxn>
                  <a:cxn ang="0">
                    <a:pos x="0" y="1"/>
                  </a:cxn>
                  <a:cxn ang="0">
                    <a:pos x="1" y="1"/>
                  </a:cxn>
                  <a:cxn ang="0">
                    <a:pos x="1" y="0"/>
                  </a:cxn>
                  <a:cxn ang="0">
                    <a:pos x="0" y="0"/>
                  </a:cxn>
                  <a:cxn ang="0">
                    <a:pos x="0" y="1"/>
                  </a:cxn>
                </a:cxnLst>
                <a:rect l="0" t="0" r="0" b="0"/>
                <a:pathLst>
                  <a:path w="22" h="5">
                    <a:moveTo>
                      <a:pt x="0" y="5"/>
                    </a:moveTo>
                    <a:lnTo>
                      <a:pt x="0" y="5"/>
                    </a:lnTo>
                    <a:lnTo>
                      <a:pt x="22" y="5"/>
                    </a:lnTo>
                    <a:lnTo>
                      <a:pt x="22" y="0"/>
                    </a:lnTo>
                    <a:lnTo>
                      <a:pt x="0" y="0"/>
                    </a:lnTo>
                    <a:lnTo>
                      <a:pt x="0" y="5"/>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21" name="Freeform 134"/>
              <p:cNvSpPr/>
              <p:nvPr/>
            </p:nvSpPr>
            <p:spPr>
              <a:xfrm>
                <a:off x="1895" y="1849"/>
                <a:ext cx="12" cy="3"/>
              </a:xfrm>
              <a:custGeom>
                <a:avLst/>
                <a:gdLst/>
                <a:ahLst/>
                <a:cxnLst>
                  <a:cxn ang="0">
                    <a:pos x="0" y="0"/>
                  </a:cxn>
                  <a:cxn ang="0">
                    <a:pos x="0" y="0"/>
                  </a:cxn>
                  <a:cxn ang="0">
                    <a:pos x="1" y="0"/>
                  </a:cxn>
                  <a:cxn ang="0">
                    <a:pos x="1" y="1"/>
                  </a:cxn>
                  <a:cxn ang="0">
                    <a:pos x="0" y="1"/>
                  </a:cxn>
                  <a:cxn ang="0">
                    <a:pos x="0" y="0"/>
                  </a:cxn>
                </a:cxnLst>
                <a:rect l="0" t="0" r="0" b="0"/>
                <a:pathLst>
                  <a:path w="22" h="5">
                    <a:moveTo>
                      <a:pt x="0" y="0"/>
                    </a:moveTo>
                    <a:lnTo>
                      <a:pt x="0" y="0"/>
                    </a:lnTo>
                    <a:lnTo>
                      <a:pt x="22" y="0"/>
                    </a:lnTo>
                    <a:lnTo>
                      <a:pt x="22" y="5"/>
                    </a:lnTo>
                    <a:lnTo>
                      <a:pt x="0" y="5"/>
                    </a:lnTo>
                    <a:lnTo>
                      <a:pt x="0"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22" name="Freeform 135"/>
              <p:cNvSpPr/>
              <p:nvPr/>
            </p:nvSpPr>
            <p:spPr>
              <a:xfrm>
                <a:off x="1902" y="1693"/>
                <a:ext cx="81" cy="152"/>
              </a:xfrm>
              <a:custGeom>
                <a:avLst/>
                <a:gdLst/>
                <a:ahLst/>
                <a:cxnLst>
                  <a:cxn ang="0">
                    <a:pos x="0" y="1"/>
                  </a:cxn>
                  <a:cxn ang="0">
                    <a:pos x="0" y="1"/>
                  </a:cxn>
                  <a:cxn ang="0">
                    <a:pos x="0" y="1"/>
                  </a:cxn>
                  <a:cxn ang="0">
                    <a:pos x="0" y="1"/>
                  </a:cxn>
                  <a:cxn ang="0">
                    <a:pos x="1" y="1"/>
                  </a:cxn>
                  <a:cxn ang="0">
                    <a:pos x="1" y="1"/>
                  </a:cxn>
                  <a:cxn ang="0">
                    <a:pos x="1" y="1"/>
                  </a:cxn>
                  <a:cxn ang="0">
                    <a:pos x="1" y="1"/>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Lst>
                <a:rect l="0" t="0" r="0" b="0"/>
                <a:pathLst>
                  <a:path w="140" h="263">
                    <a:moveTo>
                      <a:pt x="0" y="132"/>
                    </a:moveTo>
                    <a:lnTo>
                      <a:pt x="0" y="132"/>
                    </a:lnTo>
                    <a:lnTo>
                      <a:pt x="0" y="136"/>
                    </a:lnTo>
                    <a:lnTo>
                      <a:pt x="0" y="140"/>
                    </a:lnTo>
                    <a:lnTo>
                      <a:pt x="0" y="145"/>
                    </a:lnTo>
                    <a:lnTo>
                      <a:pt x="0" y="149"/>
                    </a:lnTo>
                    <a:lnTo>
                      <a:pt x="0" y="154"/>
                    </a:lnTo>
                    <a:lnTo>
                      <a:pt x="0" y="158"/>
                    </a:lnTo>
                    <a:lnTo>
                      <a:pt x="1" y="162"/>
                    </a:lnTo>
                    <a:lnTo>
                      <a:pt x="1" y="167"/>
                    </a:lnTo>
                    <a:lnTo>
                      <a:pt x="2" y="171"/>
                    </a:lnTo>
                    <a:lnTo>
                      <a:pt x="2" y="175"/>
                    </a:lnTo>
                    <a:lnTo>
                      <a:pt x="3" y="180"/>
                    </a:lnTo>
                    <a:lnTo>
                      <a:pt x="3" y="184"/>
                    </a:lnTo>
                    <a:lnTo>
                      <a:pt x="4" y="188"/>
                    </a:lnTo>
                    <a:lnTo>
                      <a:pt x="5" y="192"/>
                    </a:lnTo>
                    <a:lnTo>
                      <a:pt x="5" y="196"/>
                    </a:lnTo>
                    <a:lnTo>
                      <a:pt x="7" y="201"/>
                    </a:lnTo>
                    <a:lnTo>
                      <a:pt x="8" y="205"/>
                    </a:lnTo>
                    <a:lnTo>
                      <a:pt x="9" y="209"/>
                    </a:lnTo>
                    <a:lnTo>
                      <a:pt x="10" y="213"/>
                    </a:lnTo>
                    <a:lnTo>
                      <a:pt x="11" y="217"/>
                    </a:lnTo>
                    <a:lnTo>
                      <a:pt x="12" y="221"/>
                    </a:lnTo>
                    <a:lnTo>
                      <a:pt x="14" y="225"/>
                    </a:lnTo>
                    <a:lnTo>
                      <a:pt x="15" y="229"/>
                    </a:lnTo>
                    <a:lnTo>
                      <a:pt x="17" y="233"/>
                    </a:lnTo>
                    <a:lnTo>
                      <a:pt x="18" y="236"/>
                    </a:lnTo>
                    <a:lnTo>
                      <a:pt x="20" y="240"/>
                    </a:lnTo>
                    <a:lnTo>
                      <a:pt x="22" y="244"/>
                    </a:lnTo>
                    <a:lnTo>
                      <a:pt x="24" y="248"/>
                    </a:lnTo>
                    <a:lnTo>
                      <a:pt x="26" y="252"/>
                    </a:lnTo>
                    <a:lnTo>
                      <a:pt x="28" y="255"/>
                    </a:lnTo>
                    <a:lnTo>
                      <a:pt x="30" y="259"/>
                    </a:lnTo>
                    <a:lnTo>
                      <a:pt x="32" y="263"/>
                    </a:lnTo>
                    <a:lnTo>
                      <a:pt x="140" y="228"/>
                    </a:lnTo>
                    <a:lnTo>
                      <a:pt x="139" y="222"/>
                    </a:lnTo>
                    <a:lnTo>
                      <a:pt x="138" y="216"/>
                    </a:lnTo>
                    <a:lnTo>
                      <a:pt x="138" y="210"/>
                    </a:lnTo>
                    <a:lnTo>
                      <a:pt x="137" y="204"/>
                    </a:lnTo>
                    <a:lnTo>
                      <a:pt x="137" y="198"/>
                    </a:lnTo>
                    <a:lnTo>
                      <a:pt x="136" y="192"/>
                    </a:lnTo>
                    <a:lnTo>
                      <a:pt x="136" y="186"/>
                    </a:lnTo>
                    <a:lnTo>
                      <a:pt x="136" y="180"/>
                    </a:lnTo>
                    <a:lnTo>
                      <a:pt x="135" y="174"/>
                    </a:lnTo>
                    <a:lnTo>
                      <a:pt x="135" y="168"/>
                    </a:lnTo>
                    <a:lnTo>
                      <a:pt x="135" y="162"/>
                    </a:lnTo>
                    <a:lnTo>
                      <a:pt x="134" y="156"/>
                    </a:lnTo>
                    <a:lnTo>
                      <a:pt x="134" y="150"/>
                    </a:lnTo>
                    <a:lnTo>
                      <a:pt x="134" y="144"/>
                    </a:lnTo>
                    <a:lnTo>
                      <a:pt x="134" y="138"/>
                    </a:lnTo>
                    <a:lnTo>
                      <a:pt x="134" y="132"/>
                    </a:lnTo>
                    <a:lnTo>
                      <a:pt x="134" y="126"/>
                    </a:lnTo>
                    <a:lnTo>
                      <a:pt x="134" y="120"/>
                    </a:lnTo>
                    <a:lnTo>
                      <a:pt x="134" y="114"/>
                    </a:lnTo>
                    <a:lnTo>
                      <a:pt x="134" y="108"/>
                    </a:lnTo>
                    <a:lnTo>
                      <a:pt x="135" y="102"/>
                    </a:lnTo>
                    <a:lnTo>
                      <a:pt x="135" y="95"/>
                    </a:lnTo>
                    <a:lnTo>
                      <a:pt x="135" y="90"/>
                    </a:lnTo>
                    <a:lnTo>
                      <a:pt x="136" y="83"/>
                    </a:lnTo>
                    <a:lnTo>
                      <a:pt x="136" y="77"/>
                    </a:lnTo>
                    <a:lnTo>
                      <a:pt x="136" y="71"/>
                    </a:lnTo>
                    <a:lnTo>
                      <a:pt x="137" y="65"/>
                    </a:lnTo>
                    <a:lnTo>
                      <a:pt x="137" y="59"/>
                    </a:lnTo>
                    <a:lnTo>
                      <a:pt x="138" y="53"/>
                    </a:lnTo>
                    <a:lnTo>
                      <a:pt x="138" y="47"/>
                    </a:lnTo>
                    <a:lnTo>
                      <a:pt x="139" y="41"/>
                    </a:lnTo>
                    <a:lnTo>
                      <a:pt x="140" y="35"/>
                    </a:lnTo>
                    <a:lnTo>
                      <a:pt x="32" y="0"/>
                    </a:lnTo>
                    <a:lnTo>
                      <a:pt x="30" y="4"/>
                    </a:lnTo>
                    <a:lnTo>
                      <a:pt x="28" y="8"/>
                    </a:lnTo>
                    <a:lnTo>
                      <a:pt x="26" y="11"/>
                    </a:lnTo>
                    <a:lnTo>
                      <a:pt x="24" y="15"/>
                    </a:lnTo>
                    <a:lnTo>
                      <a:pt x="22" y="19"/>
                    </a:lnTo>
                    <a:lnTo>
                      <a:pt x="20" y="23"/>
                    </a:lnTo>
                    <a:lnTo>
                      <a:pt x="18" y="27"/>
                    </a:lnTo>
                    <a:lnTo>
                      <a:pt x="17" y="31"/>
                    </a:lnTo>
                    <a:lnTo>
                      <a:pt x="15" y="34"/>
                    </a:lnTo>
                    <a:lnTo>
                      <a:pt x="14" y="38"/>
                    </a:lnTo>
                    <a:lnTo>
                      <a:pt x="12" y="42"/>
                    </a:lnTo>
                    <a:lnTo>
                      <a:pt x="11" y="46"/>
                    </a:lnTo>
                    <a:lnTo>
                      <a:pt x="10" y="50"/>
                    </a:lnTo>
                    <a:lnTo>
                      <a:pt x="9" y="54"/>
                    </a:lnTo>
                    <a:lnTo>
                      <a:pt x="8" y="59"/>
                    </a:lnTo>
                    <a:lnTo>
                      <a:pt x="7" y="63"/>
                    </a:lnTo>
                    <a:lnTo>
                      <a:pt x="5" y="67"/>
                    </a:lnTo>
                    <a:lnTo>
                      <a:pt x="5" y="71"/>
                    </a:lnTo>
                    <a:lnTo>
                      <a:pt x="4" y="75"/>
                    </a:lnTo>
                    <a:lnTo>
                      <a:pt x="3" y="79"/>
                    </a:lnTo>
                    <a:lnTo>
                      <a:pt x="3" y="84"/>
                    </a:lnTo>
                    <a:lnTo>
                      <a:pt x="2" y="88"/>
                    </a:lnTo>
                    <a:lnTo>
                      <a:pt x="2" y="92"/>
                    </a:lnTo>
                    <a:lnTo>
                      <a:pt x="1" y="96"/>
                    </a:lnTo>
                    <a:lnTo>
                      <a:pt x="1" y="101"/>
                    </a:lnTo>
                    <a:lnTo>
                      <a:pt x="0" y="105"/>
                    </a:lnTo>
                    <a:lnTo>
                      <a:pt x="0" y="109"/>
                    </a:lnTo>
                    <a:lnTo>
                      <a:pt x="0" y="114"/>
                    </a:lnTo>
                    <a:lnTo>
                      <a:pt x="0" y="118"/>
                    </a:lnTo>
                    <a:lnTo>
                      <a:pt x="0" y="123"/>
                    </a:lnTo>
                    <a:lnTo>
                      <a:pt x="0" y="127"/>
                    </a:lnTo>
                    <a:lnTo>
                      <a:pt x="0" y="132"/>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23" name="Freeform 136"/>
              <p:cNvSpPr/>
              <p:nvPr/>
            </p:nvSpPr>
            <p:spPr>
              <a:xfrm>
                <a:off x="2070" y="1701"/>
                <a:ext cx="72" cy="136"/>
              </a:xfrm>
              <a:custGeom>
                <a:avLst/>
                <a:gdLst/>
                <a:ahLst/>
                <a:cxnLst>
                  <a:cxn ang="0">
                    <a:pos x="1" y="2"/>
                  </a:cxn>
                  <a:cxn ang="0">
                    <a:pos x="1" y="2"/>
                  </a:cxn>
                  <a:cxn ang="0">
                    <a:pos x="1" y="2"/>
                  </a:cxn>
                  <a:cxn ang="0">
                    <a:pos x="1" y="2"/>
                  </a:cxn>
                  <a:cxn ang="0">
                    <a:pos x="1" y="2"/>
                  </a:cxn>
                  <a:cxn ang="0">
                    <a:pos x="1" y="2"/>
                  </a:cxn>
                  <a:cxn ang="0">
                    <a:pos x="1" y="2"/>
                  </a:cxn>
                  <a:cxn ang="0">
                    <a:pos x="1" y="2"/>
                  </a:cxn>
                  <a:cxn ang="0">
                    <a:pos x="1" y="2"/>
                  </a:cxn>
                  <a:cxn ang="0">
                    <a:pos x="1" y="2"/>
                  </a:cxn>
                  <a:cxn ang="0">
                    <a:pos x="0" y="2"/>
                  </a:cxn>
                  <a:cxn ang="0">
                    <a:pos x="1" y="2"/>
                  </a:cxn>
                  <a:cxn ang="0">
                    <a:pos x="1" y="2"/>
                  </a:cxn>
                  <a:cxn ang="0">
                    <a:pos x="1" y="2"/>
                  </a:cxn>
                  <a:cxn ang="0">
                    <a:pos x="1" y="2"/>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0"/>
                  </a:cxn>
                  <a:cxn ang="0">
                    <a:pos x="1" y="1"/>
                  </a:cxn>
                  <a:cxn ang="0">
                    <a:pos x="1" y="1"/>
                  </a:cxn>
                  <a:cxn ang="0">
                    <a:pos x="1" y="1"/>
                  </a:cxn>
                  <a:cxn ang="0">
                    <a:pos x="1" y="1"/>
                  </a:cxn>
                  <a:cxn ang="0">
                    <a:pos x="1" y="1"/>
                  </a:cxn>
                  <a:cxn ang="0">
                    <a:pos x="1" y="1"/>
                  </a:cxn>
                  <a:cxn ang="0">
                    <a:pos x="1" y="1"/>
                  </a:cxn>
                  <a:cxn ang="0">
                    <a:pos x="1" y="1"/>
                  </a:cxn>
                  <a:cxn ang="0">
                    <a:pos x="1" y="2"/>
                  </a:cxn>
                </a:cxnLst>
                <a:rect l="0" t="0" r="0" b="0"/>
                <a:pathLst>
                  <a:path w="124" h="233">
                    <a:moveTo>
                      <a:pt x="124" y="213"/>
                    </a:moveTo>
                    <a:lnTo>
                      <a:pt x="124" y="213"/>
                    </a:lnTo>
                    <a:lnTo>
                      <a:pt x="124" y="215"/>
                    </a:lnTo>
                    <a:lnTo>
                      <a:pt x="122" y="218"/>
                    </a:lnTo>
                    <a:lnTo>
                      <a:pt x="121" y="220"/>
                    </a:lnTo>
                    <a:lnTo>
                      <a:pt x="119" y="223"/>
                    </a:lnTo>
                    <a:lnTo>
                      <a:pt x="116" y="225"/>
                    </a:lnTo>
                    <a:lnTo>
                      <a:pt x="114" y="228"/>
                    </a:lnTo>
                    <a:lnTo>
                      <a:pt x="111" y="230"/>
                    </a:lnTo>
                    <a:lnTo>
                      <a:pt x="109" y="233"/>
                    </a:lnTo>
                    <a:lnTo>
                      <a:pt x="0" y="215"/>
                    </a:lnTo>
                    <a:lnTo>
                      <a:pt x="1" y="209"/>
                    </a:lnTo>
                    <a:lnTo>
                      <a:pt x="1" y="203"/>
                    </a:lnTo>
                    <a:lnTo>
                      <a:pt x="2" y="196"/>
                    </a:lnTo>
                    <a:lnTo>
                      <a:pt x="2" y="190"/>
                    </a:lnTo>
                    <a:lnTo>
                      <a:pt x="3" y="184"/>
                    </a:lnTo>
                    <a:lnTo>
                      <a:pt x="3" y="178"/>
                    </a:lnTo>
                    <a:lnTo>
                      <a:pt x="3" y="172"/>
                    </a:lnTo>
                    <a:lnTo>
                      <a:pt x="4" y="166"/>
                    </a:lnTo>
                    <a:lnTo>
                      <a:pt x="4" y="160"/>
                    </a:lnTo>
                    <a:lnTo>
                      <a:pt x="4" y="154"/>
                    </a:lnTo>
                    <a:lnTo>
                      <a:pt x="4" y="148"/>
                    </a:lnTo>
                    <a:lnTo>
                      <a:pt x="4" y="142"/>
                    </a:lnTo>
                    <a:lnTo>
                      <a:pt x="5" y="136"/>
                    </a:lnTo>
                    <a:lnTo>
                      <a:pt x="5" y="129"/>
                    </a:lnTo>
                    <a:lnTo>
                      <a:pt x="5" y="123"/>
                    </a:lnTo>
                    <a:lnTo>
                      <a:pt x="5" y="117"/>
                    </a:lnTo>
                    <a:lnTo>
                      <a:pt x="5" y="111"/>
                    </a:lnTo>
                    <a:lnTo>
                      <a:pt x="5" y="105"/>
                    </a:lnTo>
                    <a:lnTo>
                      <a:pt x="5" y="99"/>
                    </a:lnTo>
                    <a:lnTo>
                      <a:pt x="4" y="93"/>
                    </a:lnTo>
                    <a:lnTo>
                      <a:pt x="4" y="87"/>
                    </a:lnTo>
                    <a:lnTo>
                      <a:pt x="4" y="81"/>
                    </a:lnTo>
                    <a:lnTo>
                      <a:pt x="4" y="75"/>
                    </a:lnTo>
                    <a:lnTo>
                      <a:pt x="4" y="69"/>
                    </a:lnTo>
                    <a:lnTo>
                      <a:pt x="3" y="63"/>
                    </a:lnTo>
                    <a:lnTo>
                      <a:pt x="3" y="56"/>
                    </a:lnTo>
                    <a:lnTo>
                      <a:pt x="3" y="50"/>
                    </a:lnTo>
                    <a:lnTo>
                      <a:pt x="2" y="44"/>
                    </a:lnTo>
                    <a:lnTo>
                      <a:pt x="2" y="38"/>
                    </a:lnTo>
                    <a:lnTo>
                      <a:pt x="1" y="32"/>
                    </a:lnTo>
                    <a:lnTo>
                      <a:pt x="1" y="26"/>
                    </a:lnTo>
                    <a:lnTo>
                      <a:pt x="0" y="20"/>
                    </a:lnTo>
                    <a:lnTo>
                      <a:pt x="109" y="0"/>
                    </a:lnTo>
                    <a:lnTo>
                      <a:pt x="111" y="2"/>
                    </a:lnTo>
                    <a:lnTo>
                      <a:pt x="113" y="3"/>
                    </a:lnTo>
                    <a:lnTo>
                      <a:pt x="115" y="5"/>
                    </a:lnTo>
                    <a:lnTo>
                      <a:pt x="118" y="6"/>
                    </a:lnTo>
                    <a:lnTo>
                      <a:pt x="120" y="8"/>
                    </a:lnTo>
                    <a:lnTo>
                      <a:pt x="122" y="9"/>
                    </a:lnTo>
                    <a:lnTo>
                      <a:pt x="123" y="11"/>
                    </a:lnTo>
                    <a:lnTo>
                      <a:pt x="124" y="13"/>
                    </a:lnTo>
                    <a:lnTo>
                      <a:pt x="124" y="213"/>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24" name="Freeform 137"/>
              <p:cNvSpPr/>
              <p:nvPr/>
            </p:nvSpPr>
            <p:spPr>
              <a:xfrm>
                <a:off x="1939" y="1692"/>
                <a:ext cx="85" cy="18"/>
              </a:xfrm>
              <a:custGeom>
                <a:avLst/>
                <a:gdLst/>
                <a:ahLst/>
                <a:cxnLst>
                  <a:cxn ang="0">
                    <a:pos x="0" y="0"/>
                  </a:cxn>
                  <a:cxn ang="0">
                    <a:pos x="0" y="0"/>
                  </a:cxn>
                  <a:cxn ang="0">
                    <a:pos x="1" y="1"/>
                  </a:cxn>
                  <a:cxn ang="0">
                    <a:pos x="1" y="1"/>
                  </a:cxn>
                  <a:cxn ang="0">
                    <a:pos x="1" y="1"/>
                  </a:cxn>
                  <a:cxn ang="0">
                    <a:pos x="0" y="0"/>
                  </a:cxn>
                </a:cxnLst>
                <a:rect l="0" t="0" r="0" b="0"/>
                <a:pathLst>
                  <a:path w="147" h="32">
                    <a:moveTo>
                      <a:pt x="0" y="0"/>
                    </a:moveTo>
                    <a:lnTo>
                      <a:pt x="0" y="0"/>
                    </a:lnTo>
                    <a:lnTo>
                      <a:pt x="83" y="32"/>
                    </a:lnTo>
                    <a:lnTo>
                      <a:pt x="147" y="32"/>
                    </a:lnTo>
                    <a:lnTo>
                      <a:pt x="147" y="2"/>
                    </a:lnTo>
                    <a:lnTo>
                      <a:pt x="0"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25" name="Freeform 138"/>
              <p:cNvSpPr/>
              <p:nvPr/>
            </p:nvSpPr>
            <p:spPr>
              <a:xfrm>
                <a:off x="1939" y="1827"/>
                <a:ext cx="85" cy="19"/>
              </a:xfrm>
              <a:custGeom>
                <a:avLst/>
                <a:gdLst/>
                <a:ahLst/>
                <a:cxnLst>
                  <a:cxn ang="0">
                    <a:pos x="0" y="1"/>
                  </a:cxn>
                  <a:cxn ang="0">
                    <a:pos x="0" y="1"/>
                  </a:cxn>
                  <a:cxn ang="0">
                    <a:pos x="1" y="0"/>
                  </a:cxn>
                  <a:cxn ang="0">
                    <a:pos x="1" y="0"/>
                  </a:cxn>
                  <a:cxn ang="0">
                    <a:pos x="1" y="1"/>
                  </a:cxn>
                  <a:cxn ang="0">
                    <a:pos x="0" y="1"/>
                  </a:cxn>
                </a:cxnLst>
                <a:rect l="0" t="0" r="0" b="0"/>
                <a:pathLst>
                  <a:path w="147" h="32">
                    <a:moveTo>
                      <a:pt x="0" y="32"/>
                    </a:moveTo>
                    <a:lnTo>
                      <a:pt x="0" y="32"/>
                    </a:lnTo>
                    <a:lnTo>
                      <a:pt x="83" y="0"/>
                    </a:lnTo>
                    <a:lnTo>
                      <a:pt x="147" y="0"/>
                    </a:lnTo>
                    <a:lnTo>
                      <a:pt x="147" y="30"/>
                    </a:lnTo>
                    <a:lnTo>
                      <a:pt x="0" y="32"/>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26" name="Freeform 139"/>
              <p:cNvSpPr/>
              <p:nvPr/>
            </p:nvSpPr>
            <p:spPr>
              <a:xfrm>
                <a:off x="2029" y="1827"/>
                <a:ext cx="99" cy="18"/>
              </a:xfrm>
              <a:custGeom>
                <a:avLst/>
                <a:gdLst/>
                <a:ahLst/>
                <a:cxnLst>
                  <a:cxn ang="0">
                    <a:pos x="1" y="1"/>
                  </a:cxn>
                  <a:cxn ang="0">
                    <a:pos x="1" y="1"/>
                  </a:cxn>
                  <a:cxn ang="0">
                    <a:pos x="1" y="0"/>
                  </a:cxn>
                  <a:cxn ang="0">
                    <a:pos x="0" y="0"/>
                  </a:cxn>
                  <a:cxn ang="0">
                    <a:pos x="0" y="1"/>
                  </a:cxn>
                  <a:cxn ang="0">
                    <a:pos x="1" y="1"/>
                  </a:cxn>
                </a:cxnLst>
                <a:rect l="0" t="0" r="0" b="0"/>
                <a:pathLst>
                  <a:path w="171" h="30">
                    <a:moveTo>
                      <a:pt x="171" y="23"/>
                    </a:moveTo>
                    <a:lnTo>
                      <a:pt x="171" y="23"/>
                    </a:lnTo>
                    <a:lnTo>
                      <a:pt x="57" y="0"/>
                    </a:lnTo>
                    <a:lnTo>
                      <a:pt x="0" y="0"/>
                    </a:lnTo>
                    <a:lnTo>
                      <a:pt x="0" y="30"/>
                    </a:lnTo>
                    <a:lnTo>
                      <a:pt x="171" y="23"/>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27" name="Freeform 140"/>
              <p:cNvSpPr/>
              <p:nvPr/>
            </p:nvSpPr>
            <p:spPr>
              <a:xfrm>
                <a:off x="2029" y="1693"/>
                <a:ext cx="99" cy="17"/>
              </a:xfrm>
              <a:custGeom>
                <a:avLst/>
                <a:gdLst/>
                <a:ahLst/>
                <a:cxnLst>
                  <a:cxn ang="0">
                    <a:pos x="1" y="1"/>
                  </a:cxn>
                  <a:cxn ang="0">
                    <a:pos x="1" y="1"/>
                  </a:cxn>
                  <a:cxn ang="0">
                    <a:pos x="1" y="1"/>
                  </a:cxn>
                  <a:cxn ang="0">
                    <a:pos x="0" y="1"/>
                  </a:cxn>
                  <a:cxn ang="0">
                    <a:pos x="0" y="0"/>
                  </a:cxn>
                  <a:cxn ang="0">
                    <a:pos x="1" y="1"/>
                  </a:cxn>
                </a:cxnLst>
                <a:rect l="0" t="0" r="0" b="0"/>
                <a:pathLst>
                  <a:path w="171" h="30">
                    <a:moveTo>
                      <a:pt x="171" y="6"/>
                    </a:moveTo>
                    <a:lnTo>
                      <a:pt x="171" y="6"/>
                    </a:lnTo>
                    <a:lnTo>
                      <a:pt x="57" y="30"/>
                    </a:lnTo>
                    <a:lnTo>
                      <a:pt x="0" y="30"/>
                    </a:lnTo>
                    <a:lnTo>
                      <a:pt x="0" y="0"/>
                    </a:lnTo>
                    <a:lnTo>
                      <a:pt x="171" y="6"/>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28" name="Freeform 141"/>
              <p:cNvSpPr/>
              <p:nvPr/>
            </p:nvSpPr>
            <p:spPr>
              <a:xfrm>
                <a:off x="1928" y="1670"/>
                <a:ext cx="13" cy="22"/>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0"/>
                  </a:cxn>
                  <a:cxn ang="0">
                    <a:pos x="1" y="0"/>
                  </a:cxn>
                  <a:cxn ang="0">
                    <a:pos x="1" y="0"/>
                  </a:cxn>
                  <a:cxn ang="0">
                    <a:pos x="1" y="0"/>
                  </a:cxn>
                  <a:cxn ang="0">
                    <a:pos x="1" y="1"/>
                  </a:cxn>
                  <a:cxn ang="0">
                    <a:pos x="1" y="1"/>
                  </a:cxn>
                  <a:cxn ang="0">
                    <a:pos x="1" y="1"/>
                  </a:cxn>
                </a:cxnLst>
                <a:rect l="0" t="0" r="0" b="0"/>
                <a:pathLst>
                  <a:path w="22" h="37">
                    <a:moveTo>
                      <a:pt x="22" y="3"/>
                    </a:moveTo>
                    <a:lnTo>
                      <a:pt x="22" y="3"/>
                    </a:lnTo>
                    <a:lnTo>
                      <a:pt x="22" y="35"/>
                    </a:lnTo>
                    <a:lnTo>
                      <a:pt x="21" y="36"/>
                    </a:lnTo>
                    <a:lnTo>
                      <a:pt x="21" y="37"/>
                    </a:lnTo>
                    <a:lnTo>
                      <a:pt x="20" y="37"/>
                    </a:lnTo>
                    <a:lnTo>
                      <a:pt x="19" y="37"/>
                    </a:lnTo>
                    <a:lnTo>
                      <a:pt x="3" y="37"/>
                    </a:lnTo>
                    <a:lnTo>
                      <a:pt x="2" y="37"/>
                    </a:lnTo>
                    <a:lnTo>
                      <a:pt x="1" y="37"/>
                    </a:lnTo>
                    <a:lnTo>
                      <a:pt x="0" y="36"/>
                    </a:lnTo>
                    <a:lnTo>
                      <a:pt x="0" y="35"/>
                    </a:lnTo>
                    <a:lnTo>
                      <a:pt x="6" y="3"/>
                    </a:lnTo>
                    <a:lnTo>
                      <a:pt x="6" y="2"/>
                    </a:lnTo>
                    <a:lnTo>
                      <a:pt x="7" y="1"/>
                    </a:lnTo>
                    <a:lnTo>
                      <a:pt x="7" y="0"/>
                    </a:lnTo>
                    <a:lnTo>
                      <a:pt x="8" y="0"/>
                    </a:lnTo>
                    <a:lnTo>
                      <a:pt x="19" y="0"/>
                    </a:lnTo>
                    <a:lnTo>
                      <a:pt x="20" y="0"/>
                    </a:lnTo>
                    <a:lnTo>
                      <a:pt x="21" y="1"/>
                    </a:lnTo>
                    <a:lnTo>
                      <a:pt x="21" y="2"/>
                    </a:lnTo>
                    <a:lnTo>
                      <a:pt x="22" y="3"/>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29" name="Freeform 142"/>
              <p:cNvSpPr/>
              <p:nvPr/>
            </p:nvSpPr>
            <p:spPr>
              <a:xfrm>
                <a:off x="1928" y="1845"/>
                <a:ext cx="13" cy="22"/>
              </a:xfrm>
              <a:custGeom>
                <a:avLst/>
                <a:gdLst/>
                <a:ahLst/>
                <a:cxnLst>
                  <a:cxn ang="0">
                    <a:pos x="1" y="1"/>
                  </a:cxn>
                  <a:cxn ang="0">
                    <a:pos x="1" y="1"/>
                  </a:cxn>
                  <a:cxn ang="0">
                    <a:pos x="1" y="1"/>
                  </a:cxn>
                  <a:cxn ang="0">
                    <a:pos x="1" y="1"/>
                  </a:cxn>
                  <a:cxn ang="0">
                    <a:pos x="1" y="1"/>
                  </a:cxn>
                  <a:cxn ang="0">
                    <a:pos x="1" y="0"/>
                  </a:cxn>
                  <a:cxn ang="0">
                    <a:pos x="1" y="0"/>
                  </a:cxn>
                  <a:cxn ang="0">
                    <a:pos x="1" y="0"/>
                  </a:cxn>
                  <a:cxn ang="0">
                    <a:pos x="1" y="0"/>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22" h="37">
                    <a:moveTo>
                      <a:pt x="22" y="35"/>
                    </a:moveTo>
                    <a:lnTo>
                      <a:pt x="22" y="35"/>
                    </a:lnTo>
                    <a:lnTo>
                      <a:pt x="22" y="2"/>
                    </a:lnTo>
                    <a:lnTo>
                      <a:pt x="21" y="1"/>
                    </a:lnTo>
                    <a:lnTo>
                      <a:pt x="20" y="0"/>
                    </a:lnTo>
                    <a:lnTo>
                      <a:pt x="19" y="0"/>
                    </a:lnTo>
                    <a:lnTo>
                      <a:pt x="3" y="0"/>
                    </a:lnTo>
                    <a:lnTo>
                      <a:pt x="2" y="0"/>
                    </a:lnTo>
                    <a:lnTo>
                      <a:pt x="1" y="1"/>
                    </a:lnTo>
                    <a:lnTo>
                      <a:pt x="0" y="2"/>
                    </a:lnTo>
                    <a:lnTo>
                      <a:pt x="6" y="35"/>
                    </a:lnTo>
                    <a:lnTo>
                      <a:pt x="6" y="36"/>
                    </a:lnTo>
                    <a:lnTo>
                      <a:pt x="7" y="36"/>
                    </a:lnTo>
                    <a:lnTo>
                      <a:pt x="7" y="37"/>
                    </a:lnTo>
                    <a:lnTo>
                      <a:pt x="8" y="37"/>
                    </a:lnTo>
                    <a:lnTo>
                      <a:pt x="19" y="37"/>
                    </a:lnTo>
                    <a:lnTo>
                      <a:pt x="20" y="37"/>
                    </a:lnTo>
                    <a:lnTo>
                      <a:pt x="21" y="36"/>
                    </a:lnTo>
                    <a:lnTo>
                      <a:pt x="22" y="35"/>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30" name="Freeform 143"/>
              <p:cNvSpPr/>
              <p:nvPr/>
            </p:nvSpPr>
            <p:spPr>
              <a:xfrm>
                <a:off x="1509" y="2611"/>
                <a:ext cx="175" cy="55"/>
              </a:xfrm>
              <a:custGeom>
                <a:avLst/>
                <a:gdLst/>
                <a:ahLst/>
                <a:cxnLst>
                  <a:cxn ang="0">
                    <a:pos x="2" y="1"/>
                  </a:cxn>
                  <a:cxn ang="0">
                    <a:pos x="2"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0"/>
                  </a:cxn>
                  <a:cxn ang="0">
                    <a:pos x="1" y="0"/>
                  </a:cxn>
                  <a:cxn ang="0">
                    <a:pos x="2" y="0"/>
                  </a:cxn>
                  <a:cxn ang="0">
                    <a:pos x="2" y="0"/>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Lst>
                <a:rect l="0" t="0" r="0" b="0"/>
                <a:pathLst>
                  <a:path w="301" h="94">
                    <a:moveTo>
                      <a:pt x="293" y="94"/>
                    </a:moveTo>
                    <a:lnTo>
                      <a:pt x="293" y="94"/>
                    </a:lnTo>
                    <a:lnTo>
                      <a:pt x="9" y="94"/>
                    </a:lnTo>
                    <a:lnTo>
                      <a:pt x="7" y="94"/>
                    </a:lnTo>
                    <a:lnTo>
                      <a:pt x="6" y="93"/>
                    </a:lnTo>
                    <a:lnTo>
                      <a:pt x="4" y="93"/>
                    </a:lnTo>
                    <a:lnTo>
                      <a:pt x="3" y="91"/>
                    </a:lnTo>
                    <a:lnTo>
                      <a:pt x="2" y="90"/>
                    </a:lnTo>
                    <a:lnTo>
                      <a:pt x="1" y="89"/>
                    </a:lnTo>
                    <a:lnTo>
                      <a:pt x="1" y="87"/>
                    </a:lnTo>
                    <a:lnTo>
                      <a:pt x="0" y="86"/>
                    </a:lnTo>
                    <a:lnTo>
                      <a:pt x="0" y="8"/>
                    </a:lnTo>
                    <a:lnTo>
                      <a:pt x="1" y="7"/>
                    </a:lnTo>
                    <a:lnTo>
                      <a:pt x="1" y="5"/>
                    </a:lnTo>
                    <a:lnTo>
                      <a:pt x="2" y="4"/>
                    </a:lnTo>
                    <a:lnTo>
                      <a:pt x="3" y="2"/>
                    </a:lnTo>
                    <a:lnTo>
                      <a:pt x="4" y="1"/>
                    </a:lnTo>
                    <a:lnTo>
                      <a:pt x="6" y="1"/>
                    </a:lnTo>
                    <a:lnTo>
                      <a:pt x="7" y="0"/>
                    </a:lnTo>
                    <a:lnTo>
                      <a:pt x="9" y="0"/>
                    </a:lnTo>
                    <a:lnTo>
                      <a:pt x="293" y="0"/>
                    </a:lnTo>
                    <a:lnTo>
                      <a:pt x="295" y="0"/>
                    </a:lnTo>
                    <a:lnTo>
                      <a:pt x="296" y="1"/>
                    </a:lnTo>
                    <a:lnTo>
                      <a:pt x="298" y="1"/>
                    </a:lnTo>
                    <a:lnTo>
                      <a:pt x="299" y="2"/>
                    </a:lnTo>
                    <a:lnTo>
                      <a:pt x="300" y="4"/>
                    </a:lnTo>
                    <a:lnTo>
                      <a:pt x="301" y="5"/>
                    </a:lnTo>
                    <a:lnTo>
                      <a:pt x="301" y="7"/>
                    </a:lnTo>
                    <a:lnTo>
                      <a:pt x="301" y="8"/>
                    </a:lnTo>
                    <a:lnTo>
                      <a:pt x="301" y="86"/>
                    </a:lnTo>
                    <a:lnTo>
                      <a:pt x="301" y="87"/>
                    </a:lnTo>
                    <a:lnTo>
                      <a:pt x="301" y="89"/>
                    </a:lnTo>
                    <a:lnTo>
                      <a:pt x="300" y="90"/>
                    </a:lnTo>
                    <a:lnTo>
                      <a:pt x="299" y="91"/>
                    </a:lnTo>
                    <a:lnTo>
                      <a:pt x="298" y="93"/>
                    </a:lnTo>
                    <a:lnTo>
                      <a:pt x="296" y="93"/>
                    </a:lnTo>
                    <a:lnTo>
                      <a:pt x="295" y="94"/>
                    </a:lnTo>
                    <a:lnTo>
                      <a:pt x="293" y="94"/>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31" name="Freeform 144"/>
              <p:cNvSpPr/>
              <p:nvPr/>
            </p:nvSpPr>
            <p:spPr>
              <a:xfrm>
                <a:off x="1509" y="2398"/>
                <a:ext cx="175" cy="155"/>
              </a:xfrm>
              <a:custGeom>
                <a:avLst/>
                <a:gdLst/>
                <a:ahLst/>
                <a:cxnLst>
                  <a:cxn ang="0">
                    <a:pos x="0" y="0"/>
                  </a:cxn>
                  <a:cxn ang="0">
                    <a:pos x="0" y="0"/>
                  </a:cxn>
                  <a:cxn ang="0">
                    <a:pos x="2" y="0"/>
                  </a:cxn>
                  <a:cxn ang="0">
                    <a:pos x="2" y="2"/>
                  </a:cxn>
                  <a:cxn ang="0">
                    <a:pos x="0" y="2"/>
                  </a:cxn>
                  <a:cxn ang="0">
                    <a:pos x="0" y="0"/>
                  </a:cxn>
                </a:cxnLst>
                <a:rect l="0" t="0" r="0" b="0"/>
                <a:pathLst>
                  <a:path w="301" h="268">
                    <a:moveTo>
                      <a:pt x="0" y="0"/>
                    </a:moveTo>
                    <a:lnTo>
                      <a:pt x="0" y="0"/>
                    </a:lnTo>
                    <a:lnTo>
                      <a:pt x="301" y="0"/>
                    </a:lnTo>
                    <a:lnTo>
                      <a:pt x="301" y="268"/>
                    </a:lnTo>
                    <a:lnTo>
                      <a:pt x="0" y="268"/>
                    </a:lnTo>
                    <a:lnTo>
                      <a:pt x="0"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32" name="Freeform 145"/>
              <p:cNvSpPr/>
              <p:nvPr/>
            </p:nvSpPr>
            <p:spPr>
              <a:xfrm>
                <a:off x="1672" y="2346"/>
                <a:ext cx="15" cy="65"/>
              </a:xfrm>
              <a:custGeom>
                <a:avLst/>
                <a:gdLst/>
                <a:ahLst/>
                <a:cxnLst>
                  <a:cxn ang="0">
                    <a:pos x="0" y="0"/>
                  </a:cxn>
                  <a:cxn ang="0">
                    <a:pos x="0" y="0"/>
                  </a:cxn>
                  <a:cxn ang="0">
                    <a:pos x="1" y="0"/>
                  </a:cxn>
                  <a:cxn ang="0">
                    <a:pos x="1" y="1"/>
                  </a:cxn>
                  <a:cxn ang="0">
                    <a:pos x="0" y="1"/>
                  </a:cxn>
                  <a:cxn ang="0">
                    <a:pos x="0" y="0"/>
                  </a:cxn>
                </a:cxnLst>
                <a:rect l="0" t="0" r="0" b="0"/>
                <a:pathLst>
                  <a:path w="26" h="111">
                    <a:moveTo>
                      <a:pt x="0" y="0"/>
                    </a:moveTo>
                    <a:lnTo>
                      <a:pt x="0" y="0"/>
                    </a:lnTo>
                    <a:lnTo>
                      <a:pt x="26" y="0"/>
                    </a:lnTo>
                    <a:lnTo>
                      <a:pt x="26" y="111"/>
                    </a:lnTo>
                    <a:lnTo>
                      <a:pt x="0" y="111"/>
                    </a:lnTo>
                    <a:lnTo>
                      <a:pt x="0"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33" name="Freeform 146"/>
              <p:cNvSpPr/>
              <p:nvPr/>
            </p:nvSpPr>
            <p:spPr>
              <a:xfrm>
                <a:off x="1506" y="2346"/>
                <a:ext cx="15" cy="65"/>
              </a:xfrm>
              <a:custGeom>
                <a:avLst/>
                <a:gdLst/>
                <a:ahLst/>
                <a:cxnLst>
                  <a:cxn ang="0">
                    <a:pos x="1" y="0"/>
                  </a:cxn>
                  <a:cxn ang="0">
                    <a:pos x="1" y="0"/>
                  </a:cxn>
                  <a:cxn ang="0">
                    <a:pos x="0" y="0"/>
                  </a:cxn>
                  <a:cxn ang="0">
                    <a:pos x="0" y="1"/>
                  </a:cxn>
                  <a:cxn ang="0">
                    <a:pos x="1" y="1"/>
                  </a:cxn>
                  <a:cxn ang="0">
                    <a:pos x="1" y="0"/>
                  </a:cxn>
                </a:cxnLst>
                <a:rect l="0" t="0" r="0" b="0"/>
                <a:pathLst>
                  <a:path w="26" h="111">
                    <a:moveTo>
                      <a:pt x="26" y="0"/>
                    </a:moveTo>
                    <a:lnTo>
                      <a:pt x="26" y="0"/>
                    </a:lnTo>
                    <a:lnTo>
                      <a:pt x="0" y="0"/>
                    </a:lnTo>
                    <a:lnTo>
                      <a:pt x="0" y="111"/>
                    </a:lnTo>
                    <a:lnTo>
                      <a:pt x="26" y="111"/>
                    </a:lnTo>
                    <a:lnTo>
                      <a:pt x="26"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34" name="Freeform 147"/>
              <p:cNvSpPr/>
              <p:nvPr/>
            </p:nvSpPr>
            <p:spPr>
              <a:xfrm>
                <a:off x="1672" y="2557"/>
                <a:ext cx="15" cy="64"/>
              </a:xfrm>
              <a:custGeom>
                <a:avLst/>
                <a:gdLst/>
                <a:ahLst/>
                <a:cxnLst>
                  <a:cxn ang="0">
                    <a:pos x="0" y="0"/>
                  </a:cxn>
                  <a:cxn ang="0">
                    <a:pos x="0" y="0"/>
                  </a:cxn>
                  <a:cxn ang="0">
                    <a:pos x="1" y="0"/>
                  </a:cxn>
                  <a:cxn ang="0">
                    <a:pos x="1" y="1"/>
                  </a:cxn>
                  <a:cxn ang="0">
                    <a:pos x="0" y="1"/>
                  </a:cxn>
                  <a:cxn ang="0">
                    <a:pos x="0" y="0"/>
                  </a:cxn>
                </a:cxnLst>
                <a:rect l="0" t="0" r="0" b="0"/>
                <a:pathLst>
                  <a:path w="26" h="111">
                    <a:moveTo>
                      <a:pt x="0" y="0"/>
                    </a:moveTo>
                    <a:lnTo>
                      <a:pt x="0" y="0"/>
                    </a:lnTo>
                    <a:lnTo>
                      <a:pt x="26" y="0"/>
                    </a:lnTo>
                    <a:lnTo>
                      <a:pt x="26" y="111"/>
                    </a:lnTo>
                    <a:lnTo>
                      <a:pt x="0" y="111"/>
                    </a:lnTo>
                    <a:lnTo>
                      <a:pt x="0"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35" name="Freeform 148"/>
              <p:cNvSpPr/>
              <p:nvPr/>
            </p:nvSpPr>
            <p:spPr>
              <a:xfrm>
                <a:off x="1506" y="2557"/>
                <a:ext cx="15" cy="64"/>
              </a:xfrm>
              <a:custGeom>
                <a:avLst/>
                <a:gdLst/>
                <a:ahLst/>
                <a:cxnLst>
                  <a:cxn ang="0">
                    <a:pos x="1" y="0"/>
                  </a:cxn>
                  <a:cxn ang="0">
                    <a:pos x="1" y="0"/>
                  </a:cxn>
                  <a:cxn ang="0">
                    <a:pos x="0" y="0"/>
                  </a:cxn>
                  <a:cxn ang="0">
                    <a:pos x="0" y="1"/>
                  </a:cxn>
                  <a:cxn ang="0">
                    <a:pos x="1" y="1"/>
                  </a:cxn>
                  <a:cxn ang="0">
                    <a:pos x="1" y="0"/>
                  </a:cxn>
                </a:cxnLst>
                <a:rect l="0" t="0" r="0" b="0"/>
                <a:pathLst>
                  <a:path w="26" h="111">
                    <a:moveTo>
                      <a:pt x="26" y="0"/>
                    </a:moveTo>
                    <a:lnTo>
                      <a:pt x="26" y="0"/>
                    </a:lnTo>
                    <a:lnTo>
                      <a:pt x="0" y="0"/>
                    </a:lnTo>
                    <a:lnTo>
                      <a:pt x="0" y="111"/>
                    </a:lnTo>
                    <a:lnTo>
                      <a:pt x="26" y="111"/>
                    </a:lnTo>
                    <a:lnTo>
                      <a:pt x="26"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36" name="Freeform 149"/>
              <p:cNvSpPr/>
              <p:nvPr/>
            </p:nvSpPr>
            <p:spPr>
              <a:xfrm>
                <a:off x="1506" y="2295"/>
                <a:ext cx="180" cy="56"/>
              </a:xfrm>
              <a:custGeom>
                <a:avLst/>
                <a:gdLst/>
                <a:ahLst/>
                <a:cxnLst>
                  <a:cxn ang="0">
                    <a:pos x="2" y="1"/>
                  </a:cxn>
                  <a:cxn ang="0">
                    <a:pos x="2"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Lst>
                <a:rect l="0" t="0" r="0" b="0"/>
                <a:pathLst>
                  <a:path w="310" h="97">
                    <a:moveTo>
                      <a:pt x="297" y="97"/>
                    </a:moveTo>
                    <a:lnTo>
                      <a:pt x="297" y="97"/>
                    </a:lnTo>
                    <a:lnTo>
                      <a:pt x="13" y="97"/>
                    </a:lnTo>
                    <a:lnTo>
                      <a:pt x="11" y="97"/>
                    </a:lnTo>
                    <a:lnTo>
                      <a:pt x="8" y="96"/>
                    </a:lnTo>
                    <a:lnTo>
                      <a:pt x="6" y="94"/>
                    </a:lnTo>
                    <a:lnTo>
                      <a:pt x="4" y="92"/>
                    </a:lnTo>
                    <a:lnTo>
                      <a:pt x="2" y="89"/>
                    </a:lnTo>
                    <a:lnTo>
                      <a:pt x="1" y="86"/>
                    </a:lnTo>
                    <a:lnTo>
                      <a:pt x="1" y="83"/>
                    </a:lnTo>
                    <a:lnTo>
                      <a:pt x="0" y="79"/>
                    </a:lnTo>
                    <a:lnTo>
                      <a:pt x="0" y="40"/>
                    </a:lnTo>
                    <a:lnTo>
                      <a:pt x="1" y="35"/>
                    </a:lnTo>
                    <a:lnTo>
                      <a:pt x="4" y="30"/>
                    </a:lnTo>
                    <a:lnTo>
                      <a:pt x="8" y="26"/>
                    </a:lnTo>
                    <a:lnTo>
                      <a:pt x="14" y="22"/>
                    </a:lnTo>
                    <a:lnTo>
                      <a:pt x="20" y="19"/>
                    </a:lnTo>
                    <a:lnTo>
                      <a:pt x="29" y="16"/>
                    </a:lnTo>
                    <a:lnTo>
                      <a:pt x="38" y="13"/>
                    </a:lnTo>
                    <a:lnTo>
                      <a:pt x="49" y="10"/>
                    </a:lnTo>
                    <a:lnTo>
                      <a:pt x="60" y="8"/>
                    </a:lnTo>
                    <a:lnTo>
                      <a:pt x="72" y="6"/>
                    </a:lnTo>
                    <a:lnTo>
                      <a:pt x="85" y="4"/>
                    </a:lnTo>
                    <a:lnTo>
                      <a:pt x="98" y="3"/>
                    </a:lnTo>
                    <a:lnTo>
                      <a:pt x="112" y="1"/>
                    </a:lnTo>
                    <a:lnTo>
                      <a:pt x="126" y="1"/>
                    </a:lnTo>
                    <a:lnTo>
                      <a:pt x="140" y="0"/>
                    </a:lnTo>
                    <a:lnTo>
                      <a:pt x="155" y="0"/>
                    </a:lnTo>
                    <a:lnTo>
                      <a:pt x="169" y="0"/>
                    </a:lnTo>
                    <a:lnTo>
                      <a:pt x="184" y="1"/>
                    </a:lnTo>
                    <a:lnTo>
                      <a:pt x="198" y="1"/>
                    </a:lnTo>
                    <a:lnTo>
                      <a:pt x="212" y="2"/>
                    </a:lnTo>
                    <a:lnTo>
                      <a:pt x="225" y="4"/>
                    </a:lnTo>
                    <a:lnTo>
                      <a:pt x="238" y="5"/>
                    </a:lnTo>
                    <a:lnTo>
                      <a:pt x="250" y="8"/>
                    </a:lnTo>
                    <a:lnTo>
                      <a:pt x="261" y="10"/>
                    </a:lnTo>
                    <a:lnTo>
                      <a:pt x="272" y="12"/>
                    </a:lnTo>
                    <a:lnTo>
                      <a:pt x="281" y="15"/>
                    </a:lnTo>
                    <a:lnTo>
                      <a:pt x="289" y="19"/>
                    </a:lnTo>
                    <a:lnTo>
                      <a:pt x="296" y="22"/>
                    </a:lnTo>
                    <a:lnTo>
                      <a:pt x="302" y="26"/>
                    </a:lnTo>
                    <a:lnTo>
                      <a:pt x="306" y="30"/>
                    </a:lnTo>
                    <a:lnTo>
                      <a:pt x="309" y="35"/>
                    </a:lnTo>
                    <a:lnTo>
                      <a:pt x="310" y="40"/>
                    </a:lnTo>
                    <a:lnTo>
                      <a:pt x="310" y="79"/>
                    </a:lnTo>
                    <a:lnTo>
                      <a:pt x="309" y="83"/>
                    </a:lnTo>
                    <a:lnTo>
                      <a:pt x="309" y="86"/>
                    </a:lnTo>
                    <a:lnTo>
                      <a:pt x="308" y="89"/>
                    </a:lnTo>
                    <a:lnTo>
                      <a:pt x="306" y="92"/>
                    </a:lnTo>
                    <a:lnTo>
                      <a:pt x="304" y="94"/>
                    </a:lnTo>
                    <a:lnTo>
                      <a:pt x="302" y="96"/>
                    </a:lnTo>
                    <a:lnTo>
                      <a:pt x="299" y="97"/>
                    </a:lnTo>
                    <a:lnTo>
                      <a:pt x="297" y="97"/>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37" name="Freeform 150"/>
              <p:cNvSpPr/>
              <p:nvPr/>
            </p:nvSpPr>
            <p:spPr>
              <a:xfrm>
                <a:off x="1509" y="2304"/>
                <a:ext cx="175" cy="357"/>
              </a:xfrm>
              <a:custGeom>
                <a:avLst/>
                <a:gdLst/>
                <a:ahLst/>
                <a:cxnLst>
                  <a:cxn ang="0">
                    <a:pos x="1" y="4"/>
                  </a:cxn>
                  <a:cxn ang="0">
                    <a:pos x="1" y="4"/>
                  </a:cxn>
                  <a:cxn ang="0">
                    <a:pos x="1" y="4"/>
                  </a:cxn>
                  <a:cxn ang="0">
                    <a:pos x="0" y="3"/>
                  </a:cxn>
                  <a:cxn ang="0">
                    <a:pos x="1" y="3"/>
                  </a:cxn>
                  <a:cxn ang="0">
                    <a:pos x="1" y="3"/>
                  </a:cxn>
                  <a:cxn ang="0">
                    <a:pos x="1" y="3"/>
                  </a:cxn>
                  <a:cxn ang="0">
                    <a:pos x="1" y="2"/>
                  </a:cxn>
                  <a:cxn ang="0">
                    <a:pos x="1" y="2"/>
                  </a:cxn>
                  <a:cxn ang="0">
                    <a:pos x="0" y="2"/>
                  </a:cxn>
                  <a:cxn ang="0">
                    <a:pos x="0" y="1"/>
                  </a:cxn>
                  <a:cxn ang="0">
                    <a:pos x="1" y="1"/>
                  </a:cxn>
                  <a:cxn ang="0">
                    <a:pos x="1" y="1"/>
                  </a:cxn>
                  <a:cxn ang="0">
                    <a:pos x="1" y="1"/>
                  </a:cxn>
                  <a:cxn ang="0">
                    <a:pos x="1" y="1"/>
                  </a:cxn>
                  <a:cxn ang="0">
                    <a:pos x="1" y="1"/>
                  </a:cxn>
                  <a:cxn ang="0">
                    <a:pos x="1" y="1"/>
                  </a:cxn>
                  <a:cxn ang="0">
                    <a:pos x="1" y="1"/>
                  </a:cxn>
                  <a:cxn ang="0">
                    <a:pos x="1" y="0"/>
                  </a:cxn>
                  <a:cxn ang="0">
                    <a:pos x="1" y="0"/>
                  </a:cxn>
                  <a:cxn ang="0">
                    <a:pos x="2" y="1"/>
                  </a:cxn>
                  <a:cxn ang="0">
                    <a:pos x="2" y="1"/>
                  </a:cxn>
                  <a:cxn ang="0">
                    <a:pos x="2" y="1"/>
                  </a:cxn>
                  <a:cxn ang="0">
                    <a:pos x="2" y="1"/>
                  </a:cxn>
                  <a:cxn ang="0">
                    <a:pos x="2" y="1"/>
                  </a:cxn>
                  <a:cxn ang="0">
                    <a:pos x="2" y="1"/>
                  </a:cxn>
                  <a:cxn ang="0">
                    <a:pos x="2" y="1"/>
                  </a:cxn>
                  <a:cxn ang="0">
                    <a:pos x="2" y="1"/>
                  </a:cxn>
                  <a:cxn ang="0">
                    <a:pos x="2" y="2"/>
                  </a:cxn>
                  <a:cxn ang="0">
                    <a:pos x="2" y="2"/>
                  </a:cxn>
                  <a:cxn ang="0">
                    <a:pos x="2" y="2"/>
                  </a:cxn>
                  <a:cxn ang="0">
                    <a:pos x="2" y="3"/>
                  </a:cxn>
                  <a:cxn ang="0">
                    <a:pos x="2" y="3"/>
                  </a:cxn>
                  <a:cxn ang="0">
                    <a:pos x="2" y="3"/>
                  </a:cxn>
                  <a:cxn ang="0">
                    <a:pos x="2" y="4"/>
                  </a:cxn>
                  <a:cxn ang="0">
                    <a:pos x="2" y="4"/>
                  </a:cxn>
                  <a:cxn ang="0">
                    <a:pos x="2" y="4"/>
                  </a:cxn>
                  <a:cxn ang="0">
                    <a:pos x="2" y="4"/>
                  </a:cxn>
                  <a:cxn ang="0">
                    <a:pos x="2" y="5"/>
                  </a:cxn>
                  <a:cxn ang="0">
                    <a:pos x="2" y="5"/>
                  </a:cxn>
                  <a:cxn ang="0">
                    <a:pos x="2" y="5"/>
                  </a:cxn>
                  <a:cxn ang="0">
                    <a:pos x="1" y="5"/>
                  </a:cxn>
                  <a:cxn ang="0">
                    <a:pos x="1" y="5"/>
                  </a:cxn>
                  <a:cxn ang="0">
                    <a:pos x="1" y="5"/>
                  </a:cxn>
                </a:cxnLst>
                <a:rect l="0" t="0" r="0" b="0"/>
                <a:pathLst>
                  <a:path w="301" h="616">
                    <a:moveTo>
                      <a:pt x="7" y="561"/>
                    </a:moveTo>
                    <a:lnTo>
                      <a:pt x="7" y="561"/>
                    </a:lnTo>
                    <a:lnTo>
                      <a:pt x="6" y="561"/>
                    </a:lnTo>
                    <a:lnTo>
                      <a:pt x="5" y="561"/>
                    </a:lnTo>
                    <a:lnTo>
                      <a:pt x="4" y="561"/>
                    </a:lnTo>
                    <a:lnTo>
                      <a:pt x="3" y="560"/>
                    </a:lnTo>
                    <a:lnTo>
                      <a:pt x="2" y="559"/>
                    </a:lnTo>
                    <a:lnTo>
                      <a:pt x="1" y="558"/>
                    </a:lnTo>
                    <a:lnTo>
                      <a:pt x="1" y="557"/>
                    </a:lnTo>
                    <a:lnTo>
                      <a:pt x="0" y="556"/>
                    </a:lnTo>
                    <a:lnTo>
                      <a:pt x="0" y="554"/>
                    </a:lnTo>
                    <a:lnTo>
                      <a:pt x="0" y="426"/>
                    </a:lnTo>
                    <a:lnTo>
                      <a:pt x="0" y="424"/>
                    </a:lnTo>
                    <a:lnTo>
                      <a:pt x="1" y="423"/>
                    </a:lnTo>
                    <a:lnTo>
                      <a:pt x="1" y="421"/>
                    </a:lnTo>
                    <a:lnTo>
                      <a:pt x="2" y="420"/>
                    </a:lnTo>
                    <a:lnTo>
                      <a:pt x="3" y="419"/>
                    </a:lnTo>
                    <a:lnTo>
                      <a:pt x="4" y="419"/>
                    </a:lnTo>
                    <a:lnTo>
                      <a:pt x="5" y="418"/>
                    </a:lnTo>
                    <a:lnTo>
                      <a:pt x="6" y="418"/>
                    </a:lnTo>
                    <a:lnTo>
                      <a:pt x="7" y="418"/>
                    </a:lnTo>
                    <a:lnTo>
                      <a:pt x="7" y="200"/>
                    </a:lnTo>
                    <a:lnTo>
                      <a:pt x="6" y="200"/>
                    </a:lnTo>
                    <a:lnTo>
                      <a:pt x="5" y="200"/>
                    </a:lnTo>
                    <a:lnTo>
                      <a:pt x="4" y="200"/>
                    </a:lnTo>
                    <a:lnTo>
                      <a:pt x="3" y="199"/>
                    </a:lnTo>
                    <a:lnTo>
                      <a:pt x="2" y="198"/>
                    </a:lnTo>
                    <a:lnTo>
                      <a:pt x="1" y="197"/>
                    </a:lnTo>
                    <a:lnTo>
                      <a:pt x="1" y="196"/>
                    </a:lnTo>
                    <a:lnTo>
                      <a:pt x="0" y="195"/>
                    </a:lnTo>
                    <a:lnTo>
                      <a:pt x="0" y="193"/>
                    </a:lnTo>
                    <a:lnTo>
                      <a:pt x="0" y="64"/>
                    </a:lnTo>
                    <a:lnTo>
                      <a:pt x="0" y="63"/>
                    </a:lnTo>
                    <a:lnTo>
                      <a:pt x="1" y="62"/>
                    </a:lnTo>
                    <a:lnTo>
                      <a:pt x="1" y="60"/>
                    </a:lnTo>
                    <a:lnTo>
                      <a:pt x="2" y="59"/>
                    </a:lnTo>
                    <a:lnTo>
                      <a:pt x="3" y="58"/>
                    </a:lnTo>
                    <a:lnTo>
                      <a:pt x="4" y="58"/>
                    </a:lnTo>
                    <a:lnTo>
                      <a:pt x="5" y="57"/>
                    </a:lnTo>
                    <a:lnTo>
                      <a:pt x="6" y="57"/>
                    </a:lnTo>
                    <a:lnTo>
                      <a:pt x="7" y="57"/>
                    </a:lnTo>
                    <a:lnTo>
                      <a:pt x="7" y="27"/>
                    </a:lnTo>
                    <a:lnTo>
                      <a:pt x="8" y="24"/>
                    </a:lnTo>
                    <a:lnTo>
                      <a:pt x="10" y="21"/>
                    </a:lnTo>
                    <a:lnTo>
                      <a:pt x="14" y="18"/>
                    </a:lnTo>
                    <a:lnTo>
                      <a:pt x="20" y="15"/>
                    </a:lnTo>
                    <a:lnTo>
                      <a:pt x="26" y="13"/>
                    </a:lnTo>
                    <a:lnTo>
                      <a:pt x="34" y="10"/>
                    </a:lnTo>
                    <a:lnTo>
                      <a:pt x="42" y="8"/>
                    </a:lnTo>
                    <a:lnTo>
                      <a:pt x="52" y="7"/>
                    </a:lnTo>
                    <a:lnTo>
                      <a:pt x="62" y="5"/>
                    </a:lnTo>
                    <a:lnTo>
                      <a:pt x="73" y="4"/>
                    </a:lnTo>
                    <a:lnTo>
                      <a:pt x="85" y="2"/>
                    </a:lnTo>
                    <a:lnTo>
                      <a:pt x="98" y="1"/>
                    </a:lnTo>
                    <a:lnTo>
                      <a:pt x="110" y="1"/>
                    </a:lnTo>
                    <a:lnTo>
                      <a:pt x="123" y="0"/>
                    </a:lnTo>
                    <a:lnTo>
                      <a:pt x="137" y="0"/>
                    </a:lnTo>
                    <a:lnTo>
                      <a:pt x="150" y="0"/>
                    </a:lnTo>
                    <a:lnTo>
                      <a:pt x="163" y="0"/>
                    </a:lnTo>
                    <a:lnTo>
                      <a:pt x="177" y="0"/>
                    </a:lnTo>
                    <a:lnTo>
                      <a:pt x="190" y="1"/>
                    </a:lnTo>
                    <a:lnTo>
                      <a:pt x="202" y="1"/>
                    </a:lnTo>
                    <a:lnTo>
                      <a:pt x="215" y="2"/>
                    </a:lnTo>
                    <a:lnTo>
                      <a:pt x="226" y="3"/>
                    </a:lnTo>
                    <a:lnTo>
                      <a:pt x="238" y="5"/>
                    </a:lnTo>
                    <a:lnTo>
                      <a:pt x="248" y="6"/>
                    </a:lnTo>
                    <a:lnTo>
                      <a:pt x="258" y="8"/>
                    </a:lnTo>
                    <a:lnTo>
                      <a:pt x="266" y="10"/>
                    </a:lnTo>
                    <a:lnTo>
                      <a:pt x="274" y="12"/>
                    </a:lnTo>
                    <a:lnTo>
                      <a:pt x="280" y="15"/>
                    </a:lnTo>
                    <a:lnTo>
                      <a:pt x="286" y="18"/>
                    </a:lnTo>
                    <a:lnTo>
                      <a:pt x="290" y="20"/>
                    </a:lnTo>
                    <a:lnTo>
                      <a:pt x="292" y="23"/>
                    </a:lnTo>
                    <a:lnTo>
                      <a:pt x="293" y="27"/>
                    </a:lnTo>
                    <a:lnTo>
                      <a:pt x="293" y="57"/>
                    </a:lnTo>
                    <a:lnTo>
                      <a:pt x="295" y="57"/>
                    </a:lnTo>
                    <a:lnTo>
                      <a:pt x="296" y="57"/>
                    </a:lnTo>
                    <a:lnTo>
                      <a:pt x="297" y="58"/>
                    </a:lnTo>
                    <a:lnTo>
                      <a:pt x="298" y="58"/>
                    </a:lnTo>
                    <a:lnTo>
                      <a:pt x="299" y="59"/>
                    </a:lnTo>
                    <a:lnTo>
                      <a:pt x="300" y="60"/>
                    </a:lnTo>
                    <a:lnTo>
                      <a:pt x="300" y="62"/>
                    </a:lnTo>
                    <a:lnTo>
                      <a:pt x="300" y="63"/>
                    </a:lnTo>
                    <a:lnTo>
                      <a:pt x="301" y="64"/>
                    </a:lnTo>
                    <a:lnTo>
                      <a:pt x="301" y="193"/>
                    </a:lnTo>
                    <a:lnTo>
                      <a:pt x="300" y="195"/>
                    </a:lnTo>
                    <a:lnTo>
                      <a:pt x="300" y="196"/>
                    </a:lnTo>
                    <a:lnTo>
                      <a:pt x="300" y="197"/>
                    </a:lnTo>
                    <a:lnTo>
                      <a:pt x="299" y="198"/>
                    </a:lnTo>
                    <a:lnTo>
                      <a:pt x="298" y="199"/>
                    </a:lnTo>
                    <a:lnTo>
                      <a:pt x="297" y="200"/>
                    </a:lnTo>
                    <a:lnTo>
                      <a:pt x="296" y="200"/>
                    </a:lnTo>
                    <a:lnTo>
                      <a:pt x="295" y="200"/>
                    </a:lnTo>
                    <a:lnTo>
                      <a:pt x="293" y="200"/>
                    </a:lnTo>
                    <a:lnTo>
                      <a:pt x="293" y="418"/>
                    </a:lnTo>
                    <a:lnTo>
                      <a:pt x="295" y="418"/>
                    </a:lnTo>
                    <a:lnTo>
                      <a:pt x="296" y="418"/>
                    </a:lnTo>
                    <a:lnTo>
                      <a:pt x="297" y="419"/>
                    </a:lnTo>
                    <a:lnTo>
                      <a:pt x="298" y="419"/>
                    </a:lnTo>
                    <a:lnTo>
                      <a:pt x="299" y="420"/>
                    </a:lnTo>
                    <a:lnTo>
                      <a:pt x="300" y="421"/>
                    </a:lnTo>
                    <a:lnTo>
                      <a:pt x="300" y="423"/>
                    </a:lnTo>
                    <a:lnTo>
                      <a:pt x="300" y="424"/>
                    </a:lnTo>
                    <a:lnTo>
                      <a:pt x="301" y="426"/>
                    </a:lnTo>
                    <a:lnTo>
                      <a:pt x="301" y="554"/>
                    </a:lnTo>
                    <a:lnTo>
                      <a:pt x="300" y="556"/>
                    </a:lnTo>
                    <a:lnTo>
                      <a:pt x="300" y="557"/>
                    </a:lnTo>
                    <a:lnTo>
                      <a:pt x="300" y="558"/>
                    </a:lnTo>
                    <a:lnTo>
                      <a:pt x="299" y="559"/>
                    </a:lnTo>
                    <a:lnTo>
                      <a:pt x="298" y="560"/>
                    </a:lnTo>
                    <a:lnTo>
                      <a:pt x="297" y="561"/>
                    </a:lnTo>
                    <a:lnTo>
                      <a:pt x="296" y="561"/>
                    </a:lnTo>
                    <a:lnTo>
                      <a:pt x="295" y="561"/>
                    </a:lnTo>
                    <a:lnTo>
                      <a:pt x="293" y="561"/>
                    </a:lnTo>
                    <a:lnTo>
                      <a:pt x="293" y="604"/>
                    </a:lnTo>
                    <a:lnTo>
                      <a:pt x="292" y="606"/>
                    </a:lnTo>
                    <a:lnTo>
                      <a:pt x="292" y="608"/>
                    </a:lnTo>
                    <a:lnTo>
                      <a:pt x="291" y="611"/>
                    </a:lnTo>
                    <a:lnTo>
                      <a:pt x="289" y="612"/>
                    </a:lnTo>
                    <a:lnTo>
                      <a:pt x="287" y="614"/>
                    </a:lnTo>
                    <a:lnTo>
                      <a:pt x="285" y="615"/>
                    </a:lnTo>
                    <a:lnTo>
                      <a:pt x="283" y="616"/>
                    </a:lnTo>
                    <a:lnTo>
                      <a:pt x="281" y="616"/>
                    </a:lnTo>
                    <a:lnTo>
                      <a:pt x="19" y="616"/>
                    </a:lnTo>
                    <a:lnTo>
                      <a:pt x="17" y="616"/>
                    </a:lnTo>
                    <a:lnTo>
                      <a:pt x="15" y="615"/>
                    </a:lnTo>
                    <a:lnTo>
                      <a:pt x="13" y="614"/>
                    </a:lnTo>
                    <a:lnTo>
                      <a:pt x="11" y="612"/>
                    </a:lnTo>
                    <a:lnTo>
                      <a:pt x="9" y="611"/>
                    </a:lnTo>
                    <a:lnTo>
                      <a:pt x="8" y="608"/>
                    </a:lnTo>
                    <a:lnTo>
                      <a:pt x="8" y="606"/>
                    </a:lnTo>
                    <a:lnTo>
                      <a:pt x="7" y="604"/>
                    </a:lnTo>
                    <a:lnTo>
                      <a:pt x="7" y="561"/>
                    </a:lnTo>
                    <a:close/>
                  </a:path>
                </a:pathLst>
              </a:custGeom>
              <a:solidFill>
                <a:srgbClr val="9E9E9E">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38" name="Freeform 151"/>
              <p:cNvSpPr/>
              <p:nvPr/>
            </p:nvSpPr>
            <p:spPr>
              <a:xfrm>
                <a:off x="1509" y="2304"/>
                <a:ext cx="175" cy="357"/>
              </a:xfrm>
              <a:custGeom>
                <a:avLst/>
                <a:gdLst/>
                <a:ahLst/>
                <a:cxnLst>
                  <a:cxn ang="0">
                    <a:pos x="1" y="4"/>
                  </a:cxn>
                  <a:cxn ang="0">
                    <a:pos x="1" y="4"/>
                  </a:cxn>
                  <a:cxn ang="0">
                    <a:pos x="1" y="4"/>
                  </a:cxn>
                  <a:cxn ang="0">
                    <a:pos x="0" y="3"/>
                  </a:cxn>
                  <a:cxn ang="0">
                    <a:pos x="1" y="3"/>
                  </a:cxn>
                  <a:cxn ang="0">
                    <a:pos x="1" y="3"/>
                  </a:cxn>
                  <a:cxn ang="0">
                    <a:pos x="1" y="3"/>
                  </a:cxn>
                  <a:cxn ang="0">
                    <a:pos x="1" y="2"/>
                  </a:cxn>
                  <a:cxn ang="0">
                    <a:pos x="1" y="2"/>
                  </a:cxn>
                  <a:cxn ang="0">
                    <a:pos x="0" y="2"/>
                  </a:cxn>
                  <a:cxn ang="0">
                    <a:pos x="0" y="1"/>
                  </a:cxn>
                  <a:cxn ang="0">
                    <a:pos x="1" y="1"/>
                  </a:cxn>
                  <a:cxn ang="0">
                    <a:pos x="1" y="1"/>
                  </a:cxn>
                  <a:cxn ang="0">
                    <a:pos x="1" y="1"/>
                  </a:cxn>
                  <a:cxn ang="0">
                    <a:pos x="1" y="1"/>
                  </a:cxn>
                  <a:cxn ang="0">
                    <a:pos x="1" y="1"/>
                  </a:cxn>
                  <a:cxn ang="0">
                    <a:pos x="1" y="1"/>
                  </a:cxn>
                  <a:cxn ang="0">
                    <a:pos x="1" y="1"/>
                  </a:cxn>
                  <a:cxn ang="0">
                    <a:pos x="1" y="0"/>
                  </a:cxn>
                  <a:cxn ang="0">
                    <a:pos x="1" y="0"/>
                  </a:cxn>
                  <a:cxn ang="0">
                    <a:pos x="2" y="1"/>
                  </a:cxn>
                  <a:cxn ang="0">
                    <a:pos x="2" y="1"/>
                  </a:cxn>
                  <a:cxn ang="0">
                    <a:pos x="2" y="1"/>
                  </a:cxn>
                  <a:cxn ang="0">
                    <a:pos x="2" y="1"/>
                  </a:cxn>
                  <a:cxn ang="0">
                    <a:pos x="2" y="1"/>
                  </a:cxn>
                  <a:cxn ang="0">
                    <a:pos x="2" y="1"/>
                  </a:cxn>
                  <a:cxn ang="0">
                    <a:pos x="2" y="1"/>
                  </a:cxn>
                  <a:cxn ang="0">
                    <a:pos x="2" y="1"/>
                  </a:cxn>
                  <a:cxn ang="0">
                    <a:pos x="2" y="2"/>
                  </a:cxn>
                  <a:cxn ang="0">
                    <a:pos x="2" y="2"/>
                  </a:cxn>
                  <a:cxn ang="0">
                    <a:pos x="2" y="2"/>
                  </a:cxn>
                  <a:cxn ang="0">
                    <a:pos x="2" y="3"/>
                  </a:cxn>
                  <a:cxn ang="0">
                    <a:pos x="2" y="3"/>
                  </a:cxn>
                  <a:cxn ang="0">
                    <a:pos x="2" y="3"/>
                  </a:cxn>
                  <a:cxn ang="0">
                    <a:pos x="2" y="4"/>
                  </a:cxn>
                  <a:cxn ang="0">
                    <a:pos x="2" y="4"/>
                  </a:cxn>
                  <a:cxn ang="0">
                    <a:pos x="2" y="4"/>
                  </a:cxn>
                  <a:cxn ang="0">
                    <a:pos x="2" y="4"/>
                  </a:cxn>
                  <a:cxn ang="0">
                    <a:pos x="2" y="5"/>
                  </a:cxn>
                  <a:cxn ang="0">
                    <a:pos x="2" y="5"/>
                  </a:cxn>
                  <a:cxn ang="0">
                    <a:pos x="2" y="5"/>
                  </a:cxn>
                  <a:cxn ang="0">
                    <a:pos x="1" y="5"/>
                  </a:cxn>
                  <a:cxn ang="0">
                    <a:pos x="1" y="5"/>
                  </a:cxn>
                  <a:cxn ang="0">
                    <a:pos x="1" y="5"/>
                  </a:cxn>
                </a:cxnLst>
                <a:rect l="0" t="0" r="0" b="0"/>
                <a:pathLst>
                  <a:path w="301" h="616">
                    <a:moveTo>
                      <a:pt x="7" y="561"/>
                    </a:moveTo>
                    <a:lnTo>
                      <a:pt x="7" y="561"/>
                    </a:lnTo>
                    <a:lnTo>
                      <a:pt x="6" y="561"/>
                    </a:lnTo>
                    <a:lnTo>
                      <a:pt x="5" y="561"/>
                    </a:lnTo>
                    <a:lnTo>
                      <a:pt x="4" y="561"/>
                    </a:lnTo>
                    <a:lnTo>
                      <a:pt x="3" y="560"/>
                    </a:lnTo>
                    <a:lnTo>
                      <a:pt x="2" y="559"/>
                    </a:lnTo>
                    <a:lnTo>
                      <a:pt x="1" y="558"/>
                    </a:lnTo>
                    <a:lnTo>
                      <a:pt x="1" y="557"/>
                    </a:lnTo>
                    <a:lnTo>
                      <a:pt x="0" y="556"/>
                    </a:lnTo>
                    <a:lnTo>
                      <a:pt x="0" y="554"/>
                    </a:lnTo>
                    <a:lnTo>
                      <a:pt x="0" y="426"/>
                    </a:lnTo>
                    <a:lnTo>
                      <a:pt x="0" y="424"/>
                    </a:lnTo>
                    <a:lnTo>
                      <a:pt x="1" y="423"/>
                    </a:lnTo>
                    <a:lnTo>
                      <a:pt x="1" y="421"/>
                    </a:lnTo>
                    <a:lnTo>
                      <a:pt x="2" y="420"/>
                    </a:lnTo>
                    <a:lnTo>
                      <a:pt x="3" y="419"/>
                    </a:lnTo>
                    <a:lnTo>
                      <a:pt x="4" y="419"/>
                    </a:lnTo>
                    <a:lnTo>
                      <a:pt x="5" y="418"/>
                    </a:lnTo>
                    <a:lnTo>
                      <a:pt x="6" y="418"/>
                    </a:lnTo>
                    <a:lnTo>
                      <a:pt x="7" y="418"/>
                    </a:lnTo>
                    <a:lnTo>
                      <a:pt x="7" y="200"/>
                    </a:lnTo>
                    <a:lnTo>
                      <a:pt x="6" y="200"/>
                    </a:lnTo>
                    <a:lnTo>
                      <a:pt x="5" y="200"/>
                    </a:lnTo>
                    <a:lnTo>
                      <a:pt x="4" y="200"/>
                    </a:lnTo>
                    <a:lnTo>
                      <a:pt x="3" y="199"/>
                    </a:lnTo>
                    <a:lnTo>
                      <a:pt x="2" y="198"/>
                    </a:lnTo>
                    <a:lnTo>
                      <a:pt x="1" y="197"/>
                    </a:lnTo>
                    <a:lnTo>
                      <a:pt x="1" y="196"/>
                    </a:lnTo>
                    <a:lnTo>
                      <a:pt x="0" y="195"/>
                    </a:lnTo>
                    <a:lnTo>
                      <a:pt x="0" y="193"/>
                    </a:lnTo>
                    <a:lnTo>
                      <a:pt x="0" y="64"/>
                    </a:lnTo>
                    <a:lnTo>
                      <a:pt x="0" y="63"/>
                    </a:lnTo>
                    <a:lnTo>
                      <a:pt x="1" y="62"/>
                    </a:lnTo>
                    <a:lnTo>
                      <a:pt x="1" y="60"/>
                    </a:lnTo>
                    <a:lnTo>
                      <a:pt x="2" y="59"/>
                    </a:lnTo>
                    <a:lnTo>
                      <a:pt x="3" y="58"/>
                    </a:lnTo>
                    <a:lnTo>
                      <a:pt x="4" y="58"/>
                    </a:lnTo>
                    <a:lnTo>
                      <a:pt x="5" y="57"/>
                    </a:lnTo>
                    <a:lnTo>
                      <a:pt x="6" y="57"/>
                    </a:lnTo>
                    <a:lnTo>
                      <a:pt x="7" y="57"/>
                    </a:lnTo>
                    <a:lnTo>
                      <a:pt x="7" y="27"/>
                    </a:lnTo>
                    <a:lnTo>
                      <a:pt x="8" y="24"/>
                    </a:lnTo>
                    <a:lnTo>
                      <a:pt x="10" y="21"/>
                    </a:lnTo>
                    <a:lnTo>
                      <a:pt x="14" y="18"/>
                    </a:lnTo>
                    <a:lnTo>
                      <a:pt x="20" y="15"/>
                    </a:lnTo>
                    <a:lnTo>
                      <a:pt x="26" y="13"/>
                    </a:lnTo>
                    <a:lnTo>
                      <a:pt x="34" y="10"/>
                    </a:lnTo>
                    <a:lnTo>
                      <a:pt x="42" y="8"/>
                    </a:lnTo>
                    <a:lnTo>
                      <a:pt x="52" y="7"/>
                    </a:lnTo>
                    <a:lnTo>
                      <a:pt x="62" y="5"/>
                    </a:lnTo>
                    <a:lnTo>
                      <a:pt x="73" y="4"/>
                    </a:lnTo>
                    <a:lnTo>
                      <a:pt x="85" y="2"/>
                    </a:lnTo>
                    <a:lnTo>
                      <a:pt x="98" y="1"/>
                    </a:lnTo>
                    <a:lnTo>
                      <a:pt x="110" y="1"/>
                    </a:lnTo>
                    <a:lnTo>
                      <a:pt x="123" y="0"/>
                    </a:lnTo>
                    <a:lnTo>
                      <a:pt x="137" y="0"/>
                    </a:lnTo>
                    <a:lnTo>
                      <a:pt x="150" y="0"/>
                    </a:lnTo>
                    <a:lnTo>
                      <a:pt x="163" y="0"/>
                    </a:lnTo>
                    <a:lnTo>
                      <a:pt x="177" y="0"/>
                    </a:lnTo>
                    <a:lnTo>
                      <a:pt x="190" y="1"/>
                    </a:lnTo>
                    <a:lnTo>
                      <a:pt x="202" y="1"/>
                    </a:lnTo>
                    <a:lnTo>
                      <a:pt x="215" y="2"/>
                    </a:lnTo>
                    <a:lnTo>
                      <a:pt x="226" y="3"/>
                    </a:lnTo>
                    <a:lnTo>
                      <a:pt x="238" y="5"/>
                    </a:lnTo>
                    <a:lnTo>
                      <a:pt x="248" y="6"/>
                    </a:lnTo>
                    <a:lnTo>
                      <a:pt x="258" y="8"/>
                    </a:lnTo>
                    <a:lnTo>
                      <a:pt x="266" y="10"/>
                    </a:lnTo>
                    <a:lnTo>
                      <a:pt x="274" y="12"/>
                    </a:lnTo>
                    <a:lnTo>
                      <a:pt x="280" y="15"/>
                    </a:lnTo>
                    <a:lnTo>
                      <a:pt x="286" y="18"/>
                    </a:lnTo>
                    <a:lnTo>
                      <a:pt x="290" y="20"/>
                    </a:lnTo>
                    <a:lnTo>
                      <a:pt x="292" y="23"/>
                    </a:lnTo>
                    <a:lnTo>
                      <a:pt x="293" y="27"/>
                    </a:lnTo>
                    <a:lnTo>
                      <a:pt x="293" y="57"/>
                    </a:lnTo>
                    <a:lnTo>
                      <a:pt x="295" y="57"/>
                    </a:lnTo>
                    <a:lnTo>
                      <a:pt x="296" y="57"/>
                    </a:lnTo>
                    <a:lnTo>
                      <a:pt x="297" y="58"/>
                    </a:lnTo>
                    <a:lnTo>
                      <a:pt x="298" y="58"/>
                    </a:lnTo>
                    <a:lnTo>
                      <a:pt x="299" y="59"/>
                    </a:lnTo>
                    <a:lnTo>
                      <a:pt x="300" y="60"/>
                    </a:lnTo>
                    <a:lnTo>
                      <a:pt x="300" y="62"/>
                    </a:lnTo>
                    <a:lnTo>
                      <a:pt x="300" y="63"/>
                    </a:lnTo>
                    <a:lnTo>
                      <a:pt x="301" y="64"/>
                    </a:lnTo>
                    <a:lnTo>
                      <a:pt x="301" y="193"/>
                    </a:lnTo>
                    <a:lnTo>
                      <a:pt x="300" y="195"/>
                    </a:lnTo>
                    <a:lnTo>
                      <a:pt x="300" y="196"/>
                    </a:lnTo>
                    <a:lnTo>
                      <a:pt x="300" y="197"/>
                    </a:lnTo>
                    <a:lnTo>
                      <a:pt x="299" y="198"/>
                    </a:lnTo>
                    <a:lnTo>
                      <a:pt x="298" y="199"/>
                    </a:lnTo>
                    <a:lnTo>
                      <a:pt x="297" y="200"/>
                    </a:lnTo>
                    <a:lnTo>
                      <a:pt x="296" y="200"/>
                    </a:lnTo>
                    <a:lnTo>
                      <a:pt x="295" y="200"/>
                    </a:lnTo>
                    <a:lnTo>
                      <a:pt x="293" y="200"/>
                    </a:lnTo>
                    <a:lnTo>
                      <a:pt x="293" y="418"/>
                    </a:lnTo>
                    <a:lnTo>
                      <a:pt x="295" y="418"/>
                    </a:lnTo>
                    <a:lnTo>
                      <a:pt x="296" y="418"/>
                    </a:lnTo>
                    <a:lnTo>
                      <a:pt x="297" y="419"/>
                    </a:lnTo>
                    <a:lnTo>
                      <a:pt x="298" y="419"/>
                    </a:lnTo>
                    <a:lnTo>
                      <a:pt x="299" y="420"/>
                    </a:lnTo>
                    <a:lnTo>
                      <a:pt x="300" y="421"/>
                    </a:lnTo>
                    <a:lnTo>
                      <a:pt x="300" y="423"/>
                    </a:lnTo>
                    <a:lnTo>
                      <a:pt x="300" y="424"/>
                    </a:lnTo>
                    <a:lnTo>
                      <a:pt x="301" y="426"/>
                    </a:lnTo>
                    <a:lnTo>
                      <a:pt x="301" y="554"/>
                    </a:lnTo>
                    <a:lnTo>
                      <a:pt x="300" y="556"/>
                    </a:lnTo>
                    <a:lnTo>
                      <a:pt x="300" y="557"/>
                    </a:lnTo>
                    <a:lnTo>
                      <a:pt x="300" y="558"/>
                    </a:lnTo>
                    <a:lnTo>
                      <a:pt x="299" y="559"/>
                    </a:lnTo>
                    <a:lnTo>
                      <a:pt x="298" y="560"/>
                    </a:lnTo>
                    <a:lnTo>
                      <a:pt x="297" y="561"/>
                    </a:lnTo>
                    <a:lnTo>
                      <a:pt x="296" y="561"/>
                    </a:lnTo>
                    <a:lnTo>
                      <a:pt x="295" y="561"/>
                    </a:lnTo>
                    <a:lnTo>
                      <a:pt x="293" y="561"/>
                    </a:lnTo>
                    <a:lnTo>
                      <a:pt x="293" y="604"/>
                    </a:lnTo>
                    <a:lnTo>
                      <a:pt x="292" y="606"/>
                    </a:lnTo>
                    <a:lnTo>
                      <a:pt x="292" y="608"/>
                    </a:lnTo>
                    <a:lnTo>
                      <a:pt x="291" y="611"/>
                    </a:lnTo>
                    <a:lnTo>
                      <a:pt x="289" y="612"/>
                    </a:lnTo>
                    <a:lnTo>
                      <a:pt x="287" y="614"/>
                    </a:lnTo>
                    <a:lnTo>
                      <a:pt x="285" y="615"/>
                    </a:lnTo>
                    <a:lnTo>
                      <a:pt x="283" y="616"/>
                    </a:lnTo>
                    <a:lnTo>
                      <a:pt x="281" y="616"/>
                    </a:lnTo>
                    <a:lnTo>
                      <a:pt x="19" y="616"/>
                    </a:lnTo>
                    <a:lnTo>
                      <a:pt x="17" y="616"/>
                    </a:lnTo>
                    <a:lnTo>
                      <a:pt x="15" y="615"/>
                    </a:lnTo>
                    <a:lnTo>
                      <a:pt x="13" y="614"/>
                    </a:lnTo>
                    <a:lnTo>
                      <a:pt x="11" y="612"/>
                    </a:lnTo>
                    <a:lnTo>
                      <a:pt x="9" y="611"/>
                    </a:lnTo>
                    <a:lnTo>
                      <a:pt x="8" y="608"/>
                    </a:lnTo>
                    <a:lnTo>
                      <a:pt x="8" y="606"/>
                    </a:lnTo>
                    <a:lnTo>
                      <a:pt x="7" y="604"/>
                    </a:lnTo>
                    <a:lnTo>
                      <a:pt x="7" y="561"/>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39" name="Freeform 152"/>
              <p:cNvSpPr/>
              <p:nvPr/>
            </p:nvSpPr>
            <p:spPr>
              <a:xfrm>
                <a:off x="1556" y="2301"/>
                <a:ext cx="77" cy="9"/>
              </a:xfrm>
              <a:custGeom>
                <a:avLst/>
                <a:gdLst/>
                <a:ahLst/>
                <a:cxnLst>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1" y="1"/>
                  </a:cxn>
                  <a:cxn ang="0">
                    <a:pos x="1" y="1"/>
                  </a:cxn>
                  <a:cxn ang="0">
                    <a:pos x="1" y="1"/>
                  </a:cxn>
                  <a:cxn ang="0">
                    <a:pos x="1" y="0"/>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134" h="16">
                    <a:moveTo>
                      <a:pt x="125" y="16"/>
                    </a:moveTo>
                    <a:lnTo>
                      <a:pt x="125" y="16"/>
                    </a:lnTo>
                    <a:lnTo>
                      <a:pt x="8" y="16"/>
                    </a:lnTo>
                    <a:lnTo>
                      <a:pt x="7" y="16"/>
                    </a:lnTo>
                    <a:lnTo>
                      <a:pt x="5" y="15"/>
                    </a:lnTo>
                    <a:lnTo>
                      <a:pt x="4" y="14"/>
                    </a:lnTo>
                    <a:lnTo>
                      <a:pt x="2" y="13"/>
                    </a:lnTo>
                    <a:lnTo>
                      <a:pt x="1" y="12"/>
                    </a:lnTo>
                    <a:lnTo>
                      <a:pt x="0" y="11"/>
                    </a:lnTo>
                    <a:lnTo>
                      <a:pt x="0" y="9"/>
                    </a:lnTo>
                    <a:lnTo>
                      <a:pt x="0" y="8"/>
                    </a:lnTo>
                    <a:lnTo>
                      <a:pt x="0" y="6"/>
                    </a:lnTo>
                    <a:lnTo>
                      <a:pt x="0" y="4"/>
                    </a:lnTo>
                    <a:lnTo>
                      <a:pt x="1" y="3"/>
                    </a:lnTo>
                    <a:lnTo>
                      <a:pt x="2" y="2"/>
                    </a:lnTo>
                    <a:lnTo>
                      <a:pt x="4" y="1"/>
                    </a:lnTo>
                    <a:lnTo>
                      <a:pt x="5" y="0"/>
                    </a:lnTo>
                    <a:lnTo>
                      <a:pt x="7" y="0"/>
                    </a:lnTo>
                    <a:lnTo>
                      <a:pt x="8" y="0"/>
                    </a:lnTo>
                    <a:lnTo>
                      <a:pt x="125" y="0"/>
                    </a:lnTo>
                    <a:lnTo>
                      <a:pt x="127" y="0"/>
                    </a:lnTo>
                    <a:lnTo>
                      <a:pt x="129" y="0"/>
                    </a:lnTo>
                    <a:lnTo>
                      <a:pt x="130" y="1"/>
                    </a:lnTo>
                    <a:lnTo>
                      <a:pt x="131" y="2"/>
                    </a:lnTo>
                    <a:lnTo>
                      <a:pt x="132" y="3"/>
                    </a:lnTo>
                    <a:lnTo>
                      <a:pt x="133" y="4"/>
                    </a:lnTo>
                    <a:lnTo>
                      <a:pt x="134" y="6"/>
                    </a:lnTo>
                    <a:lnTo>
                      <a:pt x="134" y="8"/>
                    </a:lnTo>
                    <a:lnTo>
                      <a:pt x="134" y="9"/>
                    </a:lnTo>
                    <a:lnTo>
                      <a:pt x="133" y="11"/>
                    </a:lnTo>
                    <a:lnTo>
                      <a:pt x="132" y="12"/>
                    </a:lnTo>
                    <a:lnTo>
                      <a:pt x="131" y="13"/>
                    </a:lnTo>
                    <a:lnTo>
                      <a:pt x="130" y="14"/>
                    </a:lnTo>
                    <a:lnTo>
                      <a:pt x="129" y="15"/>
                    </a:lnTo>
                    <a:lnTo>
                      <a:pt x="127" y="16"/>
                    </a:lnTo>
                    <a:lnTo>
                      <a:pt x="125" y="16"/>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40" name="Freeform 153"/>
              <p:cNvSpPr/>
              <p:nvPr/>
            </p:nvSpPr>
            <p:spPr>
              <a:xfrm>
                <a:off x="1669" y="2311"/>
                <a:ext cx="10" cy="22"/>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0" y="0"/>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17" h="37">
                    <a:moveTo>
                      <a:pt x="17" y="37"/>
                    </a:moveTo>
                    <a:lnTo>
                      <a:pt x="17" y="37"/>
                    </a:lnTo>
                    <a:lnTo>
                      <a:pt x="5" y="29"/>
                    </a:lnTo>
                    <a:lnTo>
                      <a:pt x="5" y="16"/>
                    </a:lnTo>
                    <a:lnTo>
                      <a:pt x="4" y="15"/>
                    </a:lnTo>
                    <a:lnTo>
                      <a:pt x="3" y="15"/>
                    </a:lnTo>
                    <a:lnTo>
                      <a:pt x="3" y="14"/>
                    </a:lnTo>
                    <a:lnTo>
                      <a:pt x="2" y="14"/>
                    </a:lnTo>
                    <a:lnTo>
                      <a:pt x="1" y="14"/>
                    </a:lnTo>
                    <a:lnTo>
                      <a:pt x="0" y="13"/>
                    </a:lnTo>
                    <a:lnTo>
                      <a:pt x="0" y="10"/>
                    </a:lnTo>
                    <a:lnTo>
                      <a:pt x="0" y="7"/>
                    </a:lnTo>
                    <a:lnTo>
                      <a:pt x="0" y="3"/>
                    </a:lnTo>
                    <a:lnTo>
                      <a:pt x="0" y="0"/>
                    </a:lnTo>
                    <a:lnTo>
                      <a:pt x="5" y="2"/>
                    </a:lnTo>
                    <a:lnTo>
                      <a:pt x="9" y="4"/>
                    </a:lnTo>
                    <a:lnTo>
                      <a:pt x="12" y="6"/>
                    </a:lnTo>
                    <a:lnTo>
                      <a:pt x="15" y="8"/>
                    </a:lnTo>
                    <a:lnTo>
                      <a:pt x="16" y="9"/>
                    </a:lnTo>
                    <a:lnTo>
                      <a:pt x="17" y="12"/>
                    </a:lnTo>
                    <a:lnTo>
                      <a:pt x="17" y="14"/>
                    </a:lnTo>
                    <a:lnTo>
                      <a:pt x="17" y="17"/>
                    </a:lnTo>
                    <a:lnTo>
                      <a:pt x="17" y="37"/>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41" name="Freeform 154"/>
              <p:cNvSpPr/>
              <p:nvPr/>
            </p:nvSpPr>
            <p:spPr>
              <a:xfrm>
                <a:off x="1669" y="2311"/>
                <a:ext cx="10" cy="22"/>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17" h="37">
                    <a:moveTo>
                      <a:pt x="17" y="37"/>
                    </a:moveTo>
                    <a:lnTo>
                      <a:pt x="17" y="37"/>
                    </a:lnTo>
                    <a:lnTo>
                      <a:pt x="5" y="29"/>
                    </a:lnTo>
                    <a:lnTo>
                      <a:pt x="5" y="16"/>
                    </a:lnTo>
                    <a:lnTo>
                      <a:pt x="4" y="15"/>
                    </a:lnTo>
                    <a:lnTo>
                      <a:pt x="3" y="15"/>
                    </a:lnTo>
                    <a:lnTo>
                      <a:pt x="3" y="14"/>
                    </a:lnTo>
                    <a:lnTo>
                      <a:pt x="2" y="14"/>
                    </a:lnTo>
                    <a:lnTo>
                      <a:pt x="1" y="14"/>
                    </a:lnTo>
                    <a:lnTo>
                      <a:pt x="0" y="13"/>
                    </a:lnTo>
                    <a:lnTo>
                      <a:pt x="0" y="10"/>
                    </a:lnTo>
                    <a:lnTo>
                      <a:pt x="0" y="7"/>
                    </a:lnTo>
                    <a:lnTo>
                      <a:pt x="0" y="3"/>
                    </a:lnTo>
                    <a:lnTo>
                      <a:pt x="0" y="0"/>
                    </a:lnTo>
                    <a:lnTo>
                      <a:pt x="5" y="2"/>
                    </a:lnTo>
                    <a:lnTo>
                      <a:pt x="9" y="4"/>
                    </a:lnTo>
                    <a:lnTo>
                      <a:pt x="12" y="6"/>
                    </a:lnTo>
                    <a:lnTo>
                      <a:pt x="15" y="8"/>
                    </a:lnTo>
                    <a:lnTo>
                      <a:pt x="16" y="9"/>
                    </a:lnTo>
                    <a:lnTo>
                      <a:pt x="17" y="12"/>
                    </a:lnTo>
                    <a:lnTo>
                      <a:pt x="17" y="14"/>
                    </a:lnTo>
                    <a:lnTo>
                      <a:pt x="17" y="17"/>
                    </a:lnTo>
                    <a:lnTo>
                      <a:pt x="17" y="37"/>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42" name="Freeform 155"/>
              <p:cNvSpPr/>
              <p:nvPr/>
            </p:nvSpPr>
            <p:spPr>
              <a:xfrm>
                <a:off x="1513" y="2311"/>
                <a:ext cx="10" cy="22"/>
              </a:xfrm>
              <a:custGeom>
                <a:avLst/>
                <a:gdLst/>
                <a:ahLst/>
                <a:cxnLst>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 ang="0">
                    <a:pos x="0" y="1"/>
                  </a:cxn>
                  <a:cxn ang="0">
                    <a:pos x="0" y="1"/>
                  </a:cxn>
                  <a:cxn ang="0">
                    <a:pos x="0" y="1"/>
                  </a:cxn>
                </a:cxnLst>
                <a:rect l="0" t="0" r="0" b="0"/>
                <a:pathLst>
                  <a:path w="17" h="37">
                    <a:moveTo>
                      <a:pt x="0" y="37"/>
                    </a:moveTo>
                    <a:lnTo>
                      <a:pt x="0" y="37"/>
                    </a:lnTo>
                    <a:lnTo>
                      <a:pt x="12" y="29"/>
                    </a:lnTo>
                    <a:lnTo>
                      <a:pt x="12" y="16"/>
                    </a:lnTo>
                    <a:lnTo>
                      <a:pt x="12" y="15"/>
                    </a:lnTo>
                    <a:lnTo>
                      <a:pt x="13" y="15"/>
                    </a:lnTo>
                    <a:lnTo>
                      <a:pt x="14" y="15"/>
                    </a:lnTo>
                    <a:lnTo>
                      <a:pt x="14" y="14"/>
                    </a:lnTo>
                    <a:lnTo>
                      <a:pt x="15" y="14"/>
                    </a:lnTo>
                    <a:lnTo>
                      <a:pt x="16" y="14"/>
                    </a:lnTo>
                    <a:lnTo>
                      <a:pt x="16" y="13"/>
                    </a:lnTo>
                    <a:lnTo>
                      <a:pt x="17" y="13"/>
                    </a:lnTo>
                    <a:lnTo>
                      <a:pt x="17" y="10"/>
                    </a:lnTo>
                    <a:lnTo>
                      <a:pt x="17" y="7"/>
                    </a:lnTo>
                    <a:lnTo>
                      <a:pt x="17" y="3"/>
                    </a:lnTo>
                    <a:lnTo>
                      <a:pt x="17" y="0"/>
                    </a:lnTo>
                    <a:lnTo>
                      <a:pt x="12" y="2"/>
                    </a:lnTo>
                    <a:lnTo>
                      <a:pt x="7" y="4"/>
                    </a:lnTo>
                    <a:lnTo>
                      <a:pt x="4" y="6"/>
                    </a:lnTo>
                    <a:lnTo>
                      <a:pt x="2" y="8"/>
                    </a:lnTo>
                    <a:lnTo>
                      <a:pt x="1" y="9"/>
                    </a:lnTo>
                    <a:lnTo>
                      <a:pt x="0" y="12"/>
                    </a:lnTo>
                    <a:lnTo>
                      <a:pt x="0" y="14"/>
                    </a:lnTo>
                    <a:lnTo>
                      <a:pt x="0" y="17"/>
                    </a:lnTo>
                    <a:lnTo>
                      <a:pt x="0" y="37"/>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43" name="Freeform 156"/>
              <p:cNvSpPr/>
              <p:nvPr/>
            </p:nvSpPr>
            <p:spPr>
              <a:xfrm>
                <a:off x="1513" y="2311"/>
                <a:ext cx="10" cy="22"/>
              </a:xfrm>
              <a:custGeom>
                <a:avLst/>
                <a:gdLst/>
                <a:ahLst/>
                <a:cxnLst>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 ang="0">
                    <a:pos x="0" y="1"/>
                  </a:cxn>
                  <a:cxn ang="0">
                    <a:pos x="0" y="1"/>
                  </a:cxn>
                  <a:cxn ang="0">
                    <a:pos x="0" y="1"/>
                  </a:cxn>
                  <a:cxn ang="0">
                    <a:pos x="0" y="1"/>
                  </a:cxn>
                </a:cxnLst>
                <a:rect l="0" t="0" r="0" b="0"/>
                <a:pathLst>
                  <a:path w="17" h="37">
                    <a:moveTo>
                      <a:pt x="0" y="37"/>
                    </a:moveTo>
                    <a:lnTo>
                      <a:pt x="0" y="37"/>
                    </a:lnTo>
                    <a:lnTo>
                      <a:pt x="12" y="29"/>
                    </a:lnTo>
                    <a:lnTo>
                      <a:pt x="12" y="16"/>
                    </a:lnTo>
                    <a:lnTo>
                      <a:pt x="12" y="15"/>
                    </a:lnTo>
                    <a:lnTo>
                      <a:pt x="13" y="15"/>
                    </a:lnTo>
                    <a:lnTo>
                      <a:pt x="14" y="15"/>
                    </a:lnTo>
                    <a:lnTo>
                      <a:pt x="14" y="14"/>
                    </a:lnTo>
                    <a:lnTo>
                      <a:pt x="15" y="14"/>
                    </a:lnTo>
                    <a:lnTo>
                      <a:pt x="16" y="14"/>
                    </a:lnTo>
                    <a:lnTo>
                      <a:pt x="16" y="13"/>
                    </a:lnTo>
                    <a:lnTo>
                      <a:pt x="17" y="13"/>
                    </a:lnTo>
                    <a:lnTo>
                      <a:pt x="17" y="10"/>
                    </a:lnTo>
                    <a:lnTo>
                      <a:pt x="17" y="7"/>
                    </a:lnTo>
                    <a:lnTo>
                      <a:pt x="17" y="3"/>
                    </a:lnTo>
                    <a:lnTo>
                      <a:pt x="17" y="0"/>
                    </a:lnTo>
                    <a:lnTo>
                      <a:pt x="12" y="2"/>
                    </a:lnTo>
                    <a:lnTo>
                      <a:pt x="7" y="4"/>
                    </a:lnTo>
                    <a:lnTo>
                      <a:pt x="4" y="6"/>
                    </a:lnTo>
                    <a:lnTo>
                      <a:pt x="2" y="8"/>
                    </a:lnTo>
                    <a:lnTo>
                      <a:pt x="1" y="9"/>
                    </a:lnTo>
                    <a:lnTo>
                      <a:pt x="0" y="12"/>
                    </a:lnTo>
                    <a:lnTo>
                      <a:pt x="0" y="14"/>
                    </a:lnTo>
                    <a:lnTo>
                      <a:pt x="0" y="17"/>
                    </a:lnTo>
                    <a:lnTo>
                      <a:pt x="0" y="37"/>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44" name="Freeform 157"/>
              <p:cNvSpPr/>
              <p:nvPr/>
            </p:nvSpPr>
            <p:spPr>
              <a:xfrm>
                <a:off x="1632" y="2305"/>
                <a:ext cx="37" cy="14"/>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64" h="24">
                    <a:moveTo>
                      <a:pt x="64" y="24"/>
                    </a:moveTo>
                    <a:lnTo>
                      <a:pt x="64" y="24"/>
                    </a:lnTo>
                    <a:lnTo>
                      <a:pt x="60" y="23"/>
                    </a:lnTo>
                    <a:lnTo>
                      <a:pt x="56" y="23"/>
                    </a:lnTo>
                    <a:lnTo>
                      <a:pt x="52" y="22"/>
                    </a:lnTo>
                    <a:lnTo>
                      <a:pt x="48" y="21"/>
                    </a:lnTo>
                    <a:lnTo>
                      <a:pt x="44" y="20"/>
                    </a:lnTo>
                    <a:lnTo>
                      <a:pt x="39" y="20"/>
                    </a:lnTo>
                    <a:lnTo>
                      <a:pt x="35" y="19"/>
                    </a:lnTo>
                    <a:lnTo>
                      <a:pt x="31" y="18"/>
                    </a:lnTo>
                    <a:lnTo>
                      <a:pt x="27" y="18"/>
                    </a:lnTo>
                    <a:lnTo>
                      <a:pt x="23" y="17"/>
                    </a:lnTo>
                    <a:lnTo>
                      <a:pt x="19" y="17"/>
                    </a:lnTo>
                    <a:lnTo>
                      <a:pt x="15" y="16"/>
                    </a:lnTo>
                    <a:lnTo>
                      <a:pt x="12" y="16"/>
                    </a:lnTo>
                    <a:lnTo>
                      <a:pt x="8" y="16"/>
                    </a:lnTo>
                    <a:lnTo>
                      <a:pt x="4" y="16"/>
                    </a:lnTo>
                    <a:lnTo>
                      <a:pt x="0" y="15"/>
                    </a:lnTo>
                    <a:lnTo>
                      <a:pt x="0" y="11"/>
                    </a:lnTo>
                    <a:lnTo>
                      <a:pt x="0" y="7"/>
                    </a:lnTo>
                    <a:lnTo>
                      <a:pt x="0" y="4"/>
                    </a:lnTo>
                    <a:lnTo>
                      <a:pt x="0" y="0"/>
                    </a:lnTo>
                    <a:lnTo>
                      <a:pt x="4" y="0"/>
                    </a:lnTo>
                    <a:lnTo>
                      <a:pt x="8" y="0"/>
                    </a:lnTo>
                    <a:lnTo>
                      <a:pt x="12" y="1"/>
                    </a:lnTo>
                    <a:lnTo>
                      <a:pt x="16" y="1"/>
                    </a:lnTo>
                    <a:lnTo>
                      <a:pt x="20" y="1"/>
                    </a:lnTo>
                    <a:lnTo>
                      <a:pt x="24" y="2"/>
                    </a:lnTo>
                    <a:lnTo>
                      <a:pt x="28" y="3"/>
                    </a:lnTo>
                    <a:lnTo>
                      <a:pt x="32" y="3"/>
                    </a:lnTo>
                    <a:lnTo>
                      <a:pt x="36" y="4"/>
                    </a:lnTo>
                    <a:lnTo>
                      <a:pt x="40" y="5"/>
                    </a:lnTo>
                    <a:lnTo>
                      <a:pt x="44" y="6"/>
                    </a:lnTo>
                    <a:lnTo>
                      <a:pt x="48" y="6"/>
                    </a:lnTo>
                    <a:lnTo>
                      <a:pt x="52" y="7"/>
                    </a:lnTo>
                    <a:lnTo>
                      <a:pt x="56" y="8"/>
                    </a:lnTo>
                    <a:lnTo>
                      <a:pt x="60" y="9"/>
                    </a:lnTo>
                    <a:lnTo>
                      <a:pt x="64" y="10"/>
                    </a:lnTo>
                    <a:lnTo>
                      <a:pt x="64" y="14"/>
                    </a:lnTo>
                    <a:lnTo>
                      <a:pt x="64" y="17"/>
                    </a:lnTo>
                    <a:lnTo>
                      <a:pt x="64" y="21"/>
                    </a:lnTo>
                    <a:lnTo>
                      <a:pt x="64" y="24"/>
                    </a:lnTo>
                    <a:close/>
                  </a:path>
                </a:pathLst>
              </a:custGeom>
              <a:solidFill>
                <a:srgbClr val="E8E8E8">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45" name="Freeform 158"/>
              <p:cNvSpPr/>
              <p:nvPr/>
            </p:nvSpPr>
            <p:spPr>
              <a:xfrm>
                <a:off x="1632" y="2305"/>
                <a:ext cx="37" cy="14"/>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64" h="24">
                    <a:moveTo>
                      <a:pt x="64" y="24"/>
                    </a:moveTo>
                    <a:lnTo>
                      <a:pt x="64" y="24"/>
                    </a:lnTo>
                    <a:lnTo>
                      <a:pt x="60" y="23"/>
                    </a:lnTo>
                    <a:lnTo>
                      <a:pt x="56" y="23"/>
                    </a:lnTo>
                    <a:lnTo>
                      <a:pt x="52" y="22"/>
                    </a:lnTo>
                    <a:lnTo>
                      <a:pt x="48" y="21"/>
                    </a:lnTo>
                    <a:lnTo>
                      <a:pt x="44" y="20"/>
                    </a:lnTo>
                    <a:lnTo>
                      <a:pt x="39" y="20"/>
                    </a:lnTo>
                    <a:lnTo>
                      <a:pt x="35" y="19"/>
                    </a:lnTo>
                    <a:lnTo>
                      <a:pt x="31" y="18"/>
                    </a:lnTo>
                    <a:lnTo>
                      <a:pt x="27" y="18"/>
                    </a:lnTo>
                    <a:lnTo>
                      <a:pt x="23" y="17"/>
                    </a:lnTo>
                    <a:lnTo>
                      <a:pt x="19" y="17"/>
                    </a:lnTo>
                    <a:lnTo>
                      <a:pt x="15" y="16"/>
                    </a:lnTo>
                    <a:lnTo>
                      <a:pt x="12" y="16"/>
                    </a:lnTo>
                    <a:lnTo>
                      <a:pt x="8" y="16"/>
                    </a:lnTo>
                    <a:lnTo>
                      <a:pt x="4" y="16"/>
                    </a:lnTo>
                    <a:lnTo>
                      <a:pt x="0" y="15"/>
                    </a:lnTo>
                    <a:lnTo>
                      <a:pt x="0" y="11"/>
                    </a:lnTo>
                    <a:lnTo>
                      <a:pt x="0" y="7"/>
                    </a:lnTo>
                    <a:lnTo>
                      <a:pt x="0" y="4"/>
                    </a:lnTo>
                    <a:lnTo>
                      <a:pt x="0" y="0"/>
                    </a:lnTo>
                    <a:lnTo>
                      <a:pt x="4" y="0"/>
                    </a:lnTo>
                    <a:lnTo>
                      <a:pt x="8" y="0"/>
                    </a:lnTo>
                    <a:lnTo>
                      <a:pt x="12" y="1"/>
                    </a:lnTo>
                    <a:lnTo>
                      <a:pt x="16" y="1"/>
                    </a:lnTo>
                    <a:lnTo>
                      <a:pt x="20" y="1"/>
                    </a:lnTo>
                    <a:lnTo>
                      <a:pt x="24" y="2"/>
                    </a:lnTo>
                    <a:lnTo>
                      <a:pt x="28" y="3"/>
                    </a:lnTo>
                    <a:lnTo>
                      <a:pt x="32" y="3"/>
                    </a:lnTo>
                    <a:lnTo>
                      <a:pt x="36" y="4"/>
                    </a:lnTo>
                    <a:lnTo>
                      <a:pt x="40" y="5"/>
                    </a:lnTo>
                    <a:lnTo>
                      <a:pt x="44" y="6"/>
                    </a:lnTo>
                    <a:lnTo>
                      <a:pt x="48" y="6"/>
                    </a:lnTo>
                    <a:lnTo>
                      <a:pt x="52" y="7"/>
                    </a:lnTo>
                    <a:lnTo>
                      <a:pt x="56" y="8"/>
                    </a:lnTo>
                    <a:lnTo>
                      <a:pt x="60" y="9"/>
                    </a:lnTo>
                    <a:lnTo>
                      <a:pt x="64" y="10"/>
                    </a:lnTo>
                    <a:lnTo>
                      <a:pt x="64" y="14"/>
                    </a:lnTo>
                    <a:lnTo>
                      <a:pt x="64" y="17"/>
                    </a:lnTo>
                    <a:lnTo>
                      <a:pt x="64" y="21"/>
                    </a:lnTo>
                    <a:lnTo>
                      <a:pt x="64" y="24"/>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46" name="Freeform 159"/>
              <p:cNvSpPr/>
              <p:nvPr/>
            </p:nvSpPr>
            <p:spPr>
              <a:xfrm>
                <a:off x="1523" y="2305"/>
                <a:ext cx="37" cy="14"/>
              </a:xfrm>
              <a:custGeom>
                <a:avLst/>
                <a:gdLst/>
                <a:ahLst/>
                <a:cxnLst>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Lst>
                <a:rect l="0" t="0" r="0" b="0"/>
                <a:pathLst>
                  <a:path w="64" h="24">
                    <a:moveTo>
                      <a:pt x="0" y="24"/>
                    </a:moveTo>
                    <a:lnTo>
                      <a:pt x="0" y="24"/>
                    </a:lnTo>
                    <a:lnTo>
                      <a:pt x="4" y="23"/>
                    </a:lnTo>
                    <a:lnTo>
                      <a:pt x="8" y="23"/>
                    </a:lnTo>
                    <a:lnTo>
                      <a:pt x="12" y="22"/>
                    </a:lnTo>
                    <a:lnTo>
                      <a:pt x="16" y="21"/>
                    </a:lnTo>
                    <a:lnTo>
                      <a:pt x="20" y="20"/>
                    </a:lnTo>
                    <a:lnTo>
                      <a:pt x="25" y="20"/>
                    </a:lnTo>
                    <a:lnTo>
                      <a:pt x="28" y="19"/>
                    </a:lnTo>
                    <a:lnTo>
                      <a:pt x="33" y="18"/>
                    </a:lnTo>
                    <a:lnTo>
                      <a:pt x="37" y="18"/>
                    </a:lnTo>
                    <a:lnTo>
                      <a:pt x="41" y="17"/>
                    </a:lnTo>
                    <a:lnTo>
                      <a:pt x="45" y="17"/>
                    </a:lnTo>
                    <a:lnTo>
                      <a:pt x="48" y="16"/>
                    </a:lnTo>
                    <a:lnTo>
                      <a:pt x="52" y="16"/>
                    </a:lnTo>
                    <a:lnTo>
                      <a:pt x="56" y="16"/>
                    </a:lnTo>
                    <a:lnTo>
                      <a:pt x="60" y="16"/>
                    </a:lnTo>
                    <a:lnTo>
                      <a:pt x="64" y="15"/>
                    </a:lnTo>
                    <a:lnTo>
                      <a:pt x="64" y="11"/>
                    </a:lnTo>
                    <a:lnTo>
                      <a:pt x="64" y="7"/>
                    </a:lnTo>
                    <a:lnTo>
                      <a:pt x="64" y="4"/>
                    </a:lnTo>
                    <a:lnTo>
                      <a:pt x="64" y="0"/>
                    </a:lnTo>
                    <a:lnTo>
                      <a:pt x="60" y="0"/>
                    </a:lnTo>
                    <a:lnTo>
                      <a:pt x="56" y="0"/>
                    </a:lnTo>
                    <a:lnTo>
                      <a:pt x="52" y="1"/>
                    </a:lnTo>
                    <a:lnTo>
                      <a:pt x="48" y="1"/>
                    </a:lnTo>
                    <a:lnTo>
                      <a:pt x="44" y="1"/>
                    </a:lnTo>
                    <a:lnTo>
                      <a:pt x="40" y="2"/>
                    </a:lnTo>
                    <a:lnTo>
                      <a:pt x="36" y="3"/>
                    </a:lnTo>
                    <a:lnTo>
                      <a:pt x="32" y="3"/>
                    </a:lnTo>
                    <a:lnTo>
                      <a:pt x="28" y="4"/>
                    </a:lnTo>
                    <a:lnTo>
                      <a:pt x="24" y="5"/>
                    </a:lnTo>
                    <a:lnTo>
                      <a:pt x="20" y="6"/>
                    </a:lnTo>
                    <a:lnTo>
                      <a:pt x="16" y="6"/>
                    </a:lnTo>
                    <a:lnTo>
                      <a:pt x="12" y="7"/>
                    </a:lnTo>
                    <a:lnTo>
                      <a:pt x="8" y="8"/>
                    </a:lnTo>
                    <a:lnTo>
                      <a:pt x="4" y="9"/>
                    </a:lnTo>
                    <a:lnTo>
                      <a:pt x="0" y="10"/>
                    </a:lnTo>
                    <a:lnTo>
                      <a:pt x="0" y="14"/>
                    </a:lnTo>
                    <a:lnTo>
                      <a:pt x="0" y="17"/>
                    </a:lnTo>
                    <a:lnTo>
                      <a:pt x="0" y="21"/>
                    </a:lnTo>
                    <a:lnTo>
                      <a:pt x="0" y="24"/>
                    </a:lnTo>
                    <a:close/>
                  </a:path>
                </a:pathLst>
              </a:custGeom>
              <a:solidFill>
                <a:srgbClr val="E8E8E8">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47" name="Freeform 160"/>
              <p:cNvSpPr/>
              <p:nvPr/>
            </p:nvSpPr>
            <p:spPr>
              <a:xfrm>
                <a:off x="1523" y="2305"/>
                <a:ext cx="37" cy="14"/>
              </a:xfrm>
              <a:custGeom>
                <a:avLst/>
                <a:gdLst/>
                <a:ahLst/>
                <a:cxnLst>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0" y="1"/>
                  </a:cxn>
                </a:cxnLst>
                <a:rect l="0" t="0" r="0" b="0"/>
                <a:pathLst>
                  <a:path w="64" h="24">
                    <a:moveTo>
                      <a:pt x="0" y="24"/>
                    </a:moveTo>
                    <a:lnTo>
                      <a:pt x="0" y="24"/>
                    </a:lnTo>
                    <a:lnTo>
                      <a:pt x="4" y="23"/>
                    </a:lnTo>
                    <a:lnTo>
                      <a:pt x="8" y="23"/>
                    </a:lnTo>
                    <a:lnTo>
                      <a:pt x="12" y="22"/>
                    </a:lnTo>
                    <a:lnTo>
                      <a:pt x="16" y="21"/>
                    </a:lnTo>
                    <a:lnTo>
                      <a:pt x="20" y="20"/>
                    </a:lnTo>
                    <a:lnTo>
                      <a:pt x="25" y="20"/>
                    </a:lnTo>
                    <a:lnTo>
                      <a:pt x="28" y="19"/>
                    </a:lnTo>
                    <a:lnTo>
                      <a:pt x="33" y="18"/>
                    </a:lnTo>
                    <a:lnTo>
                      <a:pt x="37" y="18"/>
                    </a:lnTo>
                    <a:lnTo>
                      <a:pt x="41" y="17"/>
                    </a:lnTo>
                    <a:lnTo>
                      <a:pt x="45" y="17"/>
                    </a:lnTo>
                    <a:lnTo>
                      <a:pt x="48" y="16"/>
                    </a:lnTo>
                    <a:lnTo>
                      <a:pt x="52" y="16"/>
                    </a:lnTo>
                    <a:lnTo>
                      <a:pt x="56" y="16"/>
                    </a:lnTo>
                    <a:lnTo>
                      <a:pt x="60" y="16"/>
                    </a:lnTo>
                    <a:lnTo>
                      <a:pt x="64" y="15"/>
                    </a:lnTo>
                    <a:lnTo>
                      <a:pt x="64" y="11"/>
                    </a:lnTo>
                    <a:lnTo>
                      <a:pt x="64" y="7"/>
                    </a:lnTo>
                    <a:lnTo>
                      <a:pt x="64" y="4"/>
                    </a:lnTo>
                    <a:lnTo>
                      <a:pt x="64" y="0"/>
                    </a:lnTo>
                    <a:lnTo>
                      <a:pt x="60" y="0"/>
                    </a:lnTo>
                    <a:lnTo>
                      <a:pt x="56" y="0"/>
                    </a:lnTo>
                    <a:lnTo>
                      <a:pt x="52" y="1"/>
                    </a:lnTo>
                    <a:lnTo>
                      <a:pt x="48" y="1"/>
                    </a:lnTo>
                    <a:lnTo>
                      <a:pt x="44" y="1"/>
                    </a:lnTo>
                    <a:lnTo>
                      <a:pt x="40" y="2"/>
                    </a:lnTo>
                    <a:lnTo>
                      <a:pt x="36" y="3"/>
                    </a:lnTo>
                    <a:lnTo>
                      <a:pt x="32" y="3"/>
                    </a:lnTo>
                    <a:lnTo>
                      <a:pt x="28" y="4"/>
                    </a:lnTo>
                    <a:lnTo>
                      <a:pt x="24" y="5"/>
                    </a:lnTo>
                    <a:lnTo>
                      <a:pt x="20" y="6"/>
                    </a:lnTo>
                    <a:lnTo>
                      <a:pt x="16" y="6"/>
                    </a:lnTo>
                    <a:lnTo>
                      <a:pt x="12" y="7"/>
                    </a:lnTo>
                    <a:lnTo>
                      <a:pt x="8" y="8"/>
                    </a:lnTo>
                    <a:lnTo>
                      <a:pt x="4" y="9"/>
                    </a:lnTo>
                    <a:lnTo>
                      <a:pt x="0" y="10"/>
                    </a:lnTo>
                    <a:lnTo>
                      <a:pt x="0" y="14"/>
                    </a:lnTo>
                    <a:lnTo>
                      <a:pt x="0" y="17"/>
                    </a:lnTo>
                    <a:lnTo>
                      <a:pt x="0" y="21"/>
                    </a:lnTo>
                    <a:lnTo>
                      <a:pt x="0" y="24"/>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48" name="Freeform 161"/>
              <p:cNvSpPr/>
              <p:nvPr/>
            </p:nvSpPr>
            <p:spPr>
              <a:xfrm>
                <a:off x="1676" y="2400"/>
                <a:ext cx="3" cy="13"/>
              </a:xfrm>
              <a:custGeom>
                <a:avLst/>
                <a:gdLst/>
                <a:ahLst/>
                <a:cxnLst>
                  <a:cxn ang="0">
                    <a:pos x="0" y="1"/>
                  </a:cxn>
                  <a:cxn ang="0">
                    <a:pos x="0" y="1"/>
                  </a:cxn>
                  <a:cxn ang="0">
                    <a:pos x="1" y="1"/>
                  </a:cxn>
                  <a:cxn ang="0">
                    <a:pos x="1" y="0"/>
                  </a:cxn>
                  <a:cxn ang="0">
                    <a:pos x="0" y="0"/>
                  </a:cxn>
                  <a:cxn ang="0">
                    <a:pos x="0" y="1"/>
                  </a:cxn>
                </a:cxnLst>
                <a:rect l="0" t="0" r="0" b="0"/>
                <a:pathLst>
                  <a:path w="5" h="22">
                    <a:moveTo>
                      <a:pt x="0" y="22"/>
                    </a:moveTo>
                    <a:lnTo>
                      <a:pt x="0" y="22"/>
                    </a:lnTo>
                    <a:lnTo>
                      <a:pt x="5" y="22"/>
                    </a:lnTo>
                    <a:lnTo>
                      <a:pt x="5" y="0"/>
                    </a:lnTo>
                    <a:lnTo>
                      <a:pt x="0" y="0"/>
                    </a:lnTo>
                    <a:lnTo>
                      <a:pt x="0" y="22"/>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49" name="Freeform 162"/>
              <p:cNvSpPr/>
              <p:nvPr/>
            </p:nvSpPr>
            <p:spPr>
              <a:xfrm>
                <a:off x="1676" y="2400"/>
                <a:ext cx="3" cy="13"/>
              </a:xfrm>
              <a:custGeom>
                <a:avLst/>
                <a:gdLst/>
                <a:ahLst/>
                <a:cxnLst>
                  <a:cxn ang="0">
                    <a:pos x="0" y="0"/>
                  </a:cxn>
                  <a:cxn ang="0">
                    <a:pos x="0" y="0"/>
                  </a:cxn>
                  <a:cxn ang="0">
                    <a:pos x="1" y="0"/>
                  </a:cxn>
                  <a:cxn ang="0">
                    <a:pos x="1" y="1"/>
                  </a:cxn>
                  <a:cxn ang="0">
                    <a:pos x="0" y="1"/>
                  </a:cxn>
                  <a:cxn ang="0">
                    <a:pos x="0" y="0"/>
                  </a:cxn>
                </a:cxnLst>
                <a:rect l="0" t="0" r="0" b="0"/>
                <a:pathLst>
                  <a:path w="5" h="22">
                    <a:moveTo>
                      <a:pt x="0" y="0"/>
                    </a:moveTo>
                    <a:lnTo>
                      <a:pt x="0" y="0"/>
                    </a:lnTo>
                    <a:lnTo>
                      <a:pt x="5" y="0"/>
                    </a:lnTo>
                    <a:lnTo>
                      <a:pt x="5" y="22"/>
                    </a:lnTo>
                    <a:lnTo>
                      <a:pt x="0" y="22"/>
                    </a:lnTo>
                    <a:lnTo>
                      <a:pt x="0"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50" name="Freeform 163"/>
              <p:cNvSpPr/>
              <p:nvPr/>
            </p:nvSpPr>
            <p:spPr>
              <a:xfrm>
                <a:off x="1513" y="2400"/>
                <a:ext cx="3" cy="13"/>
              </a:xfrm>
              <a:custGeom>
                <a:avLst/>
                <a:gdLst/>
                <a:ahLst/>
                <a:cxnLst>
                  <a:cxn ang="0">
                    <a:pos x="0" y="1"/>
                  </a:cxn>
                  <a:cxn ang="0">
                    <a:pos x="0" y="1"/>
                  </a:cxn>
                  <a:cxn ang="0">
                    <a:pos x="1" y="1"/>
                  </a:cxn>
                  <a:cxn ang="0">
                    <a:pos x="1" y="0"/>
                  </a:cxn>
                  <a:cxn ang="0">
                    <a:pos x="0" y="0"/>
                  </a:cxn>
                  <a:cxn ang="0">
                    <a:pos x="0" y="1"/>
                  </a:cxn>
                </a:cxnLst>
                <a:rect l="0" t="0" r="0" b="0"/>
                <a:pathLst>
                  <a:path w="5" h="22">
                    <a:moveTo>
                      <a:pt x="0" y="22"/>
                    </a:moveTo>
                    <a:lnTo>
                      <a:pt x="0" y="22"/>
                    </a:lnTo>
                    <a:lnTo>
                      <a:pt x="5" y="22"/>
                    </a:lnTo>
                    <a:lnTo>
                      <a:pt x="5" y="0"/>
                    </a:lnTo>
                    <a:lnTo>
                      <a:pt x="0" y="0"/>
                    </a:lnTo>
                    <a:lnTo>
                      <a:pt x="0" y="22"/>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51" name="Freeform 164"/>
              <p:cNvSpPr/>
              <p:nvPr/>
            </p:nvSpPr>
            <p:spPr>
              <a:xfrm>
                <a:off x="1513" y="2400"/>
                <a:ext cx="3" cy="13"/>
              </a:xfrm>
              <a:custGeom>
                <a:avLst/>
                <a:gdLst/>
                <a:ahLst/>
                <a:cxnLst>
                  <a:cxn ang="0">
                    <a:pos x="0" y="0"/>
                  </a:cxn>
                  <a:cxn ang="0">
                    <a:pos x="0" y="0"/>
                  </a:cxn>
                  <a:cxn ang="0">
                    <a:pos x="1" y="0"/>
                  </a:cxn>
                  <a:cxn ang="0">
                    <a:pos x="1" y="1"/>
                  </a:cxn>
                  <a:cxn ang="0">
                    <a:pos x="0" y="1"/>
                  </a:cxn>
                  <a:cxn ang="0">
                    <a:pos x="0" y="0"/>
                  </a:cxn>
                </a:cxnLst>
                <a:rect l="0" t="0" r="0" b="0"/>
                <a:pathLst>
                  <a:path w="5" h="22">
                    <a:moveTo>
                      <a:pt x="0" y="0"/>
                    </a:moveTo>
                    <a:lnTo>
                      <a:pt x="0" y="0"/>
                    </a:lnTo>
                    <a:lnTo>
                      <a:pt x="5" y="0"/>
                    </a:lnTo>
                    <a:lnTo>
                      <a:pt x="5" y="22"/>
                    </a:lnTo>
                    <a:lnTo>
                      <a:pt x="0" y="22"/>
                    </a:lnTo>
                    <a:lnTo>
                      <a:pt x="0"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52" name="Freeform 165"/>
              <p:cNvSpPr/>
              <p:nvPr/>
            </p:nvSpPr>
            <p:spPr>
              <a:xfrm>
                <a:off x="1519" y="2407"/>
                <a:ext cx="153" cy="81"/>
              </a:xfrm>
              <a:custGeom>
                <a:avLst/>
                <a:gdLst/>
                <a:ahLst/>
                <a:cxnLst>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1" y="1"/>
                  </a:cxn>
                  <a:cxn ang="0">
                    <a:pos x="1" y="1"/>
                  </a:cxn>
                  <a:cxn ang="0">
                    <a:pos x="1" y="1"/>
                  </a:cxn>
                  <a:cxn ang="0">
                    <a:pos x="1" y="0"/>
                  </a:cxn>
                  <a:cxn ang="0">
                    <a:pos x="1" y="0"/>
                  </a:cxn>
                  <a:cxn ang="0">
                    <a:pos x="1" y="0"/>
                  </a:cxn>
                  <a:cxn ang="0">
                    <a:pos x="1" y="0"/>
                  </a:cxn>
                </a:cxnLst>
                <a:rect l="0" t="0" r="0" b="0"/>
                <a:pathLst>
                  <a:path w="263" h="140">
                    <a:moveTo>
                      <a:pt x="131" y="0"/>
                    </a:moveTo>
                    <a:lnTo>
                      <a:pt x="131" y="0"/>
                    </a:lnTo>
                    <a:lnTo>
                      <a:pt x="127" y="0"/>
                    </a:lnTo>
                    <a:lnTo>
                      <a:pt x="123" y="0"/>
                    </a:lnTo>
                    <a:lnTo>
                      <a:pt x="118" y="0"/>
                    </a:lnTo>
                    <a:lnTo>
                      <a:pt x="114" y="0"/>
                    </a:lnTo>
                    <a:lnTo>
                      <a:pt x="109" y="0"/>
                    </a:lnTo>
                    <a:lnTo>
                      <a:pt x="105" y="0"/>
                    </a:lnTo>
                    <a:lnTo>
                      <a:pt x="101" y="1"/>
                    </a:lnTo>
                    <a:lnTo>
                      <a:pt x="96" y="1"/>
                    </a:lnTo>
                    <a:lnTo>
                      <a:pt x="92" y="1"/>
                    </a:lnTo>
                    <a:lnTo>
                      <a:pt x="88" y="2"/>
                    </a:lnTo>
                    <a:lnTo>
                      <a:pt x="83" y="2"/>
                    </a:lnTo>
                    <a:lnTo>
                      <a:pt x="79" y="3"/>
                    </a:lnTo>
                    <a:lnTo>
                      <a:pt x="75" y="4"/>
                    </a:lnTo>
                    <a:lnTo>
                      <a:pt x="71" y="5"/>
                    </a:lnTo>
                    <a:lnTo>
                      <a:pt x="67" y="5"/>
                    </a:lnTo>
                    <a:lnTo>
                      <a:pt x="62" y="6"/>
                    </a:lnTo>
                    <a:lnTo>
                      <a:pt x="58" y="7"/>
                    </a:lnTo>
                    <a:lnTo>
                      <a:pt x="54" y="8"/>
                    </a:lnTo>
                    <a:lnTo>
                      <a:pt x="50" y="9"/>
                    </a:lnTo>
                    <a:lnTo>
                      <a:pt x="46" y="11"/>
                    </a:lnTo>
                    <a:lnTo>
                      <a:pt x="42" y="12"/>
                    </a:lnTo>
                    <a:lnTo>
                      <a:pt x="38" y="13"/>
                    </a:lnTo>
                    <a:lnTo>
                      <a:pt x="34" y="15"/>
                    </a:lnTo>
                    <a:lnTo>
                      <a:pt x="30" y="16"/>
                    </a:lnTo>
                    <a:lnTo>
                      <a:pt x="26" y="18"/>
                    </a:lnTo>
                    <a:lnTo>
                      <a:pt x="22" y="20"/>
                    </a:lnTo>
                    <a:lnTo>
                      <a:pt x="19" y="22"/>
                    </a:lnTo>
                    <a:lnTo>
                      <a:pt x="15" y="24"/>
                    </a:lnTo>
                    <a:lnTo>
                      <a:pt x="11" y="26"/>
                    </a:lnTo>
                    <a:lnTo>
                      <a:pt x="7" y="28"/>
                    </a:lnTo>
                    <a:lnTo>
                      <a:pt x="4" y="30"/>
                    </a:lnTo>
                    <a:lnTo>
                      <a:pt x="0" y="32"/>
                    </a:lnTo>
                    <a:lnTo>
                      <a:pt x="35" y="140"/>
                    </a:lnTo>
                    <a:lnTo>
                      <a:pt x="41" y="139"/>
                    </a:lnTo>
                    <a:lnTo>
                      <a:pt x="47" y="138"/>
                    </a:lnTo>
                    <a:lnTo>
                      <a:pt x="53" y="138"/>
                    </a:lnTo>
                    <a:lnTo>
                      <a:pt x="59" y="137"/>
                    </a:lnTo>
                    <a:lnTo>
                      <a:pt x="65" y="137"/>
                    </a:lnTo>
                    <a:lnTo>
                      <a:pt x="71" y="136"/>
                    </a:lnTo>
                    <a:lnTo>
                      <a:pt x="77" y="136"/>
                    </a:lnTo>
                    <a:lnTo>
                      <a:pt x="83" y="135"/>
                    </a:lnTo>
                    <a:lnTo>
                      <a:pt x="89" y="135"/>
                    </a:lnTo>
                    <a:lnTo>
                      <a:pt x="95" y="135"/>
                    </a:lnTo>
                    <a:lnTo>
                      <a:pt x="101" y="134"/>
                    </a:lnTo>
                    <a:lnTo>
                      <a:pt x="107" y="134"/>
                    </a:lnTo>
                    <a:lnTo>
                      <a:pt x="113" y="134"/>
                    </a:lnTo>
                    <a:lnTo>
                      <a:pt x="119" y="134"/>
                    </a:lnTo>
                    <a:lnTo>
                      <a:pt x="125" y="134"/>
                    </a:lnTo>
                    <a:lnTo>
                      <a:pt x="131" y="134"/>
                    </a:lnTo>
                    <a:lnTo>
                      <a:pt x="137" y="134"/>
                    </a:lnTo>
                    <a:lnTo>
                      <a:pt x="143" y="134"/>
                    </a:lnTo>
                    <a:lnTo>
                      <a:pt x="149" y="134"/>
                    </a:lnTo>
                    <a:lnTo>
                      <a:pt x="155" y="134"/>
                    </a:lnTo>
                    <a:lnTo>
                      <a:pt x="161" y="134"/>
                    </a:lnTo>
                    <a:lnTo>
                      <a:pt x="167" y="135"/>
                    </a:lnTo>
                    <a:lnTo>
                      <a:pt x="173" y="135"/>
                    </a:lnTo>
                    <a:lnTo>
                      <a:pt x="179" y="135"/>
                    </a:lnTo>
                    <a:lnTo>
                      <a:pt x="185" y="136"/>
                    </a:lnTo>
                    <a:lnTo>
                      <a:pt x="191" y="136"/>
                    </a:lnTo>
                    <a:lnTo>
                      <a:pt x="197" y="137"/>
                    </a:lnTo>
                    <a:lnTo>
                      <a:pt x="203" y="137"/>
                    </a:lnTo>
                    <a:lnTo>
                      <a:pt x="209" y="138"/>
                    </a:lnTo>
                    <a:lnTo>
                      <a:pt x="216" y="138"/>
                    </a:lnTo>
                    <a:lnTo>
                      <a:pt x="221" y="139"/>
                    </a:lnTo>
                    <a:lnTo>
                      <a:pt x="228" y="140"/>
                    </a:lnTo>
                    <a:lnTo>
                      <a:pt x="263" y="32"/>
                    </a:lnTo>
                    <a:lnTo>
                      <a:pt x="259" y="30"/>
                    </a:lnTo>
                    <a:lnTo>
                      <a:pt x="255" y="28"/>
                    </a:lnTo>
                    <a:lnTo>
                      <a:pt x="252" y="26"/>
                    </a:lnTo>
                    <a:lnTo>
                      <a:pt x="248" y="24"/>
                    </a:lnTo>
                    <a:lnTo>
                      <a:pt x="244" y="22"/>
                    </a:lnTo>
                    <a:lnTo>
                      <a:pt x="240" y="20"/>
                    </a:lnTo>
                    <a:lnTo>
                      <a:pt x="236" y="18"/>
                    </a:lnTo>
                    <a:lnTo>
                      <a:pt x="232" y="16"/>
                    </a:lnTo>
                    <a:lnTo>
                      <a:pt x="228" y="15"/>
                    </a:lnTo>
                    <a:lnTo>
                      <a:pt x="225" y="13"/>
                    </a:lnTo>
                    <a:lnTo>
                      <a:pt x="220" y="12"/>
                    </a:lnTo>
                    <a:lnTo>
                      <a:pt x="217" y="11"/>
                    </a:lnTo>
                    <a:lnTo>
                      <a:pt x="213" y="9"/>
                    </a:lnTo>
                    <a:lnTo>
                      <a:pt x="208" y="8"/>
                    </a:lnTo>
                    <a:lnTo>
                      <a:pt x="204" y="7"/>
                    </a:lnTo>
                    <a:lnTo>
                      <a:pt x="200" y="6"/>
                    </a:lnTo>
                    <a:lnTo>
                      <a:pt x="196" y="5"/>
                    </a:lnTo>
                    <a:lnTo>
                      <a:pt x="192" y="5"/>
                    </a:lnTo>
                    <a:lnTo>
                      <a:pt x="188" y="4"/>
                    </a:lnTo>
                    <a:lnTo>
                      <a:pt x="183" y="3"/>
                    </a:lnTo>
                    <a:lnTo>
                      <a:pt x="179" y="2"/>
                    </a:lnTo>
                    <a:lnTo>
                      <a:pt x="175" y="2"/>
                    </a:lnTo>
                    <a:lnTo>
                      <a:pt x="171" y="1"/>
                    </a:lnTo>
                    <a:lnTo>
                      <a:pt x="166" y="1"/>
                    </a:lnTo>
                    <a:lnTo>
                      <a:pt x="162" y="1"/>
                    </a:lnTo>
                    <a:lnTo>
                      <a:pt x="158" y="0"/>
                    </a:lnTo>
                    <a:lnTo>
                      <a:pt x="153" y="0"/>
                    </a:lnTo>
                    <a:lnTo>
                      <a:pt x="149" y="0"/>
                    </a:lnTo>
                    <a:lnTo>
                      <a:pt x="145" y="0"/>
                    </a:lnTo>
                    <a:lnTo>
                      <a:pt x="140" y="0"/>
                    </a:lnTo>
                    <a:lnTo>
                      <a:pt x="136" y="0"/>
                    </a:lnTo>
                    <a:lnTo>
                      <a:pt x="131"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53" name="Freeform 166"/>
              <p:cNvSpPr/>
              <p:nvPr/>
            </p:nvSpPr>
            <p:spPr>
              <a:xfrm>
                <a:off x="1528" y="2575"/>
                <a:ext cx="135" cy="72"/>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2" y="1"/>
                  </a:cxn>
                  <a:cxn ang="0">
                    <a:pos x="2" y="1"/>
                  </a:cxn>
                  <a:cxn ang="0">
                    <a:pos x="2" y="1"/>
                  </a:cxn>
                  <a:cxn ang="0">
                    <a:pos x="2" y="0"/>
                  </a:cxn>
                  <a:cxn ang="0">
                    <a:pos x="2" y="1"/>
                  </a:cxn>
                  <a:cxn ang="0">
                    <a:pos x="2" y="1"/>
                  </a:cxn>
                  <a:cxn ang="0">
                    <a:pos x="2" y="1"/>
                  </a:cxn>
                  <a:cxn ang="0">
                    <a:pos x="2" y="1"/>
                  </a:cxn>
                  <a:cxn ang="0">
                    <a:pos x="2" y="1"/>
                  </a:cxn>
                  <a:cxn ang="0">
                    <a:pos x="2" y="1"/>
                  </a:cxn>
                  <a:cxn ang="0">
                    <a:pos x="2" y="1"/>
                  </a:cxn>
                  <a:cxn ang="0">
                    <a:pos x="2" y="1"/>
                  </a:cxn>
                  <a:cxn ang="0">
                    <a:pos x="2" y="1"/>
                  </a:cxn>
                  <a:cxn ang="0">
                    <a:pos x="1" y="1"/>
                  </a:cxn>
                </a:cxnLst>
                <a:rect l="0" t="0" r="0" b="0"/>
                <a:pathLst>
                  <a:path w="233" h="124">
                    <a:moveTo>
                      <a:pt x="20" y="124"/>
                    </a:moveTo>
                    <a:lnTo>
                      <a:pt x="20" y="124"/>
                    </a:lnTo>
                    <a:lnTo>
                      <a:pt x="17" y="123"/>
                    </a:lnTo>
                    <a:lnTo>
                      <a:pt x="15" y="122"/>
                    </a:lnTo>
                    <a:lnTo>
                      <a:pt x="13" y="121"/>
                    </a:lnTo>
                    <a:lnTo>
                      <a:pt x="10" y="118"/>
                    </a:lnTo>
                    <a:lnTo>
                      <a:pt x="8" y="116"/>
                    </a:lnTo>
                    <a:lnTo>
                      <a:pt x="5" y="114"/>
                    </a:lnTo>
                    <a:lnTo>
                      <a:pt x="3" y="111"/>
                    </a:lnTo>
                    <a:lnTo>
                      <a:pt x="0" y="109"/>
                    </a:lnTo>
                    <a:lnTo>
                      <a:pt x="18" y="0"/>
                    </a:lnTo>
                    <a:lnTo>
                      <a:pt x="24" y="1"/>
                    </a:lnTo>
                    <a:lnTo>
                      <a:pt x="30" y="1"/>
                    </a:lnTo>
                    <a:lnTo>
                      <a:pt x="37" y="2"/>
                    </a:lnTo>
                    <a:lnTo>
                      <a:pt x="43" y="2"/>
                    </a:lnTo>
                    <a:lnTo>
                      <a:pt x="49" y="2"/>
                    </a:lnTo>
                    <a:lnTo>
                      <a:pt x="55" y="3"/>
                    </a:lnTo>
                    <a:lnTo>
                      <a:pt x="61" y="3"/>
                    </a:lnTo>
                    <a:lnTo>
                      <a:pt x="67" y="3"/>
                    </a:lnTo>
                    <a:lnTo>
                      <a:pt x="73" y="4"/>
                    </a:lnTo>
                    <a:lnTo>
                      <a:pt x="79" y="4"/>
                    </a:lnTo>
                    <a:lnTo>
                      <a:pt x="85" y="4"/>
                    </a:lnTo>
                    <a:lnTo>
                      <a:pt x="91" y="4"/>
                    </a:lnTo>
                    <a:lnTo>
                      <a:pt x="97" y="4"/>
                    </a:lnTo>
                    <a:lnTo>
                      <a:pt x="103" y="5"/>
                    </a:lnTo>
                    <a:lnTo>
                      <a:pt x="110" y="5"/>
                    </a:lnTo>
                    <a:lnTo>
                      <a:pt x="116" y="5"/>
                    </a:lnTo>
                    <a:lnTo>
                      <a:pt x="122" y="5"/>
                    </a:lnTo>
                    <a:lnTo>
                      <a:pt x="128" y="5"/>
                    </a:lnTo>
                    <a:lnTo>
                      <a:pt x="134" y="4"/>
                    </a:lnTo>
                    <a:lnTo>
                      <a:pt x="140" y="4"/>
                    </a:lnTo>
                    <a:lnTo>
                      <a:pt x="146" y="4"/>
                    </a:lnTo>
                    <a:lnTo>
                      <a:pt x="152" y="4"/>
                    </a:lnTo>
                    <a:lnTo>
                      <a:pt x="158" y="4"/>
                    </a:lnTo>
                    <a:lnTo>
                      <a:pt x="164" y="3"/>
                    </a:lnTo>
                    <a:lnTo>
                      <a:pt x="170" y="3"/>
                    </a:lnTo>
                    <a:lnTo>
                      <a:pt x="176" y="3"/>
                    </a:lnTo>
                    <a:lnTo>
                      <a:pt x="182" y="2"/>
                    </a:lnTo>
                    <a:lnTo>
                      <a:pt x="189" y="2"/>
                    </a:lnTo>
                    <a:lnTo>
                      <a:pt x="195" y="2"/>
                    </a:lnTo>
                    <a:lnTo>
                      <a:pt x="201" y="1"/>
                    </a:lnTo>
                    <a:lnTo>
                      <a:pt x="207" y="1"/>
                    </a:lnTo>
                    <a:lnTo>
                      <a:pt x="213" y="0"/>
                    </a:lnTo>
                    <a:lnTo>
                      <a:pt x="233" y="109"/>
                    </a:lnTo>
                    <a:lnTo>
                      <a:pt x="231" y="111"/>
                    </a:lnTo>
                    <a:lnTo>
                      <a:pt x="230" y="113"/>
                    </a:lnTo>
                    <a:lnTo>
                      <a:pt x="228" y="115"/>
                    </a:lnTo>
                    <a:lnTo>
                      <a:pt x="226" y="118"/>
                    </a:lnTo>
                    <a:lnTo>
                      <a:pt x="225" y="120"/>
                    </a:lnTo>
                    <a:lnTo>
                      <a:pt x="224" y="122"/>
                    </a:lnTo>
                    <a:lnTo>
                      <a:pt x="222" y="123"/>
                    </a:lnTo>
                    <a:lnTo>
                      <a:pt x="220" y="124"/>
                    </a:lnTo>
                    <a:lnTo>
                      <a:pt x="20" y="124"/>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54" name="Freeform 167"/>
              <p:cNvSpPr/>
              <p:nvPr/>
            </p:nvSpPr>
            <p:spPr>
              <a:xfrm>
                <a:off x="1654" y="2444"/>
                <a:ext cx="18" cy="86"/>
              </a:xfrm>
              <a:custGeom>
                <a:avLst/>
                <a:gdLst/>
                <a:ahLst/>
                <a:cxnLst>
                  <a:cxn ang="0">
                    <a:pos x="1" y="0"/>
                  </a:cxn>
                  <a:cxn ang="0">
                    <a:pos x="1" y="0"/>
                  </a:cxn>
                  <a:cxn ang="0">
                    <a:pos x="0" y="1"/>
                  </a:cxn>
                  <a:cxn ang="0">
                    <a:pos x="0" y="1"/>
                  </a:cxn>
                  <a:cxn ang="0">
                    <a:pos x="1" y="1"/>
                  </a:cxn>
                  <a:cxn ang="0">
                    <a:pos x="1" y="0"/>
                  </a:cxn>
                </a:cxnLst>
                <a:rect l="0" t="0" r="0" b="0"/>
                <a:pathLst>
                  <a:path w="31" h="147">
                    <a:moveTo>
                      <a:pt x="31" y="0"/>
                    </a:moveTo>
                    <a:lnTo>
                      <a:pt x="31" y="0"/>
                    </a:lnTo>
                    <a:lnTo>
                      <a:pt x="0" y="83"/>
                    </a:lnTo>
                    <a:lnTo>
                      <a:pt x="0" y="147"/>
                    </a:lnTo>
                    <a:lnTo>
                      <a:pt x="30" y="147"/>
                    </a:lnTo>
                    <a:lnTo>
                      <a:pt x="31"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55" name="Freeform 168"/>
              <p:cNvSpPr/>
              <p:nvPr/>
            </p:nvSpPr>
            <p:spPr>
              <a:xfrm>
                <a:off x="1519" y="2444"/>
                <a:ext cx="18" cy="86"/>
              </a:xfrm>
              <a:custGeom>
                <a:avLst/>
                <a:gdLst/>
                <a:ahLst/>
                <a:cxnLst>
                  <a:cxn ang="0">
                    <a:pos x="0" y="0"/>
                  </a:cxn>
                  <a:cxn ang="0">
                    <a:pos x="0" y="0"/>
                  </a:cxn>
                  <a:cxn ang="0">
                    <a:pos x="1" y="1"/>
                  </a:cxn>
                  <a:cxn ang="0">
                    <a:pos x="1" y="1"/>
                  </a:cxn>
                  <a:cxn ang="0">
                    <a:pos x="1" y="1"/>
                  </a:cxn>
                  <a:cxn ang="0">
                    <a:pos x="0" y="0"/>
                  </a:cxn>
                </a:cxnLst>
                <a:rect l="0" t="0" r="0" b="0"/>
                <a:pathLst>
                  <a:path w="32" h="147">
                    <a:moveTo>
                      <a:pt x="0" y="0"/>
                    </a:moveTo>
                    <a:lnTo>
                      <a:pt x="0" y="0"/>
                    </a:lnTo>
                    <a:lnTo>
                      <a:pt x="32" y="83"/>
                    </a:lnTo>
                    <a:lnTo>
                      <a:pt x="32" y="147"/>
                    </a:lnTo>
                    <a:lnTo>
                      <a:pt x="2" y="147"/>
                    </a:lnTo>
                    <a:lnTo>
                      <a:pt x="0"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56" name="Freeform 169"/>
              <p:cNvSpPr/>
              <p:nvPr/>
            </p:nvSpPr>
            <p:spPr>
              <a:xfrm>
                <a:off x="1520" y="2534"/>
                <a:ext cx="17" cy="99"/>
              </a:xfrm>
              <a:custGeom>
                <a:avLst/>
                <a:gdLst/>
                <a:ahLst/>
                <a:cxnLst>
                  <a:cxn ang="0">
                    <a:pos x="1" y="1"/>
                  </a:cxn>
                  <a:cxn ang="0">
                    <a:pos x="1" y="1"/>
                  </a:cxn>
                  <a:cxn ang="0">
                    <a:pos x="1" y="1"/>
                  </a:cxn>
                  <a:cxn ang="0">
                    <a:pos x="1" y="0"/>
                  </a:cxn>
                  <a:cxn ang="0">
                    <a:pos x="0" y="0"/>
                  </a:cxn>
                  <a:cxn ang="0">
                    <a:pos x="1" y="1"/>
                  </a:cxn>
                </a:cxnLst>
                <a:rect l="0" t="0" r="0" b="0"/>
                <a:pathLst>
                  <a:path w="30" h="171">
                    <a:moveTo>
                      <a:pt x="7" y="171"/>
                    </a:moveTo>
                    <a:lnTo>
                      <a:pt x="7" y="171"/>
                    </a:lnTo>
                    <a:lnTo>
                      <a:pt x="30" y="58"/>
                    </a:lnTo>
                    <a:lnTo>
                      <a:pt x="30" y="0"/>
                    </a:lnTo>
                    <a:lnTo>
                      <a:pt x="0" y="0"/>
                    </a:lnTo>
                    <a:lnTo>
                      <a:pt x="7" y="17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57" name="Freeform 170"/>
              <p:cNvSpPr/>
              <p:nvPr/>
            </p:nvSpPr>
            <p:spPr>
              <a:xfrm>
                <a:off x="1654" y="2534"/>
                <a:ext cx="18" cy="99"/>
              </a:xfrm>
              <a:custGeom>
                <a:avLst/>
                <a:gdLst/>
                <a:ahLst/>
                <a:cxnLst>
                  <a:cxn ang="0">
                    <a:pos x="1" y="1"/>
                  </a:cxn>
                  <a:cxn ang="0">
                    <a:pos x="1" y="1"/>
                  </a:cxn>
                  <a:cxn ang="0">
                    <a:pos x="0" y="1"/>
                  </a:cxn>
                  <a:cxn ang="0">
                    <a:pos x="0" y="0"/>
                  </a:cxn>
                  <a:cxn ang="0">
                    <a:pos x="1" y="0"/>
                  </a:cxn>
                  <a:cxn ang="0">
                    <a:pos x="1" y="1"/>
                  </a:cxn>
                </a:cxnLst>
                <a:rect l="0" t="0" r="0" b="0"/>
                <a:pathLst>
                  <a:path w="30" h="171">
                    <a:moveTo>
                      <a:pt x="24" y="171"/>
                    </a:moveTo>
                    <a:lnTo>
                      <a:pt x="24" y="171"/>
                    </a:lnTo>
                    <a:lnTo>
                      <a:pt x="0" y="58"/>
                    </a:lnTo>
                    <a:lnTo>
                      <a:pt x="0" y="0"/>
                    </a:lnTo>
                    <a:lnTo>
                      <a:pt x="30" y="0"/>
                    </a:lnTo>
                    <a:lnTo>
                      <a:pt x="24" y="17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58" name="Freeform 171"/>
              <p:cNvSpPr/>
              <p:nvPr/>
            </p:nvSpPr>
            <p:spPr>
              <a:xfrm>
                <a:off x="1672" y="2434"/>
                <a:ext cx="22" cy="12"/>
              </a:xfrm>
              <a:custGeom>
                <a:avLst/>
                <a:gdLst/>
                <a:ahLst/>
                <a:cxnLst>
                  <a:cxn ang="0">
                    <a:pos x="1" y="1"/>
                  </a:cxn>
                  <a:cxn ang="0">
                    <a:pos x="1" y="1"/>
                  </a:cxn>
                  <a:cxn ang="0">
                    <a:pos x="1" y="1"/>
                  </a:cxn>
                  <a:cxn ang="0">
                    <a:pos x="1" y="1"/>
                  </a:cxn>
                  <a:cxn ang="0">
                    <a:pos x="1" y="1"/>
                  </a:cxn>
                  <a:cxn ang="0">
                    <a:pos x="1" y="1"/>
                  </a:cxn>
                  <a:cxn ang="0">
                    <a:pos x="0" y="1"/>
                  </a:cxn>
                  <a:cxn ang="0">
                    <a:pos x="0"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38" h="21">
                    <a:moveTo>
                      <a:pt x="35" y="21"/>
                    </a:moveTo>
                    <a:lnTo>
                      <a:pt x="35" y="21"/>
                    </a:lnTo>
                    <a:lnTo>
                      <a:pt x="3" y="21"/>
                    </a:lnTo>
                    <a:lnTo>
                      <a:pt x="2" y="21"/>
                    </a:lnTo>
                    <a:lnTo>
                      <a:pt x="1" y="21"/>
                    </a:lnTo>
                    <a:lnTo>
                      <a:pt x="1" y="20"/>
                    </a:lnTo>
                    <a:lnTo>
                      <a:pt x="0" y="19"/>
                    </a:lnTo>
                    <a:lnTo>
                      <a:pt x="0" y="2"/>
                    </a:lnTo>
                    <a:lnTo>
                      <a:pt x="1" y="1"/>
                    </a:lnTo>
                    <a:lnTo>
                      <a:pt x="1" y="0"/>
                    </a:lnTo>
                    <a:lnTo>
                      <a:pt x="2" y="0"/>
                    </a:lnTo>
                    <a:lnTo>
                      <a:pt x="3" y="0"/>
                    </a:lnTo>
                    <a:lnTo>
                      <a:pt x="35" y="6"/>
                    </a:lnTo>
                    <a:lnTo>
                      <a:pt x="36" y="6"/>
                    </a:lnTo>
                    <a:lnTo>
                      <a:pt x="37" y="6"/>
                    </a:lnTo>
                    <a:lnTo>
                      <a:pt x="37" y="7"/>
                    </a:lnTo>
                    <a:lnTo>
                      <a:pt x="38" y="8"/>
                    </a:lnTo>
                    <a:lnTo>
                      <a:pt x="38" y="19"/>
                    </a:lnTo>
                    <a:lnTo>
                      <a:pt x="37" y="20"/>
                    </a:lnTo>
                    <a:lnTo>
                      <a:pt x="37" y="21"/>
                    </a:lnTo>
                    <a:lnTo>
                      <a:pt x="36" y="21"/>
                    </a:lnTo>
                    <a:lnTo>
                      <a:pt x="35" y="2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59" name="Freeform 172"/>
              <p:cNvSpPr/>
              <p:nvPr/>
            </p:nvSpPr>
            <p:spPr>
              <a:xfrm>
                <a:off x="1498" y="2434"/>
                <a:ext cx="21" cy="12"/>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0" y="1"/>
                  </a:cxn>
                  <a:cxn ang="0">
                    <a:pos x="0" y="1"/>
                  </a:cxn>
                  <a:cxn ang="0">
                    <a:pos x="0" y="1"/>
                  </a:cxn>
                  <a:cxn ang="0">
                    <a:pos x="0" y="1"/>
                  </a:cxn>
                  <a:cxn ang="0">
                    <a:pos x="1" y="1"/>
                  </a:cxn>
                  <a:cxn ang="0">
                    <a:pos x="1" y="1"/>
                  </a:cxn>
                  <a:cxn ang="0">
                    <a:pos x="1" y="1"/>
                  </a:cxn>
                </a:cxnLst>
                <a:rect l="0" t="0" r="0" b="0"/>
                <a:pathLst>
                  <a:path w="37" h="21">
                    <a:moveTo>
                      <a:pt x="2" y="21"/>
                    </a:moveTo>
                    <a:lnTo>
                      <a:pt x="2" y="21"/>
                    </a:lnTo>
                    <a:lnTo>
                      <a:pt x="34" y="21"/>
                    </a:lnTo>
                    <a:lnTo>
                      <a:pt x="35" y="21"/>
                    </a:lnTo>
                    <a:lnTo>
                      <a:pt x="36" y="21"/>
                    </a:lnTo>
                    <a:lnTo>
                      <a:pt x="37" y="20"/>
                    </a:lnTo>
                    <a:lnTo>
                      <a:pt x="37" y="19"/>
                    </a:lnTo>
                    <a:lnTo>
                      <a:pt x="37" y="2"/>
                    </a:lnTo>
                    <a:lnTo>
                      <a:pt x="37" y="1"/>
                    </a:lnTo>
                    <a:lnTo>
                      <a:pt x="36" y="0"/>
                    </a:lnTo>
                    <a:lnTo>
                      <a:pt x="35" y="0"/>
                    </a:lnTo>
                    <a:lnTo>
                      <a:pt x="34" y="0"/>
                    </a:lnTo>
                    <a:lnTo>
                      <a:pt x="2" y="6"/>
                    </a:lnTo>
                    <a:lnTo>
                      <a:pt x="1" y="6"/>
                    </a:lnTo>
                    <a:lnTo>
                      <a:pt x="0" y="7"/>
                    </a:lnTo>
                    <a:lnTo>
                      <a:pt x="0" y="8"/>
                    </a:lnTo>
                    <a:lnTo>
                      <a:pt x="0" y="19"/>
                    </a:lnTo>
                    <a:lnTo>
                      <a:pt x="0" y="20"/>
                    </a:lnTo>
                    <a:lnTo>
                      <a:pt x="1" y="21"/>
                    </a:lnTo>
                    <a:lnTo>
                      <a:pt x="2" y="2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60" name="Freeform 173"/>
              <p:cNvSpPr/>
              <p:nvPr/>
            </p:nvSpPr>
            <p:spPr>
              <a:xfrm>
                <a:off x="3801" y="1978"/>
                <a:ext cx="55" cy="175"/>
              </a:xfrm>
              <a:custGeom>
                <a:avLst/>
                <a:gdLst/>
                <a:ahLst/>
                <a:cxnLst>
                  <a:cxn ang="0">
                    <a:pos x="0" y="2"/>
                  </a:cxn>
                  <a:cxn ang="0">
                    <a:pos x="0" y="2"/>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0" y="2"/>
                  </a:cxn>
                  <a:cxn ang="0">
                    <a:pos x="0" y="2"/>
                  </a:cxn>
                </a:cxnLst>
                <a:rect l="0" t="0" r="0" b="0"/>
                <a:pathLst>
                  <a:path w="94" h="301">
                    <a:moveTo>
                      <a:pt x="0" y="293"/>
                    </a:moveTo>
                    <a:lnTo>
                      <a:pt x="0" y="293"/>
                    </a:lnTo>
                    <a:lnTo>
                      <a:pt x="0" y="8"/>
                    </a:lnTo>
                    <a:lnTo>
                      <a:pt x="0" y="7"/>
                    </a:lnTo>
                    <a:lnTo>
                      <a:pt x="1" y="5"/>
                    </a:lnTo>
                    <a:lnTo>
                      <a:pt x="2" y="4"/>
                    </a:lnTo>
                    <a:lnTo>
                      <a:pt x="3" y="3"/>
                    </a:lnTo>
                    <a:lnTo>
                      <a:pt x="4" y="2"/>
                    </a:lnTo>
                    <a:lnTo>
                      <a:pt x="5" y="1"/>
                    </a:lnTo>
                    <a:lnTo>
                      <a:pt x="7" y="0"/>
                    </a:lnTo>
                    <a:lnTo>
                      <a:pt x="9" y="0"/>
                    </a:lnTo>
                    <a:lnTo>
                      <a:pt x="86" y="0"/>
                    </a:lnTo>
                    <a:lnTo>
                      <a:pt x="88" y="0"/>
                    </a:lnTo>
                    <a:lnTo>
                      <a:pt x="89" y="1"/>
                    </a:lnTo>
                    <a:lnTo>
                      <a:pt x="90" y="2"/>
                    </a:lnTo>
                    <a:lnTo>
                      <a:pt x="92" y="3"/>
                    </a:lnTo>
                    <a:lnTo>
                      <a:pt x="93" y="4"/>
                    </a:lnTo>
                    <a:lnTo>
                      <a:pt x="93" y="5"/>
                    </a:lnTo>
                    <a:lnTo>
                      <a:pt x="94" y="7"/>
                    </a:lnTo>
                    <a:lnTo>
                      <a:pt x="94" y="8"/>
                    </a:lnTo>
                    <a:lnTo>
                      <a:pt x="94" y="293"/>
                    </a:lnTo>
                    <a:lnTo>
                      <a:pt x="94" y="294"/>
                    </a:lnTo>
                    <a:lnTo>
                      <a:pt x="93" y="296"/>
                    </a:lnTo>
                    <a:lnTo>
                      <a:pt x="93" y="297"/>
                    </a:lnTo>
                    <a:lnTo>
                      <a:pt x="92" y="299"/>
                    </a:lnTo>
                    <a:lnTo>
                      <a:pt x="90" y="300"/>
                    </a:lnTo>
                    <a:lnTo>
                      <a:pt x="89" y="300"/>
                    </a:lnTo>
                    <a:lnTo>
                      <a:pt x="88" y="301"/>
                    </a:lnTo>
                    <a:lnTo>
                      <a:pt x="86" y="301"/>
                    </a:lnTo>
                    <a:lnTo>
                      <a:pt x="9" y="301"/>
                    </a:lnTo>
                    <a:lnTo>
                      <a:pt x="7" y="301"/>
                    </a:lnTo>
                    <a:lnTo>
                      <a:pt x="5" y="300"/>
                    </a:lnTo>
                    <a:lnTo>
                      <a:pt x="4" y="300"/>
                    </a:lnTo>
                    <a:lnTo>
                      <a:pt x="3" y="299"/>
                    </a:lnTo>
                    <a:lnTo>
                      <a:pt x="2" y="297"/>
                    </a:lnTo>
                    <a:lnTo>
                      <a:pt x="1" y="296"/>
                    </a:lnTo>
                    <a:lnTo>
                      <a:pt x="0" y="294"/>
                    </a:lnTo>
                    <a:lnTo>
                      <a:pt x="0" y="293"/>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61" name="Freeform 174"/>
              <p:cNvSpPr/>
              <p:nvPr/>
            </p:nvSpPr>
            <p:spPr>
              <a:xfrm>
                <a:off x="3914" y="1978"/>
                <a:ext cx="155" cy="175"/>
              </a:xfrm>
              <a:custGeom>
                <a:avLst/>
                <a:gdLst/>
                <a:ahLst/>
                <a:cxnLst>
                  <a:cxn ang="0">
                    <a:pos x="2" y="2"/>
                  </a:cxn>
                  <a:cxn ang="0">
                    <a:pos x="2" y="2"/>
                  </a:cxn>
                  <a:cxn ang="0">
                    <a:pos x="0" y="2"/>
                  </a:cxn>
                  <a:cxn ang="0">
                    <a:pos x="0" y="0"/>
                  </a:cxn>
                  <a:cxn ang="0">
                    <a:pos x="2" y="0"/>
                  </a:cxn>
                  <a:cxn ang="0">
                    <a:pos x="2" y="2"/>
                  </a:cxn>
                </a:cxnLst>
                <a:rect l="0" t="0" r="0" b="0"/>
                <a:pathLst>
                  <a:path w="268" h="301">
                    <a:moveTo>
                      <a:pt x="268" y="301"/>
                    </a:moveTo>
                    <a:lnTo>
                      <a:pt x="268" y="301"/>
                    </a:lnTo>
                    <a:lnTo>
                      <a:pt x="0" y="301"/>
                    </a:lnTo>
                    <a:lnTo>
                      <a:pt x="0" y="0"/>
                    </a:lnTo>
                    <a:lnTo>
                      <a:pt x="268" y="0"/>
                    </a:lnTo>
                    <a:lnTo>
                      <a:pt x="268" y="30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62" name="Freeform 175"/>
              <p:cNvSpPr/>
              <p:nvPr/>
            </p:nvSpPr>
            <p:spPr>
              <a:xfrm>
                <a:off x="4056" y="2141"/>
                <a:ext cx="65" cy="15"/>
              </a:xfrm>
              <a:custGeom>
                <a:avLst/>
                <a:gdLst/>
                <a:ahLst/>
                <a:cxnLst>
                  <a:cxn ang="0">
                    <a:pos x="1" y="1"/>
                  </a:cxn>
                  <a:cxn ang="0">
                    <a:pos x="1" y="1"/>
                  </a:cxn>
                  <a:cxn ang="0">
                    <a:pos x="0" y="1"/>
                  </a:cxn>
                  <a:cxn ang="0">
                    <a:pos x="0" y="0"/>
                  </a:cxn>
                  <a:cxn ang="0">
                    <a:pos x="1" y="0"/>
                  </a:cxn>
                  <a:cxn ang="0">
                    <a:pos x="1" y="1"/>
                  </a:cxn>
                </a:cxnLst>
                <a:rect l="0" t="0" r="0" b="0"/>
                <a:pathLst>
                  <a:path w="111" h="26">
                    <a:moveTo>
                      <a:pt x="111" y="26"/>
                    </a:moveTo>
                    <a:lnTo>
                      <a:pt x="111" y="26"/>
                    </a:lnTo>
                    <a:lnTo>
                      <a:pt x="0" y="26"/>
                    </a:lnTo>
                    <a:lnTo>
                      <a:pt x="0" y="0"/>
                    </a:lnTo>
                    <a:lnTo>
                      <a:pt x="111" y="0"/>
                    </a:lnTo>
                    <a:lnTo>
                      <a:pt x="111" y="26"/>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63" name="Freeform 176"/>
              <p:cNvSpPr/>
              <p:nvPr/>
            </p:nvSpPr>
            <p:spPr>
              <a:xfrm>
                <a:off x="4056" y="1975"/>
                <a:ext cx="65" cy="15"/>
              </a:xfrm>
              <a:custGeom>
                <a:avLst/>
                <a:gdLst/>
                <a:ahLst/>
                <a:cxnLst>
                  <a:cxn ang="0">
                    <a:pos x="1" y="0"/>
                  </a:cxn>
                  <a:cxn ang="0">
                    <a:pos x="1" y="0"/>
                  </a:cxn>
                  <a:cxn ang="0">
                    <a:pos x="0" y="0"/>
                  </a:cxn>
                  <a:cxn ang="0">
                    <a:pos x="0" y="1"/>
                  </a:cxn>
                  <a:cxn ang="0">
                    <a:pos x="1" y="1"/>
                  </a:cxn>
                  <a:cxn ang="0">
                    <a:pos x="1" y="0"/>
                  </a:cxn>
                </a:cxnLst>
                <a:rect l="0" t="0" r="0" b="0"/>
                <a:pathLst>
                  <a:path w="111" h="26">
                    <a:moveTo>
                      <a:pt x="111" y="0"/>
                    </a:moveTo>
                    <a:lnTo>
                      <a:pt x="111" y="0"/>
                    </a:lnTo>
                    <a:lnTo>
                      <a:pt x="0" y="0"/>
                    </a:lnTo>
                    <a:lnTo>
                      <a:pt x="0" y="26"/>
                    </a:lnTo>
                    <a:lnTo>
                      <a:pt x="111" y="26"/>
                    </a:lnTo>
                    <a:lnTo>
                      <a:pt x="111"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64" name="Freeform 177"/>
              <p:cNvSpPr/>
              <p:nvPr/>
            </p:nvSpPr>
            <p:spPr>
              <a:xfrm>
                <a:off x="3846" y="2141"/>
                <a:ext cx="64" cy="15"/>
              </a:xfrm>
              <a:custGeom>
                <a:avLst/>
                <a:gdLst/>
                <a:ahLst/>
                <a:cxnLst>
                  <a:cxn ang="0">
                    <a:pos x="1" y="1"/>
                  </a:cxn>
                  <a:cxn ang="0">
                    <a:pos x="1" y="1"/>
                  </a:cxn>
                  <a:cxn ang="0">
                    <a:pos x="0" y="1"/>
                  </a:cxn>
                  <a:cxn ang="0">
                    <a:pos x="0" y="0"/>
                  </a:cxn>
                  <a:cxn ang="0">
                    <a:pos x="1" y="0"/>
                  </a:cxn>
                  <a:cxn ang="0">
                    <a:pos x="1" y="1"/>
                  </a:cxn>
                </a:cxnLst>
                <a:rect l="0" t="0" r="0" b="0"/>
                <a:pathLst>
                  <a:path w="111" h="26">
                    <a:moveTo>
                      <a:pt x="111" y="26"/>
                    </a:moveTo>
                    <a:lnTo>
                      <a:pt x="111" y="26"/>
                    </a:lnTo>
                    <a:lnTo>
                      <a:pt x="0" y="26"/>
                    </a:lnTo>
                    <a:lnTo>
                      <a:pt x="0" y="0"/>
                    </a:lnTo>
                    <a:lnTo>
                      <a:pt x="111" y="0"/>
                    </a:lnTo>
                    <a:lnTo>
                      <a:pt x="111" y="26"/>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65" name="Freeform 178"/>
              <p:cNvSpPr/>
              <p:nvPr/>
            </p:nvSpPr>
            <p:spPr>
              <a:xfrm>
                <a:off x="3846" y="1975"/>
                <a:ext cx="64" cy="15"/>
              </a:xfrm>
              <a:custGeom>
                <a:avLst/>
                <a:gdLst/>
                <a:ahLst/>
                <a:cxnLst>
                  <a:cxn ang="0">
                    <a:pos x="1" y="0"/>
                  </a:cxn>
                  <a:cxn ang="0">
                    <a:pos x="1" y="0"/>
                  </a:cxn>
                  <a:cxn ang="0">
                    <a:pos x="0" y="0"/>
                  </a:cxn>
                  <a:cxn ang="0">
                    <a:pos x="0" y="1"/>
                  </a:cxn>
                  <a:cxn ang="0">
                    <a:pos x="1" y="1"/>
                  </a:cxn>
                  <a:cxn ang="0">
                    <a:pos x="1" y="0"/>
                  </a:cxn>
                </a:cxnLst>
                <a:rect l="0" t="0" r="0" b="0"/>
                <a:pathLst>
                  <a:path w="111" h="26">
                    <a:moveTo>
                      <a:pt x="111" y="0"/>
                    </a:moveTo>
                    <a:lnTo>
                      <a:pt x="111" y="0"/>
                    </a:lnTo>
                    <a:lnTo>
                      <a:pt x="0" y="0"/>
                    </a:lnTo>
                    <a:lnTo>
                      <a:pt x="0" y="26"/>
                    </a:lnTo>
                    <a:lnTo>
                      <a:pt x="111" y="26"/>
                    </a:lnTo>
                    <a:lnTo>
                      <a:pt x="111"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66" name="Freeform 179"/>
              <p:cNvSpPr/>
              <p:nvPr/>
            </p:nvSpPr>
            <p:spPr>
              <a:xfrm>
                <a:off x="4116" y="1975"/>
                <a:ext cx="56" cy="180"/>
              </a:xfrm>
              <a:custGeom>
                <a:avLst/>
                <a:gdLst/>
                <a:ahLst/>
                <a:cxnLst>
                  <a:cxn ang="0">
                    <a:pos x="0" y="2"/>
                  </a:cxn>
                  <a:cxn ang="0">
                    <a:pos x="0" y="2"/>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0" y="2"/>
                  </a:cxn>
                  <a:cxn ang="0">
                    <a:pos x="0" y="2"/>
                  </a:cxn>
                </a:cxnLst>
                <a:rect l="0" t="0" r="0" b="0"/>
                <a:pathLst>
                  <a:path w="97" h="309">
                    <a:moveTo>
                      <a:pt x="0" y="296"/>
                    </a:moveTo>
                    <a:lnTo>
                      <a:pt x="0" y="296"/>
                    </a:lnTo>
                    <a:lnTo>
                      <a:pt x="0" y="13"/>
                    </a:lnTo>
                    <a:lnTo>
                      <a:pt x="0" y="10"/>
                    </a:lnTo>
                    <a:lnTo>
                      <a:pt x="1" y="8"/>
                    </a:lnTo>
                    <a:lnTo>
                      <a:pt x="3" y="6"/>
                    </a:lnTo>
                    <a:lnTo>
                      <a:pt x="5" y="4"/>
                    </a:lnTo>
                    <a:lnTo>
                      <a:pt x="8" y="2"/>
                    </a:lnTo>
                    <a:lnTo>
                      <a:pt x="11" y="1"/>
                    </a:lnTo>
                    <a:lnTo>
                      <a:pt x="14" y="0"/>
                    </a:lnTo>
                    <a:lnTo>
                      <a:pt x="18" y="0"/>
                    </a:lnTo>
                    <a:lnTo>
                      <a:pt x="58" y="0"/>
                    </a:lnTo>
                    <a:lnTo>
                      <a:pt x="62" y="1"/>
                    </a:lnTo>
                    <a:lnTo>
                      <a:pt x="67" y="3"/>
                    </a:lnTo>
                    <a:lnTo>
                      <a:pt x="71" y="8"/>
                    </a:lnTo>
                    <a:lnTo>
                      <a:pt x="75" y="13"/>
                    </a:lnTo>
                    <a:lnTo>
                      <a:pt x="78" y="20"/>
                    </a:lnTo>
                    <a:lnTo>
                      <a:pt x="82" y="29"/>
                    </a:lnTo>
                    <a:lnTo>
                      <a:pt x="85" y="38"/>
                    </a:lnTo>
                    <a:lnTo>
                      <a:pt x="87" y="48"/>
                    </a:lnTo>
                    <a:lnTo>
                      <a:pt x="89" y="60"/>
                    </a:lnTo>
                    <a:lnTo>
                      <a:pt x="91" y="72"/>
                    </a:lnTo>
                    <a:lnTo>
                      <a:pt x="93" y="84"/>
                    </a:lnTo>
                    <a:lnTo>
                      <a:pt x="95" y="98"/>
                    </a:lnTo>
                    <a:lnTo>
                      <a:pt x="96" y="112"/>
                    </a:lnTo>
                    <a:lnTo>
                      <a:pt x="97" y="126"/>
                    </a:lnTo>
                    <a:lnTo>
                      <a:pt x="97" y="140"/>
                    </a:lnTo>
                    <a:lnTo>
                      <a:pt x="97" y="155"/>
                    </a:lnTo>
                    <a:lnTo>
                      <a:pt x="97" y="169"/>
                    </a:lnTo>
                    <a:lnTo>
                      <a:pt x="97" y="183"/>
                    </a:lnTo>
                    <a:lnTo>
                      <a:pt x="96" y="198"/>
                    </a:lnTo>
                    <a:lnTo>
                      <a:pt x="95" y="211"/>
                    </a:lnTo>
                    <a:lnTo>
                      <a:pt x="93" y="225"/>
                    </a:lnTo>
                    <a:lnTo>
                      <a:pt x="92" y="238"/>
                    </a:lnTo>
                    <a:lnTo>
                      <a:pt x="90" y="250"/>
                    </a:lnTo>
                    <a:lnTo>
                      <a:pt x="87" y="261"/>
                    </a:lnTo>
                    <a:lnTo>
                      <a:pt x="85" y="271"/>
                    </a:lnTo>
                    <a:lnTo>
                      <a:pt x="82" y="281"/>
                    </a:lnTo>
                    <a:lnTo>
                      <a:pt x="79" y="289"/>
                    </a:lnTo>
                    <a:lnTo>
                      <a:pt x="75" y="296"/>
                    </a:lnTo>
                    <a:lnTo>
                      <a:pt x="71" y="302"/>
                    </a:lnTo>
                    <a:lnTo>
                      <a:pt x="67" y="306"/>
                    </a:lnTo>
                    <a:lnTo>
                      <a:pt x="62" y="308"/>
                    </a:lnTo>
                    <a:lnTo>
                      <a:pt x="58" y="309"/>
                    </a:lnTo>
                    <a:lnTo>
                      <a:pt x="18" y="309"/>
                    </a:lnTo>
                    <a:lnTo>
                      <a:pt x="14" y="309"/>
                    </a:lnTo>
                    <a:lnTo>
                      <a:pt x="11" y="308"/>
                    </a:lnTo>
                    <a:lnTo>
                      <a:pt x="8" y="307"/>
                    </a:lnTo>
                    <a:lnTo>
                      <a:pt x="5" y="306"/>
                    </a:lnTo>
                    <a:lnTo>
                      <a:pt x="3" y="304"/>
                    </a:lnTo>
                    <a:lnTo>
                      <a:pt x="1" y="301"/>
                    </a:lnTo>
                    <a:lnTo>
                      <a:pt x="0" y="299"/>
                    </a:lnTo>
                    <a:lnTo>
                      <a:pt x="0" y="296"/>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67" name="Freeform 180"/>
              <p:cNvSpPr/>
              <p:nvPr/>
            </p:nvSpPr>
            <p:spPr>
              <a:xfrm>
                <a:off x="3806" y="1978"/>
                <a:ext cx="357" cy="174"/>
              </a:xfrm>
              <a:custGeom>
                <a:avLst/>
                <a:gdLst/>
                <a:ahLst/>
                <a:cxnLst>
                  <a:cxn ang="0">
                    <a:pos x="1" y="1"/>
                  </a:cxn>
                  <a:cxn ang="0">
                    <a:pos x="1" y="1"/>
                  </a:cxn>
                  <a:cxn ang="0">
                    <a:pos x="1" y="0"/>
                  </a:cxn>
                  <a:cxn ang="0">
                    <a:pos x="1" y="0"/>
                  </a:cxn>
                  <a:cxn ang="0">
                    <a:pos x="2" y="1"/>
                  </a:cxn>
                  <a:cxn ang="0">
                    <a:pos x="2" y="1"/>
                  </a:cxn>
                  <a:cxn ang="0">
                    <a:pos x="2" y="1"/>
                  </a:cxn>
                  <a:cxn ang="0">
                    <a:pos x="3" y="1"/>
                  </a:cxn>
                  <a:cxn ang="0">
                    <a:pos x="3" y="1"/>
                  </a:cxn>
                  <a:cxn ang="0">
                    <a:pos x="3" y="0"/>
                  </a:cxn>
                  <a:cxn ang="0">
                    <a:pos x="4" y="0"/>
                  </a:cxn>
                  <a:cxn ang="0">
                    <a:pos x="4" y="1"/>
                  </a:cxn>
                  <a:cxn ang="0">
                    <a:pos x="4" y="1"/>
                  </a:cxn>
                  <a:cxn ang="0">
                    <a:pos x="5" y="1"/>
                  </a:cxn>
                  <a:cxn ang="0">
                    <a:pos x="5" y="1"/>
                  </a:cxn>
                  <a:cxn ang="0">
                    <a:pos x="5" y="1"/>
                  </a:cxn>
                  <a:cxn ang="0">
                    <a:pos x="5" y="1"/>
                  </a:cxn>
                  <a:cxn ang="0">
                    <a:pos x="5" y="1"/>
                  </a:cxn>
                  <a:cxn ang="0">
                    <a:pos x="5" y="1"/>
                  </a:cxn>
                  <a:cxn ang="0">
                    <a:pos x="5" y="1"/>
                  </a:cxn>
                  <a:cxn ang="0">
                    <a:pos x="5" y="2"/>
                  </a:cxn>
                  <a:cxn ang="0">
                    <a:pos x="5" y="2"/>
                  </a:cxn>
                  <a:cxn ang="0">
                    <a:pos x="5" y="2"/>
                  </a:cxn>
                  <a:cxn ang="0">
                    <a:pos x="5" y="2"/>
                  </a:cxn>
                  <a:cxn ang="0">
                    <a:pos x="4" y="2"/>
                  </a:cxn>
                  <a:cxn ang="0">
                    <a:pos x="4" y="2"/>
                  </a:cxn>
                  <a:cxn ang="0">
                    <a:pos x="4" y="2"/>
                  </a:cxn>
                  <a:cxn ang="0">
                    <a:pos x="4" y="2"/>
                  </a:cxn>
                  <a:cxn ang="0">
                    <a:pos x="3" y="2"/>
                  </a:cxn>
                  <a:cxn ang="0">
                    <a:pos x="3" y="2"/>
                  </a:cxn>
                  <a:cxn ang="0">
                    <a:pos x="3" y="2"/>
                  </a:cxn>
                  <a:cxn ang="0">
                    <a:pos x="2" y="2"/>
                  </a:cxn>
                  <a:cxn ang="0">
                    <a:pos x="2" y="2"/>
                  </a:cxn>
                  <a:cxn ang="0">
                    <a:pos x="2" y="2"/>
                  </a:cxn>
                  <a:cxn ang="0">
                    <a:pos x="1" y="2"/>
                  </a:cxn>
                  <a:cxn ang="0">
                    <a:pos x="1" y="2"/>
                  </a:cxn>
                  <a:cxn ang="0">
                    <a:pos x="1" y="2"/>
                  </a:cxn>
                  <a:cxn ang="0">
                    <a:pos x="1" y="2"/>
                  </a:cxn>
                  <a:cxn ang="0">
                    <a:pos x="1" y="2"/>
                  </a:cxn>
                  <a:cxn ang="0">
                    <a:pos x="1" y="2"/>
                  </a:cxn>
                  <a:cxn ang="0">
                    <a:pos x="0" y="2"/>
                  </a:cxn>
                  <a:cxn ang="0">
                    <a:pos x="1" y="1"/>
                  </a:cxn>
                  <a:cxn ang="0">
                    <a:pos x="1" y="1"/>
                  </a:cxn>
                  <a:cxn ang="0">
                    <a:pos x="1" y="1"/>
                  </a:cxn>
                </a:cxnLst>
                <a:rect l="0" t="0" r="0" b="0"/>
                <a:pathLst>
                  <a:path w="616" h="300">
                    <a:moveTo>
                      <a:pt x="55" y="7"/>
                    </a:moveTo>
                    <a:lnTo>
                      <a:pt x="55" y="7"/>
                    </a:lnTo>
                    <a:lnTo>
                      <a:pt x="55" y="6"/>
                    </a:lnTo>
                    <a:lnTo>
                      <a:pt x="55" y="5"/>
                    </a:lnTo>
                    <a:lnTo>
                      <a:pt x="55" y="4"/>
                    </a:lnTo>
                    <a:lnTo>
                      <a:pt x="56" y="3"/>
                    </a:lnTo>
                    <a:lnTo>
                      <a:pt x="57" y="2"/>
                    </a:lnTo>
                    <a:lnTo>
                      <a:pt x="58" y="1"/>
                    </a:lnTo>
                    <a:lnTo>
                      <a:pt x="59" y="0"/>
                    </a:lnTo>
                    <a:lnTo>
                      <a:pt x="61" y="0"/>
                    </a:lnTo>
                    <a:lnTo>
                      <a:pt x="62" y="0"/>
                    </a:lnTo>
                    <a:lnTo>
                      <a:pt x="191" y="0"/>
                    </a:lnTo>
                    <a:lnTo>
                      <a:pt x="192" y="0"/>
                    </a:lnTo>
                    <a:lnTo>
                      <a:pt x="194" y="0"/>
                    </a:lnTo>
                    <a:lnTo>
                      <a:pt x="195" y="1"/>
                    </a:lnTo>
                    <a:lnTo>
                      <a:pt x="196" y="2"/>
                    </a:lnTo>
                    <a:lnTo>
                      <a:pt x="197" y="3"/>
                    </a:lnTo>
                    <a:lnTo>
                      <a:pt x="197" y="4"/>
                    </a:lnTo>
                    <a:lnTo>
                      <a:pt x="198" y="5"/>
                    </a:lnTo>
                    <a:lnTo>
                      <a:pt x="198" y="6"/>
                    </a:lnTo>
                    <a:lnTo>
                      <a:pt x="198" y="7"/>
                    </a:lnTo>
                    <a:lnTo>
                      <a:pt x="416" y="7"/>
                    </a:lnTo>
                    <a:lnTo>
                      <a:pt x="416" y="6"/>
                    </a:lnTo>
                    <a:lnTo>
                      <a:pt x="416" y="5"/>
                    </a:lnTo>
                    <a:lnTo>
                      <a:pt x="416" y="4"/>
                    </a:lnTo>
                    <a:lnTo>
                      <a:pt x="417" y="3"/>
                    </a:lnTo>
                    <a:lnTo>
                      <a:pt x="418" y="2"/>
                    </a:lnTo>
                    <a:lnTo>
                      <a:pt x="419" y="1"/>
                    </a:lnTo>
                    <a:lnTo>
                      <a:pt x="420" y="0"/>
                    </a:lnTo>
                    <a:lnTo>
                      <a:pt x="422" y="0"/>
                    </a:lnTo>
                    <a:lnTo>
                      <a:pt x="423" y="0"/>
                    </a:lnTo>
                    <a:lnTo>
                      <a:pt x="552" y="0"/>
                    </a:lnTo>
                    <a:lnTo>
                      <a:pt x="553" y="0"/>
                    </a:lnTo>
                    <a:lnTo>
                      <a:pt x="555" y="0"/>
                    </a:lnTo>
                    <a:lnTo>
                      <a:pt x="556" y="1"/>
                    </a:lnTo>
                    <a:lnTo>
                      <a:pt x="557" y="2"/>
                    </a:lnTo>
                    <a:lnTo>
                      <a:pt x="558" y="3"/>
                    </a:lnTo>
                    <a:lnTo>
                      <a:pt x="559" y="4"/>
                    </a:lnTo>
                    <a:lnTo>
                      <a:pt x="559" y="5"/>
                    </a:lnTo>
                    <a:lnTo>
                      <a:pt x="559" y="6"/>
                    </a:lnTo>
                    <a:lnTo>
                      <a:pt x="559" y="7"/>
                    </a:lnTo>
                    <a:lnTo>
                      <a:pt x="589" y="7"/>
                    </a:lnTo>
                    <a:lnTo>
                      <a:pt x="593" y="8"/>
                    </a:lnTo>
                    <a:lnTo>
                      <a:pt x="596" y="10"/>
                    </a:lnTo>
                    <a:lnTo>
                      <a:pt x="599" y="14"/>
                    </a:lnTo>
                    <a:lnTo>
                      <a:pt x="601" y="19"/>
                    </a:lnTo>
                    <a:lnTo>
                      <a:pt x="604" y="26"/>
                    </a:lnTo>
                    <a:lnTo>
                      <a:pt x="606" y="33"/>
                    </a:lnTo>
                    <a:lnTo>
                      <a:pt x="608" y="42"/>
                    </a:lnTo>
                    <a:lnTo>
                      <a:pt x="610" y="52"/>
                    </a:lnTo>
                    <a:lnTo>
                      <a:pt x="611" y="62"/>
                    </a:lnTo>
                    <a:lnTo>
                      <a:pt x="613" y="73"/>
                    </a:lnTo>
                    <a:lnTo>
                      <a:pt x="614" y="85"/>
                    </a:lnTo>
                    <a:lnTo>
                      <a:pt x="615" y="97"/>
                    </a:lnTo>
                    <a:lnTo>
                      <a:pt x="615" y="110"/>
                    </a:lnTo>
                    <a:lnTo>
                      <a:pt x="616" y="123"/>
                    </a:lnTo>
                    <a:lnTo>
                      <a:pt x="616" y="136"/>
                    </a:lnTo>
                    <a:lnTo>
                      <a:pt x="616" y="150"/>
                    </a:lnTo>
                    <a:lnTo>
                      <a:pt x="616" y="163"/>
                    </a:lnTo>
                    <a:lnTo>
                      <a:pt x="616" y="176"/>
                    </a:lnTo>
                    <a:lnTo>
                      <a:pt x="616" y="189"/>
                    </a:lnTo>
                    <a:lnTo>
                      <a:pt x="615" y="202"/>
                    </a:lnTo>
                    <a:lnTo>
                      <a:pt x="614" y="214"/>
                    </a:lnTo>
                    <a:lnTo>
                      <a:pt x="613" y="226"/>
                    </a:lnTo>
                    <a:lnTo>
                      <a:pt x="611" y="237"/>
                    </a:lnTo>
                    <a:lnTo>
                      <a:pt x="610" y="248"/>
                    </a:lnTo>
                    <a:lnTo>
                      <a:pt x="608" y="257"/>
                    </a:lnTo>
                    <a:lnTo>
                      <a:pt x="606" y="266"/>
                    </a:lnTo>
                    <a:lnTo>
                      <a:pt x="604" y="274"/>
                    </a:lnTo>
                    <a:lnTo>
                      <a:pt x="601" y="280"/>
                    </a:lnTo>
                    <a:lnTo>
                      <a:pt x="599" y="285"/>
                    </a:lnTo>
                    <a:lnTo>
                      <a:pt x="596" y="289"/>
                    </a:lnTo>
                    <a:lnTo>
                      <a:pt x="593" y="291"/>
                    </a:lnTo>
                    <a:lnTo>
                      <a:pt x="589" y="292"/>
                    </a:lnTo>
                    <a:lnTo>
                      <a:pt x="559" y="292"/>
                    </a:lnTo>
                    <a:lnTo>
                      <a:pt x="559" y="294"/>
                    </a:lnTo>
                    <a:lnTo>
                      <a:pt x="559" y="296"/>
                    </a:lnTo>
                    <a:lnTo>
                      <a:pt x="559" y="297"/>
                    </a:lnTo>
                    <a:lnTo>
                      <a:pt x="558" y="298"/>
                    </a:lnTo>
                    <a:lnTo>
                      <a:pt x="557" y="299"/>
                    </a:lnTo>
                    <a:lnTo>
                      <a:pt x="556" y="299"/>
                    </a:lnTo>
                    <a:lnTo>
                      <a:pt x="555" y="300"/>
                    </a:lnTo>
                    <a:lnTo>
                      <a:pt x="553" y="300"/>
                    </a:lnTo>
                    <a:lnTo>
                      <a:pt x="552" y="300"/>
                    </a:lnTo>
                    <a:lnTo>
                      <a:pt x="423" y="300"/>
                    </a:lnTo>
                    <a:lnTo>
                      <a:pt x="422" y="300"/>
                    </a:lnTo>
                    <a:lnTo>
                      <a:pt x="420" y="300"/>
                    </a:lnTo>
                    <a:lnTo>
                      <a:pt x="419" y="299"/>
                    </a:lnTo>
                    <a:lnTo>
                      <a:pt x="418" y="299"/>
                    </a:lnTo>
                    <a:lnTo>
                      <a:pt x="417" y="298"/>
                    </a:lnTo>
                    <a:lnTo>
                      <a:pt x="416" y="297"/>
                    </a:lnTo>
                    <a:lnTo>
                      <a:pt x="416" y="296"/>
                    </a:lnTo>
                    <a:lnTo>
                      <a:pt x="416" y="294"/>
                    </a:lnTo>
                    <a:lnTo>
                      <a:pt x="416" y="292"/>
                    </a:lnTo>
                    <a:lnTo>
                      <a:pt x="198" y="292"/>
                    </a:lnTo>
                    <a:lnTo>
                      <a:pt x="198" y="294"/>
                    </a:lnTo>
                    <a:lnTo>
                      <a:pt x="198" y="296"/>
                    </a:lnTo>
                    <a:lnTo>
                      <a:pt x="197" y="297"/>
                    </a:lnTo>
                    <a:lnTo>
                      <a:pt x="197" y="298"/>
                    </a:lnTo>
                    <a:lnTo>
                      <a:pt x="196" y="299"/>
                    </a:lnTo>
                    <a:lnTo>
                      <a:pt x="195" y="299"/>
                    </a:lnTo>
                    <a:lnTo>
                      <a:pt x="194" y="300"/>
                    </a:lnTo>
                    <a:lnTo>
                      <a:pt x="192" y="300"/>
                    </a:lnTo>
                    <a:lnTo>
                      <a:pt x="191" y="300"/>
                    </a:lnTo>
                    <a:lnTo>
                      <a:pt x="62" y="300"/>
                    </a:lnTo>
                    <a:lnTo>
                      <a:pt x="61" y="300"/>
                    </a:lnTo>
                    <a:lnTo>
                      <a:pt x="59" y="300"/>
                    </a:lnTo>
                    <a:lnTo>
                      <a:pt x="58" y="299"/>
                    </a:lnTo>
                    <a:lnTo>
                      <a:pt x="57" y="299"/>
                    </a:lnTo>
                    <a:lnTo>
                      <a:pt x="56" y="298"/>
                    </a:lnTo>
                    <a:lnTo>
                      <a:pt x="55" y="297"/>
                    </a:lnTo>
                    <a:lnTo>
                      <a:pt x="55" y="296"/>
                    </a:lnTo>
                    <a:lnTo>
                      <a:pt x="55" y="294"/>
                    </a:lnTo>
                    <a:lnTo>
                      <a:pt x="55" y="292"/>
                    </a:lnTo>
                    <a:lnTo>
                      <a:pt x="12" y="292"/>
                    </a:lnTo>
                    <a:lnTo>
                      <a:pt x="10" y="292"/>
                    </a:lnTo>
                    <a:lnTo>
                      <a:pt x="8" y="291"/>
                    </a:lnTo>
                    <a:lnTo>
                      <a:pt x="6" y="290"/>
                    </a:lnTo>
                    <a:lnTo>
                      <a:pt x="4" y="289"/>
                    </a:lnTo>
                    <a:lnTo>
                      <a:pt x="2" y="287"/>
                    </a:lnTo>
                    <a:lnTo>
                      <a:pt x="1" y="285"/>
                    </a:lnTo>
                    <a:lnTo>
                      <a:pt x="1" y="283"/>
                    </a:lnTo>
                    <a:lnTo>
                      <a:pt x="0" y="280"/>
                    </a:lnTo>
                    <a:lnTo>
                      <a:pt x="0" y="19"/>
                    </a:lnTo>
                    <a:lnTo>
                      <a:pt x="1" y="16"/>
                    </a:lnTo>
                    <a:lnTo>
                      <a:pt x="1" y="14"/>
                    </a:lnTo>
                    <a:lnTo>
                      <a:pt x="2" y="12"/>
                    </a:lnTo>
                    <a:lnTo>
                      <a:pt x="4" y="10"/>
                    </a:lnTo>
                    <a:lnTo>
                      <a:pt x="6" y="9"/>
                    </a:lnTo>
                    <a:lnTo>
                      <a:pt x="8" y="8"/>
                    </a:lnTo>
                    <a:lnTo>
                      <a:pt x="10" y="7"/>
                    </a:lnTo>
                    <a:lnTo>
                      <a:pt x="12" y="7"/>
                    </a:lnTo>
                    <a:lnTo>
                      <a:pt x="55" y="7"/>
                    </a:lnTo>
                    <a:close/>
                  </a:path>
                </a:pathLst>
              </a:custGeom>
              <a:solidFill>
                <a:srgbClr val="9E9E9E">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68" name="Freeform 181"/>
              <p:cNvSpPr/>
              <p:nvPr/>
            </p:nvSpPr>
            <p:spPr>
              <a:xfrm>
                <a:off x="3806" y="1978"/>
                <a:ext cx="357" cy="174"/>
              </a:xfrm>
              <a:custGeom>
                <a:avLst/>
                <a:gdLst/>
                <a:ahLst/>
                <a:cxnLst>
                  <a:cxn ang="0">
                    <a:pos x="1" y="1"/>
                  </a:cxn>
                  <a:cxn ang="0">
                    <a:pos x="1" y="1"/>
                  </a:cxn>
                  <a:cxn ang="0">
                    <a:pos x="1" y="0"/>
                  </a:cxn>
                  <a:cxn ang="0">
                    <a:pos x="1" y="0"/>
                  </a:cxn>
                  <a:cxn ang="0">
                    <a:pos x="2" y="1"/>
                  </a:cxn>
                  <a:cxn ang="0">
                    <a:pos x="2" y="1"/>
                  </a:cxn>
                  <a:cxn ang="0">
                    <a:pos x="2" y="1"/>
                  </a:cxn>
                  <a:cxn ang="0">
                    <a:pos x="3" y="1"/>
                  </a:cxn>
                  <a:cxn ang="0">
                    <a:pos x="3" y="1"/>
                  </a:cxn>
                  <a:cxn ang="0">
                    <a:pos x="3" y="0"/>
                  </a:cxn>
                  <a:cxn ang="0">
                    <a:pos x="4" y="0"/>
                  </a:cxn>
                  <a:cxn ang="0">
                    <a:pos x="4" y="1"/>
                  </a:cxn>
                  <a:cxn ang="0">
                    <a:pos x="4" y="1"/>
                  </a:cxn>
                  <a:cxn ang="0">
                    <a:pos x="5" y="1"/>
                  </a:cxn>
                  <a:cxn ang="0">
                    <a:pos x="5" y="1"/>
                  </a:cxn>
                  <a:cxn ang="0">
                    <a:pos x="5" y="1"/>
                  </a:cxn>
                  <a:cxn ang="0">
                    <a:pos x="5" y="1"/>
                  </a:cxn>
                  <a:cxn ang="0">
                    <a:pos x="5" y="1"/>
                  </a:cxn>
                  <a:cxn ang="0">
                    <a:pos x="5" y="1"/>
                  </a:cxn>
                  <a:cxn ang="0">
                    <a:pos x="5" y="1"/>
                  </a:cxn>
                  <a:cxn ang="0">
                    <a:pos x="5" y="2"/>
                  </a:cxn>
                  <a:cxn ang="0">
                    <a:pos x="5" y="2"/>
                  </a:cxn>
                  <a:cxn ang="0">
                    <a:pos x="5" y="2"/>
                  </a:cxn>
                  <a:cxn ang="0">
                    <a:pos x="5" y="2"/>
                  </a:cxn>
                  <a:cxn ang="0">
                    <a:pos x="4" y="2"/>
                  </a:cxn>
                  <a:cxn ang="0">
                    <a:pos x="4" y="2"/>
                  </a:cxn>
                  <a:cxn ang="0">
                    <a:pos x="4" y="2"/>
                  </a:cxn>
                  <a:cxn ang="0">
                    <a:pos x="4" y="2"/>
                  </a:cxn>
                  <a:cxn ang="0">
                    <a:pos x="3" y="2"/>
                  </a:cxn>
                  <a:cxn ang="0">
                    <a:pos x="3" y="2"/>
                  </a:cxn>
                  <a:cxn ang="0">
                    <a:pos x="3" y="2"/>
                  </a:cxn>
                  <a:cxn ang="0">
                    <a:pos x="2" y="2"/>
                  </a:cxn>
                  <a:cxn ang="0">
                    <a:pos x="2" y="2"/>
                  </a:cxn>
                  <a:cxn ang="0">
                    <a:pos x="2" y="2"/>
                  </a:cxn>
                  <a:cxn ang="0">
                    <a:pos x="1" y="2"/>
                  </a:cxn>
                  <a:cxn ang="0">
                    <a:pos x="1" y="2"/>
                  </a:cxn>
                  <a:cxn ang="0">
                    <a:pos x="1" y="2"/>
                  </a:cxn>
                  <a:cxn ang="0">
                    <a:pos x="1" y="2"/>
                  </a:cxn>
                  <a:cxn ang="0">
                    <a:pos x="1" y="2"/>
                  </a:cxn>
                  <a:cxn ang="0">
                    <a:pos x="1" y="2"/>
                  </a:cxn>
                  <a:cxn ang="0">
                    <a:pos x="0" y="2"/>
                  </a:cxn>
                  <a:cxn ang="0">
                    <a:pos x="1" y="1"/>
                  </a:cxn>
                  <a:cxn ang="0">
                    <a:pos x="1" y="1"/>
                  </a:cxn>
                  <a:cxn ang="0">
                    <a:pos x="1" y="1"/>
                  </a:cxn>
                </a:cxnLst>
                <a:rect l="0" t="0" r="0" b="0"/>
                <a:pathLst>
                  <a:path w="616" h="300">
                    <a:moveTo>
                      <a:pt x="55" y="7"/>
                    </a:moveTo>
                    <a:lnTo>
                      <a:pt x="55" y="7"/>
                    </a:lnTo>
                    <a:lnTo>
                      <a:pt x="55" y="6"/>
                    </a:lnTo>
                    <a:lnTo>
                      <a:pt x="55" y="5"/>
                    </a:lnTo>
                    <a:lnTo>
                      <a:pt x="55" y="4"/>
                    </a:lnTo>
                    <a:lnTo>
                      <a:pt x="56" y="3"/>
                    </a:lnTo>
                    <a:lnTo>
                      <a:pt x="57" y="2"/>
                    </a:lnTo>
                    <a:lnTo>
                      <a:pt x="58" y="1"/>
                    </a:lnTo>
                    <a:lnTo>
                      <a:pt x="59" y="0"/>
                    </a:lnTo>
                    <a:lnTo>
                      <a:pt x="61" y="0"/>
                    </a:lnTo>
                    <a:lnTo>
                      <a:pt x="62" y="0"/>
                    </a:lnTo>
                    <a:lnTo>
                      <a:pt x="191" y="0"/>
                    </a:lnTo>
                    <a:lnTo>
                      <a:pt x="192" y="0"/>
                    </a:lnTo>
                    <a:lnTo>
                      <a:pt x="194" y="0"/>
                    </a:lnTo>
                    <a:lnTo>
                      <a:pt x="195" y="1"/>
                    </a:lnTo>
                    <a:lnTo>
                      <a:pt x="196" y="2"/>
                    </a:lnTo>
                    <a:lnTo>
                      <a:pt x="197" y="3"/>
                    </a:lnTo>
                    <a:lnTo>
                      <a:pt x="197" y="4"/>
                    </a:lnTo>
                    <a:lnTo>
                      <a:pt x="198" y="5"/>
                    </a:lnTo>
                    <a:lnTo>
                      <a:pt x="198" y="6"/>
                    </a:lnTo>
                    <a:lnTo>
                      <a:pt x="198" y="7"/>
                    </a:lnTo>
                    <a:lnTo>
                      <a:pt x="416" y="7"/>
                    </a:lnTo>
                    <a:lnTo>
                      <a:pt x="416" y="6"/>
                    </a:lnTo>
                    <a:lnTo>
                      <a:pt x="416" y="5"/>
                    </a:lnTo>
                    <a:lnTo>
                      <a:pt x="416" y="4"/>
                    </a:lnTo>
                    <a:lnTo>
                      <a:pt x="417" y="3"/>
                    </a:lnTo>
                    <a:lnTo>
                      <a:pt x="418" y="2"/>
                    </a:lnTo>
                    <a:lnTo>
                      <a:pt x="419" y="1"/>
                    </a:lnTo>
                    <a:lnTo>
                      <a:pt x="420" y="0"/>
                    </a:lnTo>
                    <a:lnTo>
                      <a:pt x="422" y="0"/>
                    </a:lnTo>
                    <a:lnTo>
                      <a:pt x="423" y="0"/>
                    </a:lnTo>
                    <a:lnTo>
                      <a:pt x="552" y="0"/>
                    </a:lnTo>
                    <a:lnTo>
                      <a:pt x="553" y="0"/>
                    </a:lnTo>
                    <a:lnTo>
                      <a:pt x="555" y="0"/>
                    </a:lnTo>
                    <a:lnTo>
                      <a:pt x="556" y="1"/>
                    </a:lnTo>
                    <a:lnTo>
                      <a:pt x="557" y="2"/>
                    </a:lnTo>
                    <a:lnTo>
                      <a:pt x="558" y="3"/>
                    </a:lnTo>
                    <a:lnTo>
                      <a:pt x="559" y="4"/>
                    </a:lnTo>
                    <a:lnTo>
                      <a:pt x="559" y="5"/>
                    </a:lnTo>
                    <a:lnTo>
                      <a:pt x="559" y="6"/>
                    </a:lnTo>
                    <a:lnTo>
                      <a:pt x="559" y="7"/>
                    </a:lnTo>
                    <a:lnTo>
                      <a:pt x="589" y="7"/>
                    </a:lnTo>
                    <a:lnTo>
                      <a:pt x="593" y="8"/>
                    </a:lnTo>
                    <a:lnTo>
                      <a:pt x="596" y="10"/>
                    </a:lnTo>
                    <a:lnTo>
                      <a:pt x="599" y="14"/>
                    </a:lnTo>
                    <a:lnTo>
                      <a:pt x="601" y="19"/>
                    </a:lnTo>
                    <a:lnTo>
                      <a:pt x="604" y="26"/>
                    </a:lnTo>
                    <a:lnTo>
                      <a:pt x="606" y="33"/>
                    </a:lnTo>
                    <a:lnTo>
                      <a:pt x="608" y="42"/>
                    </a:lnTo>
                    <a:lnTo>
                      <a:pt x="610" y="52"/>
                    </a:lnTo>
                    <a:lnTo>
                      <a:pt x="611" y="62"/>
                    </a:lnTo>
                    <a:lnTo>
                      <a:pt x="613" y="73"/>
                    </a:lnTo>
                    <a:lnTo>
                      <a:pt x="614" y="85"/>
                    </a:lnTo>
                    <a:lnTo>
                      <a:pt x="615" y="97"/>
                    </a:lnTo>
                    <a:lnTo>
                      <a:pt x="615" y="110"/>
                    </a:lnTo>
                    <a:lnTo>
                      <a:pt x="616" y="123"/>
                    </a:lnTo>
                    <a:lnTo>
                      <a:pt x="616" y="136"/>
                    </a:lnTo>
                    <a:lnTo>
                      <a:pt x="616" y="150"/>
                    </a:lnTo>
                    <a:lnTo>
                      <a:pt x="616" y="163"/>
                    </a:lnTo>
                    <a:lnTo>
                      <a:pt x="616" y="176"/>
                    </a:lnTo>
                    <a:lnTo>
                      <a:pt x="616" y="189"/>
                    </a:lnTo>
                    <a:lnTo>
                      <a:pt x="615" y="202"/>
                    </a:lnTo>
                    <a:lnTo>
                      <a:pt x="614" y="214"/>
                    </a:lnTo>
                    <a:lnTo>
                      <a:pt x="613" y="226"/>
                    </a:lnTo>
                    <a:lnTo>
                      <a:pt x="611" y="237"/>
                    </a:lnTo>
                    <a:lnTo>
                      <a:pt x="610" y="248"/>
                    </a:lnTo>
                    <a:lnTo>
                      <a:pt x="608" y="257"/>
                    </a:lnTo>
                    <a:lnTo>
                      <a:pt x="606" y="266"/>
                    </a:lnTo>
                    <a:lnTo>
                      <a:pt x="604" y="274"/>
                    </a:lnTo>
                    <a:lnTo>
                      <a:pt x="601" y="280"/>
                    </a:lnTo>
                    <a:lnTo>
                      <a:pt x="599" y="285"/>
                    </a:lnTo>
                    <a:lnTo>
                      <a:pt x="596" y="289"/>
                    </a:lnTo>
                    <a:lnTo>
                      <a:pt x="593" y="291"/>
                    </a:lnTo>
                    <a:lnTo>
                      <a:pt x="589" y="292"/>
                    </a:lnTo>
                    <a:lnTo>
                      <a:pt x="559" y="292"/>
                    </a:lnTo>
                    <a:lnTo>
                      <a:pt x="559" y="294"/>
                    </a:lnTo>
                    <a:lnTo>
                      <a:pt x="559" y="296"/>
                    </a:lnTo>
                    <a:lnTo>
                      <a:pt x="559" y="297"/>
                    </a:lnTo>
                    <a:lnTo>
                      <a:pt x="558" y="298"/>
                    </a:lnTo>
                    <a:lnTo>
                      <a:pt x="557" y="299"/>
                    </a:lnTo>
                    <a:lnTo>
                      <a:pt x="556" y="299"/>
                    </a:lnTo>
                    <a:lnTo>
                      <a:pt x="555" y="300"/>
                    </a:lnTo>
                    <a:lnTo>
                      <a:pt x="553" y="300"/>
                    </a:lnTo>
                    <a:lnTo>
                      <a:pt x="552" y="300"/>
                    </a:lnTo>
                    <a:lnTo>
                      <a:pt x="423" y="300"/>
                    </a:lnTo>
                    <a:lnTo>
                      <a:pt x="422" y="300"/>
                    </a:lnTo>
                    <a:lnTo>
                      <a:pt x="420" y="300"/>
                    </a:lnTo>
                    <a:lnTo>
                      <a:pt x="419" y="299"/>
                    </a:lnTo>
                    <a:lnTo>
                      <a:pt x="418" y="299"/>
                    </a:lnTo>
                    <a:lnTo>
                      <a:pt x="417" y="298"/>
                    </a:lnTo>
                    <a:lnTo>
                      <a:pt x="416" y="297"/>
                    </a:lnTo>
                    <a:lnTo>
                      <a:pt x="416" y="296"/>
                    </a:lnTo>
                    <a:lnTo>
                      <a:pt x="416" y="294"/>
                    </a:lnTo>
                    <a:lnTo>
                      <a:pt x="416" y="292"/>
                    </a:lnTo>
                    <a:lnTo>
                      <a:pt x="198" y="292"/>
                    </a:lnTo>
                    <a:lnTo>
                      <a:pt x="198" y="294"/>
                    </a:lnTo>
                    <a:lnTo>
                      <a:pt x="198" y="296"/>
                    </a:lnTo>
                    <a:lnTo>
                      <a:pt x="197" y="297"/>
                    </a:lnTo>
                    <a:lnTo>
                      <a:pt x="197" y="298"/>
                    </a:lnTo>
                    <a:lnTo>
                      <a:pt x="196" y="299"/>
                    </a:lnTo>
                    <a:lnTo>
                      <a:pt x="195" y="299"/>
                    </a:lnTo>
                    <a:lnTo>
                      <a:pt x="194" y="300"/>
                    </a:lnTo>
                    <a:lnTo>
                      <a:pt x="192" y="300"/>
                    </a:lnTo>
                    <a:lnTo>
                      <a:pt x="191" y="300"/>
                    </a:lnTo>
                    <a:lnTo>
                      <a:pt x="62" y="300"/>
                    </a:lnTo>
                    <a:lnTo>
                      <a:pt x="61" y="300"/>
                    </a:lnTo>
                    <a:lnTo>
                      <a:pt x="59" y="300"/>
                    </a:lnTo>
                    <a:lnTo>
                      <a:pt x="58" y="299"/>
                    </a:lnTo>
                    <a:lnTo>
                      <a:pt x="57" y="299"/>
                    </a:lnTo>
                    <a:lnTo>
                      <a:pt x="56" y="298"/>
                    </a:lnTo>
                    <a:lnTo>
                      <a:pt x="55" y="297"/>
                    </a:lnTo>
                    <a:lnTo>
                      <a:pt x="55" y="296"/>
                    </a:lnTo>
                    <a:lnTo>
                      <a:pt x="55" y="294"/>
                    </a:lnTo>
                    <a:lnTo>
                      <a:pt x="55" y="292"/>
                    </a:lnTo>
                    <a:lnTo>
                      <a:pt x="12" y="292"/>
                    </a:lnTo>
                    <a:lnTo>
                      <a:pt x="10" y="292"/>
                    </a:lnTo>
                    <a:lnTo>
                      <a:pt x="8" y="291"/>
                    </a:lnTo>
                    <a:lnTo>
                      <a:pt x="6" y="290"/>
                    </a:lnTo>
                    <a:lnTo>
                      <a:pt x="4" y="289"/>
                    </a:lnTo>
                    <a:lnTo>
                      <a:pt x="2" y="287"/>
                    </a:lnTo>
                    <a:lnTo>
                      <a:pt x="1" y="285"/>
                    </a:lnTo>
                    <a:lnTo>
                      <a:pt x="1" y="283"/>
                    </a:lnTo>
                    <a:lnTo>
                      <a:pt x="0" y="280"/>
                    </a:lnTo>
                    <a:lnTo>
                      <a:pt x="0" y="19"/>
                    </a:lnTo>
                    <a:lnTo>
                      <a:pt x="1" y="16"/>
                    </a:lnTo>
                    <a:lnTo>
                      <a:pt x="1" y="14"/>
                    </a:lnTo>
                    <a:lnTo>
                      <a:pt x="2" y="12"/>
                    </a:lnTo>
                    <a:lnTo>
                      <a:pt x="4" y="10"/>
                    </a:lnTo>
                    <a:lnTo>
                      <a:pt x="6" y="9"/>
                    </a:lnTo>
                    <a:lnTo>
                      <a:pt x="8" y="8"/>
                    </a:lnTo>
                    <a:lnTo>
                      <a:pt x="10" y="7"/>
                    </a:lnTo>
                    <a:lnTo>
                      <a:pt x="12" y="7"/>
                    </a:lnTo>
                    <a:lnTo>
                      <a:pt x="55" y="7"/>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69" name="Freeform 182"/>
              <p:cNvSpPr/>
              <p:nvPr/>
            </p:nvSpPr>
            <p:spPr>
              <a:xfrm>
                <a:off x="4157" y="2024"/>
                <a:ext cx="10" cy="78"/>
              </a:xfrm>
              <a:custGeom>
                <a:avLst/>
                <a:gdLst/>
                <a:ahLst/>
                <a:cxnLst>
                  <a:cxn ang="0">
                    <a:pos x="0" y="1"/>
                  </a:cxn>
                  <a:cxn ang="0">
                    <a:pos x="0" y="1"/>
                  </a:cxn>
                  <a:cxn ang="0">
                    <a:pos x="0" y="1"/>
                  </a:cxn>
                  <a:cxn ang="0">
                    <a:pos x="1"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Lst>
                <a:rect l="0" t="0" r="0" b="0"/>
                <a:pathLst>
                  <a:path w="17" h="135">
                    <a:moveTo>
                      <a:pt x="0" y="126"/>
                    </a:moveTo>
                    <a:lnTo>
                      <a:pt x="0" y="126"/>
                    </a:lnTo>
                    <a:lnTo>
                      <a:pt x="0" y="9"/>
                    </a:lnTo>
                    <a:lnTo>
                      <a:pt x="1" y="7"/>
                    </a:lnTo>
                    <a:lnTo>
                      <a:pt x="1" y="6"/>
                    </a:lnTo>
                    <a:lnTo>
                      <a:pt x="2" y="4"/>
                    </a:lnTo>
                    <a:lnTo>
                      <a:pt x="3" y="3"/>
                    </a:lnTo>
                    <a:lnTo>
                      <a:pt x="4" y="2"/>
                    </a:lnTo>
                    <a:lnTo>
                      <a:pt x="5" y="1"/>
                    </a:lnTo>
                    <a:lnTo>
                      <a:pt x="7" y="0"/>
                    </a:lnTo>
                    <a:lnTo>
                      <a:pt x="9" y="0"/>
                    </a:lnTo>
                    <a:lnTo>
                      <a:pt x="10" y="0"/>
                    </a:lnTo>
                    <a:lnTo>
                      <a:pt x="12" y="1"/>
                    </a:lnTo>
                    <a:lnTo>
                      <a:pt x="13" y="2"/>
                    </a:lnTo>
                    <a:lnTo>
                      <a:pt x="14" y="3"/>
                    </a:lnTo>
                    <a:lnTo>
                      <a:pt x="15" y="4"/>
                    </a:lnTo>
                    <a:lnTo>
                      <a:pt x="16" y="6"/>
                    </a:lnTo>
                    <a:lnTo>
                      <a:pt x="17" y="7"/>
                    </a:lnTo>
                    <a:lnTo>
                      <a:pt x="17" y="9"/>
                    </a:lnTo>
                    <a:lnTo>
                      <a:pt x="17" y="126"/>
                    </a:lnTo>
                    <a:lnTo>
                      <a:pt x="17" y="128"/>
                    </a:lnTo>
                    <a:lnTo>
                      <a:pt x="16" y="129"/>
                    </a:lnTo>
                    <a:lnTo>
                      <a:pt x="15" y="131"/>
                    </a:lnTo>
                    <a:lnTo>
                      <a:pt x="14" y="132"/>
                    </a:lnTo>
                    <a:lnTo>
                      <a:pt x="13" y="133"/>
                    </a:lnTo>
                    <a:lnTo>
                      <a:pt x="12" y="134"/>
                    </a:lnTo>
                    <a:lnTo>
                      <a:pt x="10" y="134"/>
                    </a:lnTo>
                    <a:lnTo>
                      <a:pt x="9" y="135"/>
                    </a:lnTo>
                    <a:lnTo>
                      <a:pt x="7" y="134"/>
                    </a:lnTo>
                    <a:lnTo>
                      <a:pt x="5" y="134"/>
                    </a:lnTo>
                    <a:lnTo>
                      <a:pt x="4" y="133"/>
                    </a:lnTo>
                    <a:lnTo>
                      <a:pt x="3" y="132"/>
                    </a:lnTo>
                    <a:lnTo>
                      <a:pt x="2" y="131"/>
                    </a:lnTo>
                    <a:lnTo>
                      <a:pt x="1" y="129"/>
                    </a:lnTo>
                    <a:lnTo>
                      <a:pt x="1" y="128"/>
                    </a:lnTo>
                    <a:lnTo>
                      <a:pt x="0" y="126"/>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70" name="Freeform 183"/>
              <p:cNvSpPr/>
              <p:nvPr/>
            </p:nvSpPr>
            <p:spPr>
              <a:xfrm>
                <a:off x="4134" y="2138"/>
                <a:ext cx="22" cy="10"/>
              </a:xfrm>
              <a:custGeom>
                <a:avLst/>
                <a:gdLst/>
                <a:ahLst/>
                <a:cxnLst>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0" y="1"/>
                  </a:cxn>
                </a:cxnLst>
                <a:rect l="0" t="0" r="0" b="0"/>
                <a:pathLst>
                  <a:path w="37" h="17">
                    <a:moveTo>
                      <a:pt x="0" y="17"/>
                    </a:moveTo>
                    <a:lnTo>
                      <a:pt x="0" y="17"/>
                    </a:lnTo>
                    <a:lnTo>
                      <a:pt x="8" y="5"/>
                    </a:lnTo>
                    <a:lnTo>
                      <a:pt x="22" y="5"/>
                    </a:lnTo>
                    <a:lnTo>
                      <a:pt x="22" y="4"/>
                    </a:lnTo>
                    <a:lnTo>
                      <a:pt x="22" y="3"/>
                    </a:lnTo>
                    <a:lnTo>
                      <a:pt x="23" y="3"/>
                    </a:lnTo>
                    <a:lnTo>
                      <a:pt x="23" y="2"/>
                    </a:lnTo>
                    <a:lnTo>
                      <a:pt x="23" y="1"/>
                    </a:lnTo>
                    <a:lnTo>
                      <a:pt x="24" y="0"/>
                    </a:lnTo>
                    <a:lnTo>
                      <a:pt x="28" y="0"/>
                    </a:lnTo>
                    <a:lnTo>
                      <a:pt x="31" y="0"/>
                    </a:lnTo>
                    <a:lnTo>
                      <a:pt x="34" y="0"/>
                    </a:lnTo>
                    <a:lnTo>
                      <a:pt x="37" y="0"/>
                    </a:lnTo>
                    <a:lnTo>
                      <a:pt x="35" y="5"/>
                    </a:lnTo>
                    <a:lnTo>
                      <a:pt x="33" y="9"/>
                    </a:lnTo>
                    <a:lnTo>
                      <a:pt x="32" y="12"/>
                    </a:lnTo>
                    <a:lnTo>
                      <a:pt x="30" y="14"/>
                    </a:lnTo>
                    <a:lnTo>
                      <a:pt x="28" y="16"/>
                    </a:lnTo>
                    <a:lnTo>
                      <a:pt x="26" y="17"/>
                    </a:lnTo>
                    <a:lnTo>
                      <a:pt x="23" y="17"/>
                    </a:lnTo>
                    <a:lnTo>
                      <a:pt x="20" y="17"/>
                    </a:lnTo>
                    <a:lnTo>
                      <a:pt x="0" y="17"/>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71" name="Freeform 184"/>
              <p:cNvSpPr/>
              <p:nvPr/>
            </p:nvSpPr>
            <p:spPr>
              <a:xfrm>
                <a:off x="4134" y="2138"/>
                <a:ext cx="22" cy="10"/>
              </a:xfrm>
              <a:custGeom>
                <a:avLst/>
                <a:gdLst/>
                <a:ahLst/>
                <a:cxnLst>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0" y="1"/>
                  </a:cxn>
                  <a:cxn ang="0">
                    <a:pos x="0" y="1"/>
                  </a:cxn>
                </a:cxnLst>
                <a:rect l="0" t="0" r="0" b="0"/>
                <a:pathLst>
                  <a:path w="37" h="17">
                    <a:moveTo>
                      <a:pt x="0" y="17"/>
                    </a:moveTo>
                    <a:lnTo>
                      <a:pt x="0" y="17"/>
                    </a:lnTo>
                    <a:lnTo>
                      <a:pt x="8" y="5"/>
                    </a:lnTo>
                    <a:lnTo>
                      <a:pt x="22" y="5"/>
                    </a:lnTo>
                    <a:lnTo>
                      <a:pt x="22" y="4"/>
                    </a:lnTo>
                    <a:lnTo>
                      <a:pt x="22" y="3"/>
                    </a:lnTo>
                    <a:lnTo>
                      <a:pt x="23" y="3"/>
                    </a:lnTo>
                    <a:lnTo>
                      <a:pt x="23" y="2"/>
                    </a:lnTo>
                    <a:lnTo>
                      <a:pt x="23" y="1"/>
                    </a:lnTo>
                    <a:lnTo>
                      <a:pt x="24" y="0"/>
                    </a:lnTo>
                    <a:lnTo>
                      <a:pt x="28" y="0"/>
                    </a:lnTo>
                    <a:lnTo>
                      <a:pt x="31" y="0"/>
                    </a:lnTo>
                    <a:lnTo>
                      <a:pt x="34" y="0"/>
                    </a:lnTo>
                    <a:lnTo>
                      <a:pt x="37" y="0"/>
                    </a:lnTo>
                    <a:lnTo>
                      <a:pt x="35" y="5"/>
                    </a:lnTo>
                    <a:lnTo>
                      <a:pt x="33" y="9"/>
                    </a:lnTo>
                    <a:lnTo>
                      <a:pt x="32" y="12"/>
                    </a:lnTo>
                    <a:lnTo>
                      <a:pt x="30" y="14"/>
                    </a:lnTo>
                    <a:lnTo>
                      <a:pt x="28" y="16"/>
                    </a:lnTo>
                    <a:lnTo>
                      <a:pt x="26" y="17"/>
                    </a:lnTo>
                    <a:lnTo>
                      <a:pt x="23" y="17"/>
                    </a:lnTo>
                    <a:lnTo>
                      <a:pt x="20" y="17"/>
                    </a:lnTo>
                    <a:lnTo>
                      <a:pt x="0" y="17"/>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72" name="Freeform 185"/>
              <p:cNvSpPr/>
              <p:nvPr/>
            </p:nvSpPr>
            <p:spPr>
              <a:xfrm>
                <a:off x="4134" y="1981"/>
                <a:ext cx="22" cy="11"/>
              </a:xfrm>
              <a:custGeom>
                <a:avLst/>
                <a:gdLst/>
                <a:ahLst/>
                <a:cxnLst>
                  <a:cxn ang="0">
                    <a:pos x="0"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0" y="0"/>
                  </a:cxn>
                </a:cxnLst>
                <a:rect l="0" t="0" r="0" b="0"/>
                <a:pathLst>
                  <a:path w="37" h="18">
                    <a:moveTo>
                      <a:pt x="0" y="0"/>
                    </a:moveTo>
                    <a:lnTo>
                      <a:pt x="0" y="0"/>
                    </a:lnTo>
                    <a:lnTo>
                      <a:pt x="8" y="12"/>
                    </a:lnTo>
                    <a:lnTo>
                      <a:pt x="22" y="12"/>
                    </a:lnTo>
                    <a:lnTo>
                      <a:pt x="22" y="13"/>
                    </a:lnTo>
                    <a:lnTo>
                      <a:pt x="22" y="14"/>
                    </a:lnTo>
                    <a:lnTo>
                      <a:pt x="23" y="14"/>
                    </a:lnTo>
                    <a:lnTo>
                      <a:pt x="23" y="15"/>
                    </a:lnTo>
                    <a:lnTo>
                      <a:pt x="23" y="16"/>
                    </a:lnTo>
                    <a:lnTo>
                      <a:pt x="24" y="17"/>
                    </a:lnTo>
                    <a:lnTo>
                      <a:pt x="24" y="18"/>
                    </a:lnTo>
                    <a:lnTo>
                      <a:pt x="28" y="18"/>
                    </a:lnTo>
                    <a:lnTo>
                      <a:pt x="31" y="18"/>
                    </a:lnTo>
                    <a:lnTo>
                      <a:pt x="34" y="18"/>
                    </a:lnTo>
                    <a:lnTo>
                      <a:pt x="37" y="18"/>
                    </a:lnTo>
                    <a:lnTo>
                      <a:pt x="35" y="12"/>
                    </a:lnTo>
                    <a:lnTo>
                      <a:pt x="33" y="8"/>
                    </a:lnTo>
                    <a:lnTo>
                      <a:pt x="32" y="5"/>
                    </a:lnTo>
                    <a:lnTo>
                      <a:pt x="30" y="3"/>
                    </a:lnTo>
                    <a:lnTo>
                      <a:pt x="28" y="1"/>
                    </a:lnTo>
                    <a:lnTo>
                      <a:pt x="26" y="1"/>
                    </a:lnTo>
                    <a:lnTo>
                      <a:pt x="23" y="0"/>
                    </a:lnTo>
                    <a:lnTo>
                      <a:pt x="20" y="0"/>
                    </a:lnTo>
                    <a:lnTo>
                      <a:pt x="0" y="0"/>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73" name="Freeform 186"/>
              <p:cNvSpPr/>
              <p:nvPr/>
            </p:nvSpPr>
            <p:spPr>
              <a:xfrm>
                <a:off x="4134" y="1981"/>
                <a:ext cx="22" cy="11"/>
              </a:xfrm>
              <a:custGeom>
                <a:avLst/>
                <a:gdLst/>
                <a:ahLst/>
                <a:cxnLst>
                  <a:cxn ang="0">
                    <a:pos x="0"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0" y="0"/>
                  </a:cxn>
                  <a:cxn ang="0">
                    <a:pos x="0" y="0"/>
                  </a:cxn>
                </a:cxnLst>
                <a:rect l="0" t="0" r="0" b="0"/>
                <a:pathLst>
                  <a:path w="37" h="18">
                    <a:moveTo>
                      <a:pt x="0" y="0"/>
                    </a:moveTo>
                    <a:lnTo>
                      <a:pt x="0" y="0"/>
                    </a:lnTo>
                    <a:lnTo>
                      <a:pt x="8" y="12"/>
                    </a:lnTo>
                    <a:lnTo>
                      <a:pt x="22" y="12"/>
                    </a:lnTo>
                    <a:lnTo>
                      <a:pt x="22" y="13"/>
                    </a:lnTo>
                    <a:lnTo>
                      <a:pt x="22" y="14"/>
                    </a:lnTo>
                    <a:lnTo>
                      <a:pt x="23" y="14"/>
                    </a:lnTo>
                    <a:lnTo>
                      <a:pt x="23" y="15"/>
                    </a:lnTo>
                    <a:lnTo>
                      <a:pt x="23" y="16"/>
                    </a:lnTo>
                    <a:lnTo>
                      <a:pt x="24" y="17"/>
                    </a:lnTo>
                    <a:lnTo>
                      <a:pt x="24" y="18"/>
                    </a:lnTo>
                    <a:lnTo>
                      <a:pt x="28" y="18"/>
                    </a:lnTo>
                    <a:lnTo>
                      <a:pt x="31" y="18"/>
                    </a:lnTo>
                    <a:lnTo>
                      <a:pt x="34" y="18"/>
                    </a:lnTo>
                    <a:lnTo>
                      <a:pt x="37" y="18"/>
                    </a:lnTo>
                    <a:lnTo>
                      <a:pt x="35" y="12"/>
                    </a:lnTo>
                    <a:lnTo>
                      <a:pt x="33" y="8"/>
                    </a:lnTo>
                    <a:lnTo>
                      <a:pt x="32" y="5"/>
                    </a:lnTo>
                    <a:lnTo>
                      <a:pt x="30" y="3"/>
                    </a:lnTo>
                    <a:lnTo>
                      <a:pt x="28" y="1"/>
                    </a:lnTo>
                    <a:lnTo>
                      <a:pt x="26" y="1"/>
                    </a:lnTo>
                    <a:lnTo>
                      <a:pt x="23" y="0"/>
                    </a:lnTo>
                    <a:lnTo>
                      <a:pt x="20" y="0"/>
                    </a:lnTo>
                    <a:lnTo>
                      <a:pt x="0"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74" name="Freeform 187"/>
              <p:cNvSpPr/>
              <p:nvPr/>
            </p:nvSpPr>
            <p:spPr>
              <a:xfrm>
                <a:off x="4148" y="2101"/>
                <a:ext cx="15" cy="37"/>
              </a:xfrm>
              <a:custGeom>
                <a:avLst/>
                <a:gdLst/>
                <a:ahLst/>
                <a:cxnLst>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Lst>
                <a:rect l="0" t="0" r="0" b="0"/>
                <a:pathLst>
                  <a:path w="25" h="64">
                    <a:moveTo>
                      <a:pt x="0" y="64"/>
                    </a:moveTo>
                    <a:lnTo>
                      <a:pt x="0" y="64"/>
                    </a:lnTo>
                    <a:lnTo>
                      <a:pt x="1" y="59"/>
                    </a:lnTo>
                    <a:lnTo>
                      <a:pt x="2" y="55"/>
                    </a:lnTo>
                    <a:lnTo>
                      <a:pt x="3" y="51"/>
                    </a:lnTo>
                    <a:lnTo>
                      <a:pt x="3" y="47"/>
                    </a:lnTo>
                    <a:lnTo>
                      <a:pt x="4" y="43"/>
                    </a:lnTo>
                    <a:lnTo>
                      <a:pt x="5" y="39"/>
                    </a:lnTo>
                    <a:lnTo>
                      <a:pt x="5" y="35"/>
                    </a:lnTo>
                    <a:lnTo>
                      <a:pt x="6" y="31"/>
                    </a:lnTo>
                    <a:lnTo>
                      <a:pt x="6" y="27"/>
                    </a:lnTo>
                    <a:lnTo>
                      <a:pt x="7" y="23"/>
                    </a:lnTo>
                    <a:lnTo>
                      <a:pt x="7" y="19"/>
                    </a:lnTo>
                    <a:lnTo>
                      <a:pt x="8" y="15"/>
                    </a:lnTo>
                    <a:lnTo>
                      <a:pt x="8" y="11"/>
                    </a:lnTo>
                    <a:lnTo>
                      <a:pt x="9" y="7"/>
                    </a:lnTo>
                    <a:lnTo>
                      <a:pt x="9" y="3"/>
                    </a:lnTo>
                    <a:lnTo>
                      <a:pt x="9" y="0"/>
                    </a:lnTo>
                    <a:lnTo>
                      <a:pt x="13" y="0"/>
                    </a:lnTo>
                    <a:lnTo>
                      <a:pt x="17" y="0"/>
                    </a:lnTo>
                    <a:lnTo>
                      <a:pt x="21" y="0"/>
                    </a:lnTo>
                    <a:lnTo>
                      <a:pt x="25" y="0"/>
                    </a:lnTo>
                    <a:lnTo>
                      <a:pt x="24" y="4"/>
                    </a:lnTo>
                    <a:lnTo>
                      <a:pt x="24" y="8"/>
                    </a:lnTo>
                    <a:lnTo>
                      <a:pt x="24" y="12"/>
                    </a:lnTo>
                    <a:lnTo>
                      <a:pt x="23" y="16"/>
                    </a:lnTo>
                    <a:lnTo>
                      <a:pt x="23" y="20"/>
                    </a:lnTo>
                    <a:lnTo>
                      <a:pt x="22" y="24"/>
                    </a:lnTo>
                    <a:lnTo>
                      <a:pt x="22" y="28"/>
                    </a:lnTo>
                    <a:lnTo>
                      <a:pt x="21" y="32"/>
                    </a:lnTo>
                    <a:lnTo>
                      <a:pt x="20" y="36"/>
                    </a:lnTo>
                    <a:lnTo>
                      <a:pt x="20" y="40"/>
                    </a:lnTo>
                    <a:lnTo>
                      <a:pt x="19" y="44"/>
                    </a:lnTo>
                    <a:lnTo>
                      <a:pt x="18" y="48"/>
                    </a:lnTo>
                    <a:lnTo>
                      <a:pt x="17" y="52"/>
                    </a:lnTo>
                    <a:lnTo>
                      <a:pt x="16" y="56"/>
                    </a:lnTo>
                    <a:lnTo>
                      <a:pt x="15" y="60"/>
                    </a:lnTo>
                    <a:lnTo>
                      <a:pt x="14" y="64"/>
                    </a:lnTo>
                    <a:lnTo>
                      <a:pt x="10" y="64"/>
                    </a:lnTo>
                    <a:lnTo>
                      <a:pt x="7" y="64"/>
                    </a:lnTo>
                    <a:lnTo>
                      <a:pt x="3" y="64"/>
                    </a:lnTo>
                    <a:lnTo>
                      <a:pt x="0" y="64"/>
                    </a:lnTo>
                    <a:close/>
                  </a:path>
                </a:pathLst>
              </a:custGeom>
              <a:solidFill>
                <a:srgbClr val="E8E8E8">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75" name="Freeform 188"/>
              <p:cNvSpPr/>
              <p:nvPr/>
            </p:nvSpPr>
            <p:spPr>
              <a:xfrm>
                <a:off x="4148" y="2101"/>
                <a:ext cx="15" cy="37"/>
              </a:xfrm>
              <a:custGeom>
                <a:avLst/>
                <a:gdLst/>
                <a:ahLst/>
                <a:cxnLst>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Lst>
                <a:rect l="0" t="0" r="0" b="0"/>
                <a:pathLst>
                  <a:path w="25" h="64">
                    <a:moveTo>
                      <a:pt x="0" y="64"/>
                    </a:moveTo>
                    <a:lnTo>
                      <a:pt x="0" y="64"/>
                    </a:lnTo>
                    <a:lnTo>
                      <a:pt x="1" y="59"/>
                    </a:lnTo>
                    <a:lnTo>
                      <a:pt x="2" y="55"/>
                    </a:lnTo>
                    <a:lnTo>
                      <a:pt x="3" y="51"/>
                    </a:lnTo>
                    <a:lnTo>
                      <a:pt x="3" y="47"/>
                    </a:lnTo>
                    <a:lnTo>
                      <a:pt x="4" y="43"/>
                    </a:lnTo>
                    <a:lnTo>
                      <a:pt x="5" y="39"/>
                    </a:lnTo>
                    <a:lnTo>
                      <a:pt x="5" y="35"/>
                    </a:lnTo>
                    <a:lnTo>
                      <a:pt x="6" y="31"/>
                    </a:lnTo>
                    <a:lnTo>
                      <a:pt x="6" y="27"/>
                    </a:lnTo>
                    <a:lnTo>
                      <a:pt x="7" y="23"/>
                    </a:lnTo>
                    <a:lnTo>
                      <a:pt x="7" y="19"/>
                    </a:lnTo>
                    <a:lnTo>
                      <a:pt x="8" y="15"/>
                    </a:lnTo>
                    <a:lnTo>
                      <a:pt x="8" y="11"/>
                    </a:lnTo>
                    <a:lnTo>
                      <a:pt x="9" y="7"/>
                    </a:lnTo>
                    <a:lnTo>
                      <a:pt x="9" y="3"/>
                    </a:lnTo>
                    <a:lnTo>
                      <a:pt x="9" y="0"/>
                    </a:lnTo>
                    <a:lnTo>
                      <a:pt x="13" y="0"/>
                    </a:lnTo>
                    <a:lnTo>
                      <a:pt x="17" y="0"/>
                    </a:lnTo>
                    <a:lnTo>
                      <a:pt x="21" y="0"/>
                    </a:lnTo>
                    <a:lnTo>
                      <a:pt x="25" y="0"/>
                    </a:lnTo>
                    <a:lnTo>
                      <a:pt x="24" y="4"/>
                    </a:lnTo>
                    <a:lnTo>
                      <a:pt x="24" y="8"/>
                    </a:lnTo>
                    <a:lnTo>
                      <a:pt x="24" y="12"/>
                    </a:lnTo>
                    <a:lnTo>
                      <a:pt x="23" y="16"/>
                    </a:lnTo>
                    <a:lnTo>
                      <a:pt x="23" y="20"/>
                    </a:lnTo>
                    <a:lnTo>
                      <a:pt x="22" y="24"/>
                    </a:lnTo>
                    <a:lnTo>
                      <a:pt x="22" y="28"/>
                    </a:lnTo>
                    <a:lnTo>
                      <a:pt x="21" y="32"/>
                    </a:lnTo>
                    <a:lnTo>
                      <a:pt x="20" y="36"/>
                    </a:lnTo>
                    <a:lnTo>
                      <a:pt x="20" y="40"/>
                    </a:lnTo>
                    <a:lnTo>
                      <a:pt x="19" y="44"/>
                    </a:lnTo>
                    <a:lnTo>
                      <a:pt x="18" y="48"/>
                    </a:lnTo>
                    <a:lnTo>
                      <a:pt x="17" y="52"/>
                    </a:lnTo>
                    <a:lnTo>
                      <a:pt x="16" y="56"/>
                    </a:lnTo>
                    <a:lnTo>
                      <a:pt x="15" y="60"/>
                    </a:lnTo>
                    <a:lnTo>
                      <a:pt x="14" y="64"/>
                    </a:lnTo>
                    <a:lnTo>
                      <a:pt x="10" y="64"/>
                    </a:lnTo>
                    <a:lnTo>
                      <a:pt x="7" y="64"/>
                    </a:lnTo>
                    <a:lnTo>
                      <a:pt x="3" y="64"/>
                    </a:lnTo>
                    <a:lnTo>
                      <a:pt x="0" y="64"/>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76" name="Freeform 189"/>
              <p:cNvSpPr/>
              <p:nvPr/>
            </p:nvSpPr>
            <p:spPr>
              <a:xfrm>
                <a:off x="4148" y="1992"/>
                <a:ext cx="15" cy="37"/>
              </a:xfrm>
              <a:custGeom>
                <a:avLst/>
                <a:gdLst/>
                <a:ahLst/>
                <a:cxnLst>
                  <a:cxn ang="0">
                    <a:pos x="0"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0" y="0"/>
                  </a:cxn>
                </a:cxnLst>
                <a:rect l="0" t="0" r="0" b="0"/>
                <a:pathLst>
                  <a:path w="25" h="64">
                    <a:moveTo>
                      <a:pt x="0" y="0"/>
                    </a:moveTo>
                    <a:lnTo>
                      <a:pt x="0" y="0"/>
                    </a:lnTo>
                    <a:lnTo>
                      <a:pt x="1" y="4"/>
                    </a:lnTo>
                    <a:lnTo>
                      <a:pt x="2" y="8"/>
                    </a:lnTo>
                    <a:lnTo>
                      <a:pt x="3" y="12"/>
                    </a:lnTo>
                    <a:lnTo>
                      <a:pt x="3" y="16"/>
                    </a:lnTo>
                    <a:lnTo>
                      <a:pt x="4" y="20"/>
                    </a:lnTo>
                    <a:lnTo>
                      <a:pt x="5" y="24"/>
                    </a:lnTo>
                    <a:lnTo>
                      <a:pt x="5" y="28"/>
                    </a:lnTo>
                    <a:lnTo>
                      <a:pt x="6" y="32"/>
                    </a:lnTo>
                    <a:lnTo>
                      <a:pt x="6" y="36"/>
                    </a:lnTo>
                    <a:lnTo>
                      <a:pt x="7" y="40"/>
                    </a:lnTo>
                    <a:lnTo>
                      <a:pt x="7" y="44"/>
                    </a:lnTo>
                    <a:lnTo>
                      <a:pt x="8" y="48"/>
                    </a:lnTo>
                    <a:lnTo>
                      <a:pt x="8" y="52"/>
                    </a:lnTo>
                    <a:lnTo>
                      <a:pt x="9" y="56"/>
                    </a:lnTo>
                    <a:lnTo>
                      <a:pt x="9" y="60"/>
                    </a:lnTo>
                    <a:lnTo>
                      <a:pt x="9" y="64"/>
                    </a:lnTo>
                    <a:lnTo>
                      <a:pt x="13" y="64"/>
                    </a:lnTo>
                    <a:lnTo>
                      <a:pt x="17" y="64"/>
                    </a:lnTo>
                    <a:lnTo>
                      <a:pt x="21" y="64"/>
                    </a:lnTo>
                    <a:lnTo>
                      <a:pt x="25" y="64"/>
                    </a:lnTo>
                    <a:lnTo>
                      <a:pt x="24" y="60"/>
                    </a:lnTo>
                    <a:lnTo>
                      <a:pt x="24" y="56"/>
                    </a:lnTo>
                    <a:lnTo>
                      <a:pt x="24" y="52"/>
                    </a:lnTo>
                    <a:lnTo>
                      <a:pt x="23" y="48"/>
                    </a:lnTo>
                    <a:lnTo>
                      <a:pt x="23" y="44"/>
                    </a:lnTo>
                    <a:lnTo>
                      <a:pt x="22" y="40"/>
                    </a:lnTo>
                    <a:lnTo>
                      <a:pt x="22" y="36"/>
                    </a:lnTo>
                    <a:lnTo>
                      <a:pt x="21" y="32"/>
                    </a:lnTo>
                    <a:lnTo>
                      <a:pt x="20" y="28"/>
                    </a:lnTo>
                    <a:lnTo>
                      <a:pt x="20" y="23"/>
                    </a:lnTo>
                    <a:lnTo>
                      <a:pt x="19" y="20"/>
                    </a:lnTo>
                    <a:lnTo>
                      <a:pt x="18" y="16"/>
                    </a:lnTo>
                    <a:lnTo>
                      <a:pt x="17" y="12"/>
                    </a:lnTo>
                    <a:lnTo>
                      <a:pt x="16" y="8"/>
                    </a:lnTo>
                    <a:lnTo>
                      <a:pt x="15" y="4"/>
                    </a:lnTo>
                    <a:lnTo>
                      <a:pt x="14" y="0"/>
                    </a:lnTo>
                    <a:lnTo>
                      <a:pt x="10" y="0"/>
                    </a:lnTo>
                    <a:lnTo>
                      <a:pt x="7" y="0"/>
                    </a:lnTo>
                    <a:lnTo>
                      <a:pt x="3" y="0"/>
                    </a:lnTo>
                    <a:lnTo>
                      <a:pt x="0" y="0"/>
                    </a:lnTo>
                    <a:close/>
                  </a:path>
                </a:pathLst>
              </a:custGeom>
              <a:solidFill>
                <a:srgbClr val="E8E8E8">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77" name="Freeform 190"/>
              <p:cNvSpPr/>
              <p:nvPr/>
            </p:nvSpPr>
            <p:spPr>
              <a:xfrm>
                <a:off x="4148" y="1992"/>
                <a:ext cx="15" cy="37"/>
              </a:xfrm>
              <a:custGeom>
                <a:avLst/>
                <a:gdLst/>
                <a:ahLst/>
                <a:cxnLst>
                  <a:cxn ang="0">
                    <a:pos x="0"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0" y="0"/>
                  </a:cxn>
                  <a:cxn ang="0">
                    <a:pos x="0" y="0"/>
                  </a:cxn>
                </a:cxnLst>
                <a:rect l="0" t="0" r="0" b="0"/>
                <a:pathLst>
                  <a:path w="25" h="64">
                    <a:moveTo>
                      <a:pt x="0" y="0"/>
                    </a:moveTo>
                    <a:lnTo>
                      <a:pt x="0" y="0"/>
                    </a:lnTo>
                    <a:lnTo>
                      <a:pt x="1" y="4"/>
                    </a:lnTo>
                    <a:lnTo>
                      <a:pt x="2" y="8"/>
                    </a:lnTo>
                    <a:lnTo>
                      <a:pt x="3" y="12"/>
                    </a:lnTo>
                    <a:lnTo>
                      <a:pt x="3" y="16"/>
                    </a:lnTo>
                    <a:lnTo>
                      <a:pt x="4" y="20"/>
                    </a:lnTo>
                    <a:lnTo>
                      <a:pt x="5" y="24"/>
                    </a:lnTo>
                    <a:lnTo>
                      <a:pt x="5" y="28"/>
                    </a:lnTo>
                    <a:lnTo>
                      <a:pt x="6" y="32"/>
                    </a:lnTo>
                    <a:lnTo>
                      <a:pt x="6" y="36"/>
                    </a:lnTo>
                    <a:lnTo>
                      <a:pt x="7" y="40"/>
                    </a:lnTo>
                    <a:lnTo>
                      <a:pt x="7" y="44"/>
                    </a:lnTo>
                    <a:lnTo>
                      <a:pt x="8" y="48"/>
                    </a:lnTo>
                    <a:lnTo>
                      <a:pt x="8" y="52"/>
                    </a:lnTo>
                    <a:lnTo>
                      <a:pt x="9" y="56"/>
                    </a:lnTo>
                    <a:lnTo>
                      <a:pt x="9" y="60"/>
                    </a:lnTo>
                    <a:lnTo>
                      <a:pt x="9" y="64"/>
                    </a:lnTo>
                    <a:lnTo>
                      <a:pt x="13" y="64"/>
                    </a:lnTo>
                    <a:lnTo>
                      <a:pt x="17" y="64"/>
                    </a:lnTo>
                    <a:lnTo>
                      <a:pt x="21" y="64"/>
                    </a:lnTo>
                    <a:lnTo>
                      <a:pt x="25" y="64"/>
                    </a:lnTo>
                    <a:lnTo>
                      <a:pt x="24" y="60"/>
                    </a:lnTo>
                    <a:lnTo>
                      <a:pt x="24" y="56"/>
                    </a:lnTo>
                    <a:lnTo>
                      <a:pt x="24" y="52"/>
                    </a:lnTo>
                    <a:lnTo>
                      <a:pt x="23" y="48"/>
                    </a:lnTo>
                    <a:lnTo>
                      <a:pt x="23" y="44"/>
                    </a:lnTo>
                    <a:lnTo>
                      <a:pt x="22" y="40"/>
                    </a:lnTo>
                    <a:lnTo>
                      <a:pt x="22" y="36"/>
                    </a:lnTo>
                    <a:lnTo>
                      <a:pt x="21" y="32"/>
                    </a:lnTo>
                    <a:lnTo>
                      <a:pt x="20" y="28"/>
                    </a:lnTo>
                    <a:lnTo>
                      <a:pt x="20" y="23"/>
                    </a:lnTo>
                    <a:lnTo>
                      <a:pt x="19" y="20"/>
                    </a:lnTo>
                    <a:lnTo>
                      <a:pt x="18" y="16"/>
                    </a:lnTo>
                    <a:lnTo>
                      <a:pt x="17" y="12"/>
                    </a:lnTo>
                    <a:lnTo>
                      <a:pt x="16" y="8"/>
                    </a:lnTo>
                    <a:lnTo>
                      <a:pt x="15" y="4"/>
                    </a:lnTo>
                    <a:lnTo>
                      <a:pt x="14" y="0"/>
                    </a:lnTo>
                    <a:lnTo>
                      <a:pt x="10" y="0"/>
                    </a:lnTo>
                    <a:lnTo>
                      <a:pt x="7" y="0"/>
                    </a:lnTo>
                    <a:lnTo>
                      <a:pt x="3" y="0"/>
                    </a:lnTo>
                    <a:lnTo>
                      <a:pt x="0"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78" name="Freeform 191"/>
              <p:cNvSpPr/>
              <p:nvPr/>
            </p:nvSpPr>
            <p:spPr>
              <a:xfrm>
                <a:off x="4055" y="2145"/>
                <a:ext cx="12" cy="3"/>
              </a:xfrm>
              <a:custGeom>
                <a:avLst/>
                <a:gdLst/>
                <a:ahLst/>
                <a:cxnLst>
                  <a:cxn ang="0">
                    <a:pos x="0" y="1"/>
                  </a:cxn>
                  <a:cxn ang="0">
                    <a:pos x="0" y="1"/>
                  </a:cxn>
                  <a:cxn ang="0">
                    <a:pos x="1" y="1"/>
                  </a:cxn>
                  <a:cxn ang="0">
                    <a:pos x="1" y="0"/>
                  </a:cxn>
                  <a:cxn ang="0">
                    <a:pos x="0" y="0"/>
                  </a:cxn>
                  <a:cxn ang="0">
                    <a:pos x="0" y="1"/>
                  </a:cxn>
                </a:cxnLst>
                <a:rect l="0" t="0" r="0" b="0"/>
                <a:pathLst>
                  <a:path w="22" h="5">
                    <a:moveTo>
                      <a:pt x="0" y="5"/>
                    </a:moveTo>
                    <a:lnTo>
                      <a:pt x="0" y="5"/>
                    </a:lnTo>
                    <a:lnTo>
                      <a:pt x="22" y="5"/>
                    </a:lnTo>
                    <a:lnTo>
                      <a:pt x="22" y="0"/>
                    </a:lnTo>
                    <a:lnTo>
                      <a:pt x="0" y="0"/>
                    </a:lnTo>
                    <a:lnTo>
                      <a:pt x="0" y="5"/>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79" name="Freeform 192"/>
              <p:cNvSpPr/>
              <p:nvPr/>
            </p:nvSpPr>
            <p:spPr>
              <a:xfrm>
                <a:off x="4055" y="2145"/>
                <a:ext cx="12" cy="3"/>
              </a:xfrm>
              <a:custGeom>
                <a:avLst/>
                <a:gdLst/>
                <a:ahLst/>
                <a:cxnLst>
                  <a:cxn ang="0">
                    <a:pos x="1" y="1"/>
                  </a:cxn>
                  <a:cxn ang="0">
                    <a:pos x="1" y="1"/>
                  </a:cxn>
                  <a:cxn ang="0">
                    <a:pos x="0" y="1"/>
                  </a:cxn>
                  <a:cxn ang="0">
                    <a:pos x="0" y="0"/>
                  </a:cxn>
                  <a:cxn ang="0">
                    <a:pos x="1" y="0"/>
                  </a:cxn>
                  <a:cxn ang="0">
                    <a:pos x="1" y="1"/>
                  </a:cxn>
                </a:cxnLst>
                <a:rect l="0" t="0" r="0" b="0"/>
                <a:pathLst>
                  <a:path w="22" h="5">
                    <a:moveTo>
                      <a:pt x="22" y="5"/>
                    </a:moveTo>
                    <a:lnTo>
                      <a:pt x="22" y="5"/>
                    </a:lnTo>
                    <a:lnTo>
                      <a:pt x="0" y="5"/>
                    </a:lnTo>
                    <a:lnTo>
                      <a:pt x="0" y="0"/>
                    </a:lnTo>
                    <a:lnTo>
                      <a:pt x="22" y="0"/>
                    </a:lnTo>
                    <a:lnTo>
                      <a:pt x="22" y="5"/>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80" name="Freeform 193"/>
              <p:cNvSpPr/>
              <p:nvPr/>
            </p:nvSpPr>
            <p:spPr>
              <a:xfrm>
                <a:off x="4055" y="1981"/>
                <a:ext cx="12" cy="3"/>
              </a:xfrm>
              <a:custGeom>
                <a:avLst/>
                <a:gdLst/>
                <a:ahLst/>
                <a:cxnLst>
                  <a:cxn ang="0">
                    <a:pos x="0" y="1"/>
                  </a:cxn>
                  <a:cxn ang="0">
                    <a:pos x="0" y="1"/>
                  </a:cxn>
                  <a:cxn ang="0">
                    <a:pos x="1" y="1"/>
                  </a:cxn>
                  <a:cxn ang="0">
                    <a:pos x="1" y="0"/>
                  </a:cxn>
                  <a:cxn ang="0">
                    <a:pos x="0" y="0"/>
                  </a:cxn>
                  <a:cxn ang="0">
                    <a:pos x="0" y="1"/>
                  </a:cxn>
                </a:cxnLst>
                <a:rect l="0" t="0" r="0" b="0"/>
                <a:pathLst>
                  <a:path w="22" h="5">
                    <a:moveTo>
                      <a:pt x="0" y="5"/>
                    </a:moveTo>
                    <a:lnTo>
                      <a:pt x="0" y="5"/>
                    </a:lnTo>
                    <a:lnTo>
                      <a:pt x="22" y="5"/>
                    </a:lnTo>
                    <a:lnTo>
                      <a:pt x="22" y="0"/>
                    </a:lnTo>
                    <a:lnTo>
                      <a:pt x="0" y="0"/>
                    </a:lnTo>
                    <a:lnTo>
                      <a:pt x="0" y="5"/>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81" name="Freeform 194"/>
              <p:cNvSpPr/>
              <p:nvPr/>
            </p:nvSpPr>
            <p:spPr>
              <a:xfrm>
                <a:off x="4055" y="1981"/>
                <a:ext cx="12" cy="3"/>
              </a:xfrm>
              <a:custGeom>
                <a:avLst/>
                <a:gdLst/>
                <a:ahLst/>
                <a:cxnLst>
                  <a:cxn ang="0">
                    <a:pos x="1" y="1"/>
                  </a:cxn>
                  <a:cxn ang="0">
                    <a:pos x="1" y="1"/>
                  </a:cxn>
                  <a:cxn ang="0">
                    <a:pos x="0" y="1"/>
                  </a:cxn>
                  <a:cxn ang="0">
                    <a:pos x="0" y="0"/>
                  </a:cxn>
                  <a:cxn ang="0">
                    <a:pos x="1" y="0"/>
                  </a:cxn>
                  <a:cxn ang="0">
                    <a:pos x="1" y="1"/>
                  </a:cxn>
                </a:cxnLst>
                <a:rect l="0" t="0" r="0" b="0"/>
                <a:pathLst>
                  <a:path w="22" h="5">
                    <a:moveTo>
                      <a:pt x="22" y="5"/>
                    </a:moveTo>
                    <a:lnTo>
                      <a:pt x="22" y="5"/>
                    </a:lnTo>
                    <a:lnTo>
                      <a:pt x="0" y="5"/>
                    </a:lnTo>
                    <a:lnTo>
                      <a:pt x="0" y="0"/>
                    </a:lnTo>
                    <a:lnTo>
                      <a:pt x="22" y="0"/>
                    </a:lnTo>
                    <a:lnTo>
                      <a:pt x="22" y="5"/>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482" name="Freeform 195"/>
              <p:cNvSpPr/>
              <p:nvPr/>
            </p:nvSpPr>
            <p:spPr>
              <a:xfrm>
                <a:off x="3979" y="1988"/>
                <a:ext cx="81" cy="152"/>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2"/>
                  </a:cxn>
                  <a:cxn ang="0">
                    <a:pos x="1" y="2"/>
                  </a:cxn>
                  <a:cxn ang="0">
                    <a:pos x="0" y="2"/>
                  </a:cxn>
                  <a:cxn ang="0">
                    <a:pos x="1" y="2"/>
                  </a:cxn>
                  <a:cxn ang="0">
                    <a:pos x="1" y="2"/>
                  </a:cxn>
                  <a:cxn ang="0">
                    <a:pos x="1" y="2"/>
                  </a:cxn>
                  <a:cxn ang="0">
                    <a:pos x="1" y="2"/>
                  </a:cxn>
                  <a:cxn ang="0">
                    <a:pos x="1" y="2"/>
                  </a:cxn>
                  <a:cxn ang="0">
                    <a:pos x="1" y="2"/>
                  </a:cxn>
                  <a:cxn ang="0">
                    <a:pos x="1" y="2"/>
                  </a:cxn>
                  <a:cxn ang="0">
                    <a:pos x="1" y="2"/>
                  </a:cxn>
                  <a:cxn ang="0">
                    <a:pos x="1" y="2"/>
                  </a:cxn>
                  <a:cxn ang="0">
                    <a:pos x="1" y="1"/>
                  </a:cxn>
                  <a:cxn ang="0">
                    <a:pos x="1" y="1"/>
                  </a:cxn>
                  <a:cxn ang="0">
                    <a:pos x="1" y="1"/>
                  </a:cxn>
                  <a:cxn ang="0">
                    <a:pos x="1" y="1"/>
                  </a:cxn>
                  <a:cxn ang="0">
                    <a:pos x="1" y="1"/>
                  </a:cxn>
                  <a:cxn ang="0">
                    <a:pos x="1" y="1"/>
                  </a:cxn>
                  <a:cxn ang="0">
                    <a:pos x="1" y="1"/>
                  </a:cxn>
                  <a:cxn ang="0">
                    <a:pos x="1" y="1"/>
                  </a:cxn>
                </a:cxnLst>
                <a:rect l="0" t="0" r="0" b="0"/>
                <a:pathLst>
                  <a:path w="140" h="262">
                    <a:moveTo>
                      <a:pt x="140" y="131"/>
                    </a:moveTo>
                    <a:lnTo>
                      <a:pt x="140" y="131"/>
                    </a:lnTo>
                    <a:lnTo>
                      <a:pt x="140" y="126"/>
                    </a:lnTo>
                    <a:lnTo>
                      <a:pt x="140" y="122"/>
                    </a:lnTo>
                    <a:lnTo>
                      <a:pt x="140" y="118"/>
                    </a:lnTo>
                    <a:lnTo>
                      <a:pt x="139" y="113"/>
                    </a:lnTo>
                    <a:lnTo>
                      <a:pt x="139" y="109"/>
                    </a:lnTo>
                    <a:lnTo>
                      <a:pt x="139" y="105"/>
                    </a:lnTo>
                    <a:lnTo>
                      <a:pt x="139" y="100"/>
                    </a:lnTo>
                    <a:lnTo>
                      <a:pt x="138" y="96"/>
                    </a:lnTo>
                    <a:lnTo>
                      <a:pt x="138" y="92"/>
                    </a:lnTo>
                    <a:lnTo>
                      <a:pt x="137" y="87"/>
                    </a:lnTo>
                    <a:lnTo>
                      <a:pt x="137" y="83"/>
                    </a:lnTo>
                    <a:lnTo>
                      <a:pt x="136" y="79"/>
                    </a:lnTo>
                    <a:lnTo>
                      <a:pt x="136" y="75"/>
                    </a:lnTo>
                    <a:lnTo>
                      <a:pt x="135" y="70"/>
                    </a:lnTo>
                    <a:lnTo>
                      <a:pt x="134" y="66"/>
                    </a:lnTo>
                    <a:lnTo>
                      <a:pt x="133" y="62"/>
                    </a:lnTo>
                    <a:lnTo>
                      <a:pt x="132" y="58"/>
                    </a:lnTo>
                    <a:lnTo>
                      <a:pt x="131" y="54"/>
                    </a:lnTo>
                    <a:lnTo>
                      <a:pt x="130" y="50"/>
                    </a:lnTo>
                    <a:lnTo>
                      <a:pt x="129" y="46"/>
                    </a:lnTo>
                    <a:lnTo>
                      <a:pt x="127" y="42"/>
                    </a:lnTo>
                    <a:lnTo>
                      <a:pt x="126" y="38"/>
                    </a:lnTo>
                    <a:lnTo>
                      <a:pt x="124" y="34"/>
                    </a:lnTo>
                    <a:lnTo>
                      <a:pt x="123" y="30"/>
                    </a:lnTo>
                    <a:lnTo>
                      <a:pt x="121" y="26"/>
                    </a:lnTo>
                    <a:lnTo>
                      <a:pt x="119" y="22"/>
                    </a:lnTo>
                    <a:lnTo>
                      <a:pt x="118" y="18"/>
                    </a:lnTo>
                    <a:lnTo>
                      <a:pt x="116" y="14"/>
                    </a:lnTo>
                    <a:lnTo>
                      <a:pt x="114" y="11"/>
                    </a:lnTo>
                    <a:lnTo>
                      <a:pt x="112" y="7"/>
                    </a:lnTo>
                    <a:lnTo>
                      <a:pt x="109" y="3"/>
                    </a:lnTo>
                    <a:lnTo>
                      <a:pt x="107" y="0"/>
                    </a:lnTo>
                    <a:lnTo>
                      <a:pt x="0" y="35"/>
                    </a:lnTo>
                    <a:lnTo>
                      <a:pt x="0" y="41"/>
                    </a:lnTo>
                    <a:lnTo>
                      <a:pt x="1" y="47"/>
                    </a:lnTo>
                    <a:lnTo>
                      <a:pt x="2" y="53"/>
                    </a:lnTo>
                    <a:lnTo>
                      <a:pt x="2" y="59"/>
                    </a:lnTo>
                    <a:lnTo>
                      <a:pt x="3" y="65"/>
                    </a:lnTo>
                    <a:lnTo>
                      <a:pt x="3" y="71"/>
                    </a:lnTo>
                    <a:lnTo>
                      <a:pt x="4" y="77"/>
                    </a:lnTo>
                    <a:lnTo>
                      <a:pt x="4" y="83"/>
                    </a:lnTo>
                    <a:lnTo>
                      <a:pt x="4" y="89"/>
                    </a:lnTo>
                    <a:lnTo>
                      <a:pt x="5" y="95"/>
                    </a:lnTo>
                    <a:lnTo>
                      <a:pt x="5" y="101"/>
                    </a:lnTo>
                    <a:lnTo>
                      <a:pt x="5" y="107"/>
                    </a:lnTo>
                    <a:lnTo>
                      <a:pt x="5" y="113"/>
                    </a:lnTo>
                    <a:lnTo>
                      <a:pt x="5" y="119"/>
                    </a:lnTo>
                    <a:lnTo>
                      <a:pt x="5" y="125"/>
                    </a:lnTo>
                    <a:lnTo>
                      <a:pt x="5" y="131"/>
                    </a:lnTo>
                    <a:lnTo>
                      <a:pt x="5" y="137"/>
                    </a:lnTo>
                    <a:lnTo>
                      <a:pt x="5" y="143"/>
                    </a:lnTo>
                    <a:lnTo>
                      <a:pt x="5" y="149"/>
                    </a:lnTo>
                    <a:lnTo>
                      <a:pt x="5" y="155"/>
                    </a:lnTo>
                    <a:lnTo>
                      <a:pt x="5" y="161"/>
                    </a:lnTo>
                    <a:lnTo>
                      <a:pt x="5" y="167"/>
                    </a:lnTo>
                    <a:lnTo>
                      <a:pt x="4" y="173"/>
                    </a:lnTo>
                    <a:lnTo>
                      <a:pt x="4" y="179"/>
                    </a:lnTo>
                    <a:lnTo>
                      <a:pt x="4" y="185"/>
                    </a:lnTo>
                    <a:lnTo>
                      <a:pt x="3" y="191"/>
                    </a:lnTo>
                    <a:lnTo>
                      <a:pt x="3" y="197"/>
                    </a:lnTo>
                    <a:lnTo>
                      <a:pt x="2" y="203"/>
                    </a:lnTo>
                    <a:lnTo>
                      <a:pt x="2" y="209"/>
                    </a:lnTo>
                    <a:lnTo>
                      <a:pt x="1" y="215"/>
                    </a:lnTo>
                    <a:lnTo>
                      <a:pt x="0" y="221"/>
                    </a:lnTo>
                    <a:lnTo>
                      <a:pt x="0" y="227"/>
                    </a:lnTo>
                    <a:lnTo>
                      <a:pt x="107" y="262"/>
                    </a:lnTo>
                    <a:lnTo>
                      <a:pt x="109" y="259"/>
                    </a:lnTo>
                    <a:lnTo>
                      <a:pt x="112" y="255"/>
                    </a:lnTo>
                    <a:lnTo>
                      <a:pt x="114" y="251"/>
                    </a:lnTo>
                    <a:lnTo>
                      <a:pt x="116" y="247"/>
                    </a:lnTo>
                    <a:lnTo>
                      <a:pt x="118" y="244"/>
                    </a:lnTo>
                    <a:lnTo>
                      <a:pt x="119" y="240"/>
                    </a:lnTo>
                    <a:lnTo>
                      <a:pt x="121" y="236"/>
                    </a:lnTo>
                    <a:lnTo>
                      <a:pt x="123" y="232"/>
                    </a:lnTo>
                    <a:lnTo>
                      <a:pt x="124" y="228"/>
                    </a:lnTo>
                    <a:lnTo>
                      <a:pt x="126" y="224"/>
                    </a:lnTo>
                    <a:lnTo>
                      <a:pt x="127" y="220"/>
                    </a:lnTo>
                    <a:lnTo>
                      <a:pt x="129" y="216"/>
                    </a:lnTo>
                    <a:lnTo>
                      <a:pt x="130" y="212"/>
                    </a:lnTo>
                    <a:lnTo>
                      <a:pt x="131" y="208"/>
                    </a:lnTo>
                    <a:lnTo>
                      <a:pt x="132" y="204"/>
                    </a:lnTo>
                    <a:lnTo>
                      <a:pt x="133" y="200"/>
                    </a:lnTo>
                    <a:lnTo>
                      <a:pt x="134" y="196"/>
                    </a:lnTo>
                    <a:lnTo>
                      <a:pt x="135" y="192"/>
                    </a:lnTo>
                    <a:lnTo>
                      <a:pt x="136" y="187"/>
                    </a:lnTo>
                    <a:lnTo>
                      <a:pt x="136" y="183"/>
                    </a:lnTo>
                    <a:lnTo>
                      <a:pt x="137" y="179"/>
                    </a:lnTo>
                    <a:lnTo>
                      <a:pt x="137" y="175"/>
                    </a:lnTo>
                    <a:lnTo>
                      <a:pt x="138" y="170"/>
                    </a:lnTo>
                    <a:lnTo>
                      <a:pt x="138" y="166"/>
                    </a:lnTo>
                    <a:lnTo>
                      <a:pt x="139" y="162"/>
                    </a:lnTo>
                    <a:lnTo>
                      <a:pt x="139" y="157"/>
                    </a:lnTo>
                    <a:lnTo>
                      <a:pt x="139" y="153"/>
                    </a:lnTo>
                    <a:lnTo>
                      <a:pt x="139" y="149"/>
                    </a:lnTo>
                    <a:lnTo>
                      <a:pt x="140" y="144"/>
                    </a:lnTo>
                    <a:lnTo>
                      <a:pt x="140" y="140"/>
                    </a:lnTo>
                    <a:lnTo>
                      <a:pt x="140" y="135"/>
                    </a:lnTo>
                    <a:lnTo>
                      <a:pt x="140" y="13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83" name="Freeform 196"/>
              <p:cNvSpPr/>
              <p:nvPr/>
            </p:nvSpPr>
            <p:spPr>
              <a:xfrm>
                <a:off x="3820" y="1997"/>
                <a:ext cx="72" cy="134"/>
              </a:xfrm>
              <a:custGeom>
                <a:avLst/>
                <a:gdLst/>
                <a:ahLst/>
                <a:cxnLst>
                  <a:cxn ang="0">
                    <a:pos x="0" y="1"/>
                  </a:cxn>
                  <a:cxn ang="0">
                    <a:pos x="0" y="1"/>
                  </a:cxn>
                  <a:cxn ang="0">
                    <a:pos x="0"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0" y="2"/>
                  </a:cxn>
                  <a:cxn ang="0">
                    <a:pos x="0" y="2"/>
                  </a:cxn>
                  <a:cxn ang="0">
                    <a:pos x="0" y="1"/>
                  </a:cxn>
                </a:cxnLst>
                <a:rect l="0" t="0" r="0" b="0"/>
                <a:pathLst>
                  <a:path w="123" h="232">
                    <a:moveTo>
                      <a:pt x="0" y="20"/>
                    </a:moveTo>
                    <a:lnTo>
                      <a:pt x="0" y="20"/>
                    </a:lnTo>
                    <a:lnTo>
                      <a:pt x="0" y="17"/>
                    </a:lnTo>
                    <a:lnTo>
                      <a:pt x="1" y="15"/>
                    </a:lnTo>
                    <a:lnTo>
                      <a:pt x="3" y="12"/>
                    </a:lnTo>
                    <a:lnTo>
                      <a:pt x="5" y="10"/>
                    </a:lnTo>
                    <a:lnTo>
                      <a:pt x="7" y="7"/>
                    </a:lnTo>
                    <a:lnTo>
                      <a:pt x="10" y="5"/>
                    </a:lnTo>
                    <a:lnTo>
                      <a:pt x="12" y="2"/>
                    </a:lnTo>
                    <a:lnTo>
                      <a:pt x="14" y="0"/>
                    </a:lnTo>
                    <a:lnTo>
                      <a:pt x="123" y="18"/>
                    </a:lnTo>
                    <a:lnTo>
                      <a:pt x="122" y="24"/>
                    </a:lnTo>
                    <a:lnTo>
                      <a:pt x="122" y="30"/>
                    </a:lnTo>
                    <a:lnTo>
                      <a:pt x="122" y="36"/>
                    </a:lnTo>
                    <a:lnTo>
                      <a:pt x="121" y="42"/>
                    </a:lnTo>
                    <a:lnTo>
                      <a:pt x="121" y="48"/>
                    </a:lnTo>
                    <a:lnTo>
                      <a:pt x="120" y="54"/>
                    </a:lnTo>
                    <a:lnTo>
                      <a:pt x="120" y="60"/>
                    </a:lnTo>
                    <a:lnTo>
                      <a:pt x="120" y="67"/>
                    </a:lnTo>
                    <a:lnTo>
                      <a:pt x="120" y="73"/>
                    </a:lnTo>
                    <a:lnTo>
                      <a:pt x="119" y="79"/>
                    </a:lnTo>
                    <a:lnTo>
                      <a:pt x="119" y="85"/>
                    </a:lnTo>
                    <a:lnTo>
                      <a:pt x="119" y="91"/>
                    </a:lnTo>
                    <a:lnTo>
                      <a:pt x="119" y="97"/>
                    </a:lnTo>
                    <a:lnTo>
                      <a:pt x="119" y="103"/>
                    </a:lnTo>
                    <a:lnTo>
                      <a:pt x="119" y="109"/>
                    </a:lnTo>
                    <a:lnTo>
                      <a:pt x="119" y="115"/>
                    </a:lnTo>
                    <a:lnTo>
                      <a:pt x="119" y="121"/>
                    </a:lnTo>
                    <a:lnTo>
                      <a:pt x="119" y="127"/>
                    </a:lnTo>
                    <a:lnTo>
                      <a:pt x="119" y="133"/>
                    </a:lnTo>
                    <a:lnTo>
                      <a:pt x="119" y="140"/>
                    </a:lnTo>
                    <a:lnTo>
                      <a:pt x="119" y="146"/>
                    </a:lnTo>
                    <a:lnTo>
                      <a:pt x="119" y="152"/>
                    </a:lnTo>
                    <a:lnTo>
                      <a:pt x="120" y="158"/>
                    </a:lnTo>
                    <a:lnTo>
                      <a:pt x="120" y="164"/>
                    </a:lnTo>
                    <a:lnTo>
                      <a:pt x="120" y="170"/>
                    </a:lnTo>
                    <a:lnTo>
                      <a:pt x="120" y="176"/>
                    </a:lnTo>
                    <a:lnTo>
                      <a:pt x="121" y="182"/>
                    </a:lnTo>
                    <a:lnTo>
                      <a:pt x="121" y="188"/>
                    </a:lnTo>
                    <a:lnTo>
                      <a:pt x="122" y="194"/>
                    </a:lnTo>
                    <a:lnTo>
                      <a:pt x="122" y="200"/>
                    </a:lnTo>
                    <a:lnTo>
                      <a:pt x="122" y="206"/>
                    </a:lnTo>
                    <a:lnTo>
                      <a:pt x="123" y="212"/>
                    </a:lnTo>
                    <a:lnTo>
                      <a:pt x="14" y="232"/>
                    </a:lnTo>
                    <a:lnTo>
                      <a:pt x="13" y="231"/>
                    </a:lnTo>
                    <a:lnTo>
                      <a:pt x="10" y="229"/>
                    </a:lnTo>
                    <a:lnTo>
                      <a:pt x="8" y="227"/>
                    </a:lnTo>
                    <a:lnTo>
                      <a:pt x="6" y="226"/>
                    </a:lnTo>
                    <a:lnTo>
                      <a:pt x="3" y="225"/>
                    </a:lnTo>
                    <a:lnTo>
                      <a:pt x="1" y="223"/>
                    </a:lnTo>
                    <a:lnTo>
                      <a:pt x="0" y="222"/>
                    </a:lnTo>
                    <a:lnTo>
                      <a:pt x="0" y="220"/>
                    </a:lnTo>
                    <a:lnTo>
                      <a:pt x="0" y="2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84" name="Freeform 197"/>
              <p:cNvSpPr/>
              <p:nvPr/>
            </p:nvSpPr>
            <p:spPr>
              <a:xfrm>
                <a:off x="3937" y="2123"/>
                <a:ext cx="86" cy="18"/>
              </a:xfrm>
              <a:custGeom>
                <a:avLst/>
                <a:gdLst/>
                <a:ahLst/>
                <a:cxnLst>
                  <a:cxn ang="0">
                    <a:pos x="1" y="1"/>
                  </a:cxn>
                  <a:cxn ang="0">
                    <a:pos x="1" y="1"/>
                  </a:cxn>
                  <a:cxn ang="0">
                    <a:pos x="1" y="0"/>
                  </a:cxn>
                  <a:cxn ang="0">
                    <a:pos x="0" y="0"/>
                  </a:cxn>
                  <a:cxn ang="0">
                    <a:pos x="0" y="1"/>
                  </a:cxn>
                  <a:cxn ang="0">
                    <a:pos x="1" y="1"/>
                  </a:cxn>
                </a:cxnLst>
                <a:rect l="0" t="0" r="0" b="0"/>
                <a:pathLst>
                  <a:path w="147" h="31">
                    <a:moveTo>
                      <a:pt x="147" y="31"/>
                    </a:moveTo>
                    <a:lnTo>
                      <a:pt x="147" y="31"/>
                    </a:lnTo>
                    <a:lnTo>
                      <a:pt x="64" y="0"/>
                    </a:lnTo>
                    <a:lnTo>
                      <a:pt x="0" y="0"/>
                    </a:lnTo>
                    <a:lnTo>
                      <a:pt x="0" y="30"/>
                    </a:lnTo>
                    <a:lnTo>
                      <a:pt x="147" y="3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85" name="Freeform 198"/>
              <p:cNvSpPr/>
              <p:nvPr/>
            </p:nvSpPr>
            <p:spPr>
              <a:xfrm>
                <a:off x="3937" y="1988"/>
                <a:ext cx="86" cy="18"/>
              </a:xfrm>
              <a:custGeom>
                <a:avLst/>
                <a:gdLst/>
                <a:ahLst/>
                <a:cxnLst>
                  <a:cxn ang="0">
                    <a:pos x="1" y="0"/>
                  </a:cxn>
                  <a:cxn ang="0">
                    <a:pos x="1" y="0"/>
                  </a:cxn>
                  <a:cxn ang="0">
                    <a:pos x="1" y="1"/>
                  </a:cxn>
                  <a:cxn ang="0">
                    <a:pos x="0" y="1"/>
                  </a:cxn>
                  <a:cxn ang="0">
                    <a:pos x="0" y="1"/>
                  </a:cxn>
                  <a:cxn ang="0">
                    <a:pos x="1" y="0"/>
                  </a:cxn>
                </a:cxnLst>
                <a:rect l="0" t="0" r="0" b="0"/>
                <a:pathLst>
                  <a:path w="147" h="31">
                    <a:moveTo>
                      <a:pt x="147" y="0"/>
                    </a:moveTo>
                    <a:lnTo>
                      <a:pt x="147" y="0"/>
                    </a:lnTo>
                    <a:lnTo>
                      <a:pt x="64" y="31"/>
                    </a:lnTo>
                    <a:lnTo>
                      <a:pt x="0" y="31"/>
                    </a:lnTo>
                    <a:lnTo>
                      <a:pt x="0" y="1"/>
                    </a:lnTo>
                    <a:lnTo>
                      <a:pt x="147"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86" name="Freeform 199"/>
              <p:cNvSpPr/>
              <p:nvPr/>
            </p:nvSpPr>
            <p:spPr>
              <a:xfrm>
                <a:off x="3834" y="1988"/>
                <a:ext cx="99" cy="18"/>
              </a:xfrm>
              <a:custGeom>
                <a:avLst/>
                <a:gdLst/>
                <a:ahLst/>
                <a:cxnLst>
                  <a:cxn ang="0">
                    <a:pos x="0" y="1"/>
                  </a:cxn>
                  <a:cxn ang="0">
                    <a:pos x="0" y="1"/>
                  </a:cxn>
                  <a:cxn ang="0">
                    <a:pos x="1" y="1"/>
                  </a:cxn>
                  <a:cxn ang="0">
                    <a:pos x="1" y="1"/>
                  </a:cxn>
                  <a:cxn ang="0">
                    <a:pos x="1" y="0"/>
                  </a:cxn>
                  <a:cxn ang="0">
                    <a:pos x="0" y="1"/>
                  </a:cxn>
                </a:cxnLst>
                <a:rect l="0" t="0" r="0" b="0"/>
                <a:pathLst>
                  <a:path w="171" h="30">
                    <a:moveTo>
                      <a:pt x="0" y="8"/>
                    </a:moveTo>
                    <a:lnTo>
                      <a:pt x="0" y="8"/>
                    </a:lnTo>
                    <a:lnTo>
                      <a:pt x="113" y="30"/>
                    </a:lnTo>
                    <a:lnTo>
                      <a:pt x="171" y="30"/>
                    </a:lnTo>
                    <a:lnTo>
                      <a:pt x="171" y="0"/>
                    </a:lnTo>
                    <a:lnTo>
                      <a:pt x="0" y="8"/>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87" name="Freeform 200"/>
              <p:cNvSpPr/>
              <p:nvPr/>
            </p:nvSpPr>
            <p:spPr>
              <a:xfrm>
                <a:off x="3834" y="2123"/>
                <a:ext cx="99" cy="18"/>
              </a:xfrm>
              <a:custGeom>
                <a:avLst/>
                <a:gdLst/>
                <a:ahLst/>
                <a:cxnLst>
                  <a:cxn ang="0">
                    <a:pos x="0" y="1"/>
                  </a:cxn>
                  <a:cxn ang="0">
                    <a:pos x="0" y="1"/>
                  </a:cxn>
                  <a:cxn ang="0">
                    <a:pos x="1" y="0"/>
                  </a:cxn>
                  <a:cxn ang="0">
                    <a:pos x="1" y="0"/>
                  </a:cxn>
                  <a:cxn ang="0">
                    <a:pos x="1" y="1"/>
                  </a:cxn>
                  <a:cxn ang="0">
                    <a:pos x="0" y="1"/>
                  </a:cxn>
                </a:cxnLst>
                <a:rect l="0" t="0" r="0" b="0"/>
                <a:pathLst>
                  <a:path w="171" h="30">
                    <a:moveTo>
                      <a:pt x="0" y="24"/>
                    </a:moveTo>
                    <a:lnTo>
                      <a:pt x="0" y="24"/>
                    </a:lnTo>
                    <a:lnTo>
                      <a:pt x="113" y="0"/>
                    </a:lnTo>
                    <a:lnTo>
                      <a:pt x="171" y="0"/>
                    </a:lnTo>
                    <a:lnTo>
                      <a:pt x="171" y="30"/>
                    </a:lnTo>
                    <a:lnTo>
                      <a:pt x="0" y="24"/>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88" name="Freeform 201"/>
              <p:cNvSpPr/>
              <p:nvPr/>
            </p:nvSpPr>
            <p:spPr>
              <a:xfrm>
                <a:off x="4021" y="2141"/>
                <a:ext cx="12" cy="22"/>
              </a:xfrm>
              <a:custGeom>
                <a:avLst/>
                <a:gdLst/>
                <a:ahLst/>
                <a:cxnLst>
                  <a:cxn ang="0">
                    <a:pos x="0" y="1"/>
                  </a:cxn>
                  <a:cxn ang="0">
                    <a:pos x="0" y="1"/>
                  </a:cxn>
                  <a:cxn ang="0">
                    <a:pos x="0" y="1"/>
                  </a:cxn>
                  <a:cxn ang="0">
                    <a:pos x="0" y="1"/>
                  </a:cxn>
                  <a:cxn ang="0">
                    <a:pos x="1" y="1"/>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Lst>
                <a:rect l="0" t="0" r="0" b="0"/>
                <a:pathLst>
                  <a:path w="21" h="37">
                    <a:moveTo>
                      <a:pt x="0" y="35"/>
                    </a:moveTo>
                    <a:lnTo>
                      <a:pt x="0" y="35"/>
                    </a:lnTo>
                    <a:lnTo>
                      <a:pt x="0" y="3"/>
                    </a:lnTo>
                    <a:lnTo>
                      <a:pt x="0" y="2"/>
                    </a:lnTo>
                    <a:lnTo>
                      <a:pt x="1" y="1"/>
                    </a:lnTo>
                    <a:lnTo>
                      <a:pt x="1" y="0"/>
                    </a:lnTo>
                    <a:lnTo>
                      <a:pt x="2" y="0"/>
                    </a:lnTo>
                    <a:lnTo>
                      <a:pt x="19" y="0"/>
                    </a:lnTo>
                    <a:lnTo>
                      <a:pt x="20" y="0"/>
                    </a:lnTo>
                    <a:lnTo>
                      <a:pt x="21" y="1"/>
                    </a:lnTo>
                    <a:lnTo>
                      <a:pt x="21" y="2"/>
                    </a:lnTo>
                    <a:lnTo>
                      <a:pt x="21" y="3"/>
                    </a:lnTo>
                    <a:lnTo>
                      <a:pt x="16" y="35"/>
                    </a:lnTo>
                    <a:lnTo>
                      <a:pt x="15" y="36"/>
                    </a:lnTo>
                    <a:lnTo>
                      <a:pt x="14" y="37"/>
                    </a:lnTo>
                    <a:lnTo>
                      <a:pt x="13" y="37"/>
                    </a:lnTo>
                    <a:lnTo>
                      <a:pt x="2" y="37"/>
                    </a:lnTo>
                    <a:lnTo>
                      <a:pt x="1" y="37"/>
                    </a:lnTo>
                    <a:lnTo>
                      <a:pt x="1" y="36"/>
                    </a:lnTo>
                    <a:lnTo>
                      <a:pt x="0" y="36"/>
                    </a:lnTo>
                    <a:lnTo>
                      <a:pt x="0" y="35"/>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89" name="Freeform 202"/>
              <p:cNvSpPr/>
              <p:nvPr/>
            </p:nvSpPr>
            <p:spPr>
              <a:xfrm>
                <a:off x="4021" y="1966"/>
                <a:ext cx="12" cy="22"/>
              </a:xfrm>
              <a:custGeom>
                <a:avLst/>
                <a:gdLst/>
                <a:ahLst/>
                <a:cxnLst>
                  <a:cxn ang="0">
                    <a:pos x="0"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0" y="1"/>
                  </a:cxn>
                  <a:cxn ang="0">
                    <a:pos x="0" y="1"/>
                  </a:cxn>
                </a:cxnLst>
                <a:rect l="0" t="0" r="0" b="0"/>
                <a:pathLst>
                  <a:path w="21" h="38">
                    <a:moveTo>
                      <a:pt x="0" y="3"/>
                    </a:moveTo>
                    <a:lnTo>
                      <a:pt x="0" y="3"/>
                    </a:lnTo>
                    <a:lnTo>
                      <a:pt x="0" y="35"/>
                    </a:lnTo>
                    <a:lnTo>
                      <a:pt x="0" y="36"/>
                    </a:lnTo>
                    <a:lnTo>
                      <a:pt x="1" y="37"/>
                    </a:lnTo>
                    <a:lnTo>
                      <a:pt x="2" y="38"/>
                    </a:lnTo>
                    <a:lnTo>
                      <a:pt x="19" y="38"/>
                    </a:lnTo>
                    <a:lnTo>
                      <a:pt x="20" y="37"/>
                    </a:lnTo>
                    <a:lnTo>
                      <a:pt x="21" y="37"/>
                    </a:lnTo>
                    <a:lnTo>
                      <a:pt x="21" y="36"/>
                    </a:lnTo>
                    <a:lnTo>
                      <a:pt x="21" y="35"/>
                    </a:lnTo>
                    <a:lnTo>
                      <a:pt x="16" y="3"/>
                    </a:lnTo>
                    <a:lnTo>
                      <a:pt x="15" y="2"/>
                    </a:lnTo>
                    <a:lnTo>
                      <a:pt x="15" y="1"/>
                    </a:lnTo>
                    <a:lnTo>
                      <a:pt x="14" y="1"/>
                    </a:lnTo>
                    <a:lnTo>
                      <a:pt x="13" y="0"/>
                    </a:lnTo>
                    <a:lnTo>
                      <a:pt x="2" y="0"/>
                    </a:lnTo>
                    <a:lnTo>
                      <a:pt x="1" y="1"/>
                    </a:lnTo>
                    <a:lnTo>
                      <a:pt x="0" y="2"/>
                    </a:lnTo>
                    <a:lnTo>
                      <a:pt x="0" y="3"/>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90" name="Freeform 203"/>
              <p:cNvSpPr/>
              <p:nvPr/>
            </p:nvSpPr>
            <p:spPr>
              <a:xfrm>
                <a:off x="4019" y="1502"/>
                <a:ext cx="174" cy="54"/>
              </a:xfrm>
              <a:custGeom>
                <a:avLst/>
                <a:gdLst/>
                <a:ahLst/>
                <a:cxnLst>
                  <a:cxn ang="0">
                    <a:pos x="1" y="0"/>
                  </a:cxn>
                  <a:cxn ang="0">
                    <a:pos x="1" y="0"/>
                  </a:cxn>
                  <a:cxn ang="0">
                    <a:pos x="2" y="0"/>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1" y="1"/>
                  </a:cxn>
                  <a:cxn ang="0">
                    <a:pos x="1" y="1"/>
                  </a:cxn>
                  <a:cxn ang="0">
                    <a:pos x="1" y="1"/>
                  </a:cxn>
                  <a:cxn ang="0">
                    <a:pos x="1" y="1"/>
                  </a:cxn>
                  <a:cxn ang="0">
                    <a:pos x="1" y="1"/>
                  </a:cxn>
                  <a:cxn ang="0">
                    <a:pos x="1" y="1"/>
                  </a:cxn>
                  <a:cxn ang="0">
                    <a:pos x="1" y="0"/>
                  </a:cxn>
                </a:cxnLst>
                <a:rect l="0" t="0" r="0" b="0"/>
                <a:pathLst>
                  <a:path w="301" h="94">
                    <a:moveTo>
                      <a:pt x="8" y="0"/>
                    </a:moveTo>
                    <a:lnTo>
                      <a:pt x="8" y="0"/>
                    </a:lnTo>
                    <a:lnTo>
                      <a:pt x="292" y="0"/>
                    </a:lnTo>
                    <a:lnTo>
                      <a:pt x="294" y="1"/>
                    </a:lnTo>
                    <a:lnTo>
                      <a:pt x="296" y="1"/>
                    </a:lnTo>
                    <a:lnTo>
                      <a:pt x="297" y="2"/>
                    </a:lnTo>
                    <a:lnTo>
                      <a:pt x="298" y="3"/>
                    </a:lnTo>
                    <a:lnTo>
                      <a:pt x="299" y="4"/>
                    </a:lnTo>
                    <a:lnTo>
                      <a:pt x="300" y="6"/>
                    </a:lnTo>
                    <a:lnTo>
                      <a:pt x="301" y="7"/>
                    </a:lnTo>
                    <a:lnTo>
                      <a:pt x="301" y="9"/>
                    </a:lnTo>
                    <a:lnTo>
                      <a:pt x="301" y="86"/>
                    </a:lnTo>
                    <a:lnTo>
                      <a:pt x="301" y="88"/>
                    </a:lnTo>
                    <a:lnTo>
                      <a:pt x="300" y="89"/>
                    </a:lnTo>
                    <a:lnTo>
                      <a:pt x="299" y="91"/>
                    </a:lnTo>
                    <a:lnTo>
                      <a:pt x="298" y="92"/>
                    </a:lnTo>
                    <a:lnTo>
                      <a:pt x="297" y="93"/>
                    </a:lnTo>
                    <a:lnTo>
                      <a:pt x="296" y="94"/>
                    </a:lnTo>
                    <a:lnTo>
                      <a:pt x="294" y="94"/>
                    </a:lnTo>
                    <a:lnTo>
                      <a:pt x="292" y="94"/>
                    </a:lnTo>
                    <a:lnTo>
                      <a:pt x="8" y="94"/>
                    </a:lnTo>
                    <a:lnTo>
                      <a:pt x="6" y="94"/>
                    </a:lnTo>
                    <a:lnTo>
                      <a:pt x="5" y="94"/>
                    </a:lnTo>
                    <a:lnTo>
                      <a:pt x="4" y="93"/>
                    </a:lnTo>
                    <a:lnTo>
                      <a:pt x="2" y="92"/>
                    </a:lnTo>
                    <a:lnTo>
                      <a:pt x="1" y="91"/>
                    </a:lnTo>
                    <a:lnTo>
                      <a:pt x="1" y="89"/>
                    </a:lnTo>
                    <a:lnTo>
                      <a:pt x="0" y="88"/>
                    </a:lnTo>
                    <a:lnTo>
                      <a:pt x="0" y="86"/>
                    </a:lnTo>
                    <a:lnTo>
                      <a:pt x="0" y="9"/>
                    </a:lnTo>
                    <a:lnTo>
                      <a:pt x="0" y="7"/>
                    </a:lnTo>
                    <a:lnTo>
                      <a:pt x="1" y="6"/>
                    </a:lnTo>
                    <a:lnTo>
                      <a:pt x="1" y="4"/>
                    </a:lnTo>
                    <a:lnTo>
                      <a:pt x="2" y="3"/>
                    </a:lnTo>
                    <a:lnTo>
                      <a:pt x="4" y="2"/>
                    </a:lnTo>
                    <a:lnTo>
                      <a:pt x="5" y="1"/>
                    </a:lnTo>
                    <a:lnTo>
                      <a:pt x="6" y="1"/>
                    </a:lnTo>
                    <a:lnTo>
                      <a:pt x="8"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491" name="Freeform 204"/>
              <p:cNvSpPr/>
              <p:nvPr/>
            </p:nvSpPr>
            <p:spPr>
              <a:xfrm>
                <a:off x="4019" y="1614"/>
                <a:ext cx="174" cy="156"/>
              </a:xfrm>
              <a:custGeom>
                <a:avLst/>
                <a:gdLst/>
                <a:ahLst/>
                <a:cxnLst>
                  <a:cxn ang="0">
                    <a:pos x="2" y="2"/>
                  </a:cxn>
                  <a:cxn ang="0">
                    <a:pos x="2" y="2"/>
                  </a:cxn>
                  <a:cxn ang="0">
                    <a:pos x="0" y="2"/>
                  </a:cxn>
                  <a:cxn ang="0">
                    <a:pos x="0" y="0"/>
                  </a:cxn>
                  <a:cxn ang="0">
                    <a:pos x="2" y="0"/>
                  </a:cxn>
                  <a:cxn ang="0">
                    <a:pos x="2" y="2"/>
                  </a:cxn>
                </a:cxnLst>
                <a:rect l="0" t="0" r="0" b="0"/>
                <a:pathLst>
                  <a:path w="301" h="268">
                    <a:moveTo>
                      <a:pt x="301" y="268"/>
                    </a:moveTo>
                    <a:lnTo>
                      <a:pt x="301" y="268"/>
                    </a:lnTo>
                    <a:lnTo>
                      <a:pt x="0" y="268"/>
                    </a:lnTo>
                    <a:lnTo>
                      <a:pt x="0" y="0"/>
                    </a:lnTo>
                    <a:lnTo>
                      <a:pt x="301" y="0"/>
                    </a:lnTo>
                    <a:lnTo>
                      <a:pt x="301" y="268"/>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grpSp>
        <p:sp>
          <p:nvSpPr>
            <p:cNvPr id="8197" name="Freeform 206"/>
            <p:cNvSpPr/>
            <p:nvPr/>
          </p:nvSpPr>
          <p:spPr>
            <a:xfrm>
              <a:off x="4015" y="1757"/>
              <a:ext cx="16" cy="65"/>
            </a:xfrm>
            <a:custGeom>
              <a:avLst/>
              <a:gdLst/>
              <a:ahLst/>
              <a:cxnLst>
                <a:cxn ang="0">
                  <a:pos x="1" y="1"/>
                </a:cxn>
                <a:cxn ang="0">
                  <a:pos x="1" y="1"/>
                </a:cxn>
                <a:cxn ang="0">
                  <a:pos x="0" y="1"/>
                </a:cxn>
                <a:cxn ang="0">
                  <a:pos x="0" y="0"/>
                </a:cxn>
                <a:cxn ang="0">
                  <a:pos x="1" y="0"/>
                </a:cxn>
                <a:cxn ang="0">
                  <a:pos x="1" y="1"/>
                </a:cxn>
              </a:cxnLst>
              <a:rect l="0" t="0" r="0" b="0"/>
              <a:pathLst>
                <a:path w="27" h="111">
                  <a:moveTo>
                    <a:pt x="27" y="111"/>
                  </a:moveTo>
                  <a:lnTo>
                    <a:pt x="27" y="111"/>
                  </a:lnTo>
                  <a:lnTo>
                    <a:pt x="0" y="111"/>
                  </a:lnTo>
                  <a:lnTo>
                    <a:pt x="0" y="0"/>
                  </a:lnTo>
                  <a:lnTo>
                    <a:pt x="27" y="0"/>
                  </a:lnTo>
                  <a:lnTo>
                    <a:pt x="27" y="11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198" name="Freeform 207"/>
            <p:cNvSpPr/>
            <p:nvPr/>
          </p:nvSpPr>
          <p:spPr>
            <a:xfrm>
              <a:off x="4182" y="1757"/>
              <a:ext cx="15" cy="65"/>
            </a:xfrm>
            <a:custGeom>
              <a:avLst/>
              <a:gdLst/>
              <a:ahLst/>
              <a:cxnLst>
                <a:cxn ang="0">
                  <a:pos x="0" y="1"/>
                </a:cxn>
                <a:cxn ang="0">
                  <a:pos x="0" y="1"/>
                </a:cxn>
                <a:cxn ang="0">
                  <a:pos x="1" y="1"/>
                </a:cxn>
                <a:cxn ang="0">
                  <a:pos x="1" y="0"/>
                </a:cxn>
                <a:cxn ang="0">
                  <a:pos x="0" y="0"/>
                </a:cxn>
                <a:cxn ang="0">
                  <a:pos x="0" y="1"/>
                </a:cxn>
              </a:cxnLst>
              <a:rect l="0" t="0" r="0" b="0"/>
              <a:pathLst>
                <a:path w="26" h="111">
                  <a:moveTo>
                    <a:pt x="0" y="111"/>
                  </a:moveTo>
                  <a:lnTo>
                    <a:pt x="0" y="111"/>
                  </a:lnTo>
                  <a:lnTo>
                    <a:pt x="26" y="111"/>
                  </a:lnTo>
                  <a:lnTo>
                    <a:pt x="26" y="0"/>
                  </a:lnTo>
                  <a:lnTo>
                    <a:pt x="0" y="0"/>
                  </a:lnTo>
                  <a:lnTo>
                    <a:pt x="0" y="11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199" name="Freeform 208"/>
            <p:cNvSpPr/>
            <p:nvPr/>
          </p:nvSpPr>
          <p:spPr>
            <a:xfrm>
              <a:off x="4015" y="1547"/>
              <a:ext cx="16" cy="64"/>
            </a:xfrm>
            <a:custGeom>
              <a:avLst/>
              <a:gdLst/>
              <a:ahLst/>
              <a:cxnLst>
                <a:cxn ang="0">
                  <a:pos x="1" y="1"/>
                </a:cxn>
                <a:cxn ang="0">
                  <a:pos x="1" y="1"/>
                </a:cxn>
                <a:cxn ang="0">
                  <a:pos x="0" y="1"/>
                </a:cxn>
                <a:cxn ang="0">
                  <a:pos x="0" y="0"/>
                </a:cxn>
                <a:cxn ang="0">
                  <a:pos x="1" y="0"/>
                </a:cxn>
                <a:cxn ang="0">
                  <a:pos x="1" y="1"/>
                </a:cxn>
              </a:cxnLst>
              <a:rect l="0" t="0" r="0" b="0"/>
              <a:pathLst>
                <a:path w="27" h="111">
                  <a:moveTo>
                    <a:pt x="27" y="111"/>
                  </a:moveTo>
                  <a:lnTo>
                    <a:pt x="27" y="111"/>
                  </a:lnTo>
                  <a:lnTo>
                    <a:pt x="0" y="111"/>
                  </a:lnTo>
                  <a:lnTo>
                    <a:pt x="0" y="0"/>
                  </a:lnTo>
                  <a:lnTo>
                    <a:pt x="27" y="0"/>
                  </a:lnTo>
                  <a:lnTo>
                    <a:pt x="27" y="11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00" name="Freeform 209"/>
            <p:cNvSpPr/>
            <p:nvPr/>
          </p:nvSpPr>
          <p:spPr>
            <a:xfrm>
              <a:off x="4182" y="1547"/>
              <a:ext cx="15" cy="64"/>
            </a:xfrm>
            <a:custGeom>
              <a:avLst/>
              <a:gdLst/>
              <a:ahLst/>
              <a:cxnLst>
                <a:cxn ang="0">
                  <a:pos x="0" y="1"/>
                </a:cxn>
                <a:cxn ang="0">
                  <a:pos x="0" y="1"/>
                </a:cxn>
                <a:cxn ang="0">
                  <a:pos x="1" y="1"/>
                </a:cxn>
                <a:cxn ang="0">
                  <a:pos x="1" y="0"/>
                </a:cxn>
                <a:cxn ang="0">
                  <a:pos x="0" y="0"/>
                </a:cxn>
                <a:cxn ang="0">
                  <a:pos x="0" y="1"/>
                </a:cxn>
              </a:cxnLst>
              <a:rect l="0" t="0" r="0" b="0"/>
              <a:pathLst>
                <a:path w="26" h="111">
                  <a:moveTo>
                    <a:pt x="0" y="111"/>
                  </a:moveTo>
                  <a:lnTo>
                    <a:pt x="0" y="111"/>
                  </a:lnTo>
                  <a:lnTo>
                    <a:pt x="26" y="111"/>
                  </a:lnTo>
                  <a:lnTo>
                    <a:pt x="26" y="0"/>
                  </a:lnTo>
                  <a:lnTo>
                    <a:pt x="0" y="0"/>
                  </a:lnTo>
                  <a:lnTo>
                    <a:pt x="0" y="11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01" name="Freeform 210"/>
            <p:cNvSpPr/>
            <p:nvPr/>
          </p:nvSpPr>
          <p:spPr>
            <a:xfrm>
              <a:off x="4016" y="1817"/>
              <a:ext cx="180" cy="56"/>
            </a:xfrm>
            <a:custGeom>
              <a:avLst/>
              <a:gdLst/>
              <a:ahLst/>
              <a:cxnLst>
                <a:cxn ang="0">
                  <a:pos x="1" y="0"/>
                </a:cxn>
                <a:cxn ang="0">
                  <a:pos x="1" y="0"/>
                </a:cxn>
                <a:cxn ang="0">
                  <a:pos x="2" y="0"/>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1"/>
                </a:cxn>
                <a:cxn ang="0">
                  <a:pos x="1" y="1"/>
                </a:cxn>
                <a:cxn ang="0">
                  <a:pos x="1" y="1"/>
                </a:cxn>
                <a:cxn ang="0">
                  <a:pos x="1" y="1"/>
                </a:cxn>
                <a:cxn ang="0">
                  <a:pos x="1" y="1"/>
                </a:cxn>
                <a:cxn ang="0">
                  <a:pos x="1" y="1"/>
                </a:cxn>
                <a:cxn ang="0">
                  <a:pos x="1" y="1"/>
                </a:cxn>
                <a:cxn ang="0">
                  <a:pos x="1" y="0"/>
                </a:cxn>
              </a:cxnLst>
              <a:rect l="0" t="0" r="0" b="0"/>
              <a:pathLst>
                <a:path w="310" h="97">
                  <a:moveTo>
                    <a:pt x="14" y="0"/>
                  </a:moveTo>
                  <a:lnTo>
                    <a:pt x="14" y="0"/>
                  </a:lnTo>
                  <a:lnTo>
                    <a:pt x="297" y="0"/>
                  </a:lnTo>
                  <a:lnTo>
                    <a:pt x="300" y="1"/>
                  </a:lnTo>
                  <a:lnTo>
                    <a:pt x="302" y="2"/>
                  </a:lnTo>
                  <a:lnTo>
                    <a:pt x="304" y="3"/>
                  </a:lnTo>
                  <a:lnTo>
                    <a:pt x="306" y="5"/>
                  </a:lnTo>
                  <a:lnTo>
                    <a:pt x="308" y="8"/>
                  </a:lnTo>
                  <a:lnTo>
                    <a:pt x="309" y="11"/>
                  </a:lnTo>
                  <a:lnTo>
                    <a:pt x="310" y="14"/>
                  </a:lnTo>
                  <a:lnTo>
                    <a:pt x="310" y="18"/>
                  </a:lnTo>
                  <a:lnTo>
                    <a:pt x="310" y="58"/>
                  </a:lnTo>
                  <a:lnTo>
                    <a:pt x="309" y="63"/>
                  </a:lnTo>
                  <a:lnTo>
                    <a:pt x="306" y="67"/>
                  </a:lnTo>
                  <a:lnTo>
                    <a:pt x="302" y="71"/>
                  </a:lnTo>
                  <a:lnTo>
                    <a:pt x="297" y="75"/>
                  </a:lnTo>
                  <a:lnTo>
                    <a:pt x="290" y="79"/>
                  </a:lnTo>
                  <a:lnTo>
                    <a:pt x="281" y="82"/>
                  </a:lnTo>
                  <a:lnTo>
                    <a:pt x="272" y="85"/>
                  </a:lnTo>
                  <a:lnTo>
                    <a:pt x="262" y="87"/>
                  </a:lnTo>
                  <a:lnTo>
                    <a:pt x="250" y="90"/>
                  </a:lnTo>
                  <a:lnTo>
                    <a:pt x="238" y="92"/>
                  </a:lnTo>
                  <a:lnTo>
                    <a:pt x="225" y="93"/>
                  </a:lnTo>
                  <a:lnTo>
                    <a:pt x="212" y="95"/>
                  </a:lnTo>
                  <a:lnTo>
                    <a:pt x="198" y="96"/>
                  </a:lnTo>
                  <a:lnTo>
                    <a:pt x="184" y="97"/>
                  </a:lnTo>
                  <a:lnTo>
                    <a:pt x="170" y="97"/>
                  </a:lnTo>
                  <a:lnTo>
                    <a:pt x="155" y="97"/>
                  </a:lnTo>
                  <a:lnTo>
                    <a:pt x="141" y="97"/>
                  </a:lnTo>
                  <a:lnTo>
                    <a:pt x="126" y="97"/>
                  </a:lnTo>
                  <a:lnTo>
                    <a:pt x="112" y="96"/>
                  </a:lnTo>
                  <a:lnTo>
                    <a:pt x="98" y="95"/>
                  </a:lnTo>
                  <a:lnTo>
                    <a:pt x="85" y="94"/>
                  </a:lnTo>
                  <a:lnTo>
                    <a:pt x="72" y="92"/>
                  </a:lnTo>
                  <a:lnTo>
                    <a:pt x="60" y="90"/>
                  </a:lnTo>
                  <a:lnTo>
                    <a:pt x="49" y="88"/>
                  </a:lnTo>
                  <a:lnTo>
                    <a:pt x="39" y="85"/>
                  </a:lnTo>
                  <a:lnTo>
                    <a:pt x="29" y="82"/>
                  </a:lnTo>
                  <a:lnTo>
                    <a:pt x="21" y="79"/>
                  </a:lnTo>
                  <a:lnTo>
                    <a:pt x="14" y="75"/>
                  </a:lnTo>
                  <a:lnTo>
                    <a:pt x="8" y="71"/>
                  </a:lnTo>
                  <a:lnTo>
                    <a:pt x="4" y="67"/>
                  </a:lnTo>
                  <a:lnTo>
                    <a:pt x="1" y="63"/>
                  </a:lnTo>
                  <a:lnTo>
                    <a:pt x="0" y="58"/>
                  </a:lnTo>
                  <a:lnTo>
                    <a:pt x="0" y="18"/>
                  </a:lnTo>
                  <a:lnTo>
                    <a:pt x="1" y="14"/>
                  </a:lnTo>
                  <a:lnTo>
                    <a:pt x="2" y="11"/>
                  </a:lnTo>
                  <a:lnTo>
                    <a:pt x="3" y="8"/>
                  </a:lnTo>
                  <a:lnTo>
                    <a:pt x="4" y="5"/>
                  </a:lnTo>
                  <a:lnTo>
                    <a:pt x="6" y="3"/>
                  </a:lnTo>
                  <a:lnTo>
                    <a:pt x="8" y="2"/>
                  </a:lnTo>
                  <a:lnTo>
                    <a:pt x="11" y="1"/>
                  </a:lnTo>
                  <a:lnTo>
                    <a:pt x="14"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02" name="Freeform 211"/>
            <p:cNvSpPr/>
            <p:nvPr/>
          </p:nvSpPr>
          <p:spPr>
            <a:xfrm>
              <a:off x="4019" y="1507"/>
              <a:ext cx="174" cy="358"/>
            </a:xfrm>
            <a:custGeom>
              <a:avLst/>
              <a:gdLst/>
              <a:ahLst/>
              <a:cxnLst>
                <a:cxn ang="0">
                  <a:pos x="2" y="1"/>
                </a:cxn>
                <a:cxn ang="0">
                  <a:pos x="2" y="1"/>
                </a:cxn>
                <a:cxn ang="0">
                  <a:pos x="2" y="1"/>
                </a:cxn>
                <a:cxn ang="0">
                  <a:pos x="2" y="2"/>
                </a:cxn>
                <a:cxn ang="0">
                  <a:pos x="2" y="2"/>
                </a:cxn>
                <a:cxn ang="0">
                  <a:pos x="2" y="2"/>
                </a:cxn>
                <a:cxn ang="0">
                  <a:pos x="2" y="2"/>
                </a:cxn>
                <a:cxn ang="0">
                  <a:pos x="2" y="3"/>
                </a:cxn>
                <a:cxn ang="0">
                  <a:pos x="2" y="3"/>
                </a:cxn>
                <a:cxn ang="0">
                  <a:pos x="2" y="3"/>
                </a:cxn>
                <a:cxn ang="0">
                  <a:pos x="2" y="5"/>
                </a:cxn>
                <a:cxn ang="0">
                  <a:pos x="2" y="5"/>
                </a:cxn>
                <a:cxn ang="0">
                  <a:pos x="2" y="5"/>
                </a:cxn>
                <a:cxn ang="0">
                  <a:pos x="2" y="5"/>
                </a:cxn>
                <a:cxn ang="0">
                  <a:pos x="2" y="5"/>
                </a:cxn>
                <a:cxn ang="0">
                  <a:pos x="2" y="5"/>
                </a:cxn>
                <a:cxn ang="0">
                  <a:pos x="2" y="5"/>
                </a:cxn>
                <a:cxn ang="0">
                  <a:pos x="2" y="5"/>
                </a:cxn>
                <a:cxn ang="0">
                  <a:pos x="1" y="5"/>
                </a:cxn>
                <a:cxn ang="0">
                  <a:pos x="1" y="5"/>
                </a:cxn>
                <a:cxn ang="0">
                  <a:pos x="1" y="5"/>
                </a:cxn>
                <a:cxn ang="0">
                  <a:pos x="1" y="5"/>
                </a:cxn>
                <a:cxn ang="0">
                  <a:pos x="1" y="5"/>
                </a:cxn>
                <a:cxn ang="0">
                  <a:pos x="1" y="5"/>
                </a:cxn>
                <a:cxn ang="0">
                  <a:pos x="1" y="5"/>
                </a:cxn>
                <a:cxn ang="0">
                  <a:pos x="1" y="5"/>
                </a:cxn>
                <a:cxn ang="0">
                  <a:pos x="1" y="5"/>
                </a:cxn>
                <a:cxn ang="0">
                  <a:pos x="0" y="5"/>
                </a:cxn>
                <a:cxn ang="0">
                  <a:pos x="0" y="3"/>
                </a:cxn>
                <a:cxn ang="0">
                  <a:pos x="1" y="3"/>
                </a:cxn>
                <a:cxn ang="0">
                  <a:pos x="1" y="3"/>
                </a:cxn>
                <a:cxn ang="0">
                  <a:pos x="1" y="2"/>
                </a:cxn>
                <a:cxn ang="0">
                  <a:pos x="1" y="2"/>
                </a:cxn>
                <a:cxn ang="0">
                  <a:pos x="0" y="2"/>
                </a:cxn>
                <a:cxn ang="0">
                  <a:pos x="0" y="1"/>
                </a:cxn>
                <a:cxn ang="0">
                  <a:pos x="1" y="1"/>
                </a:cxn>
                <a:cxn ang="0">
                  <a:pos x="1" y="1"/>
                </a:cxn>
                <a:cxn ang="0">
                  <a:pos x="1" y="1"/>
                </a:cxn>
                <a:cxn ang="0">
                  <a:pos x="1" y="1"/>
                </a:cxn>
                <a:cxn ang="0">
                  <a:pos x="1" y="1"/>
                </a:cxn>
                <a:cxn ang="0">
                  <a:pos x="1" y="0"/>
                </a:cxn>
                <a:cxn ang="0">
                  <a:pos x="2" y="0"/>
                </a:cxn>
                <a:cxn ang="0">
                  <a:pos x="2" y="1"/>
                </a:cxn>
                <a:cxn ang="0">
                  <a:pos x="2" y="1"/>
                </a:cxn>
              </a:cxnLst>
              <a:rect l="0" t="0" r="0" b="0"/>
              <a:pathLst>
                <a:path w="300" h="616">
                  <a:moveTo>
                    <a:pt x="293" y="54"/>
                  </a:moveTo>
                  <a:lnTo>
                    <a:pt x="293" y="54"/>
                  </a:lnTo>
                  <a:lnTo>
                    <a:pt x="294" y="54"/>
                  </a:lnTo>
                  <a:lnTo>
                    <a:pt x="295" y="54"/>
                  </a:lnTo>
                  <a:lnTo>
                    <a:pt x="296" y="55"/>
                  </a:lnTo>
                  <a:lnTo>
                    <a:pt x="297" y="55"/>
                  </a:lnTo>
                  <a:lnTo>
                    <a:pt x="298" y="56"/>
                  </a:lnTo>
                  <a:lnTo>
                    <a:pt x="299" y="57"/>
                  </a:lnTo>
                  <a:lnTo>
                    <a:pt x="299" y="59"/>
                  </a:lnTo>
                  <a:lnTo>
                    <a:pt x="300" y="60"/>
                  </a:lnTo>
                  <a:lnTo>
                    <a:pt x="300" y="61"/>
                  </a:lnTo>
                  <a:lnTo>
                    <a:pt x="300" y="190"/>
                  </a:lnTo>
                  <a:lnTo>
                    <a:pt x="300" y="192"/>
                  </a:lnTo>
                  <a:lnTo>
                    <a:pt x="299" y="193"/>
                  </a:lnTo>
                  <a:lnTo>
                    <a:pt x="299" y="194"/>
                  </a:lnTo>
                  <a:lnTo>
                    <a:pt x="298" y="195"/>
                  </a:lnTo>
                  <a:lnTo>
                    <a:pt x="297" y="196"/>
                  </a:lnTo>
                  <a:lnTo>
                    <a:pt x="296" y="197"/>
                  </a:lnTo>
                  <a:lnTo>
                    <a:pt x="295" y="197"/>
                  </a:lnTo>
                  <a:lnTo>
                    <a:pt x="294" y="197"/>
                  </a:lnTo>
                  <a:lnTo>
                    <a:pt x="293" y="197"/>
                  </a:lnTo>
                  <a:lnTo>
                    <a:pt x="293" y="415"/>
                  </a:lnTo>
                  <a:lnTo>
                    <a:pt x="294" y="415"/>
                  </a:lnTo>
                  <a:lnTo>
                    <a:pt x="295" y="415"/>
                  </a:lnTo>
                  <a:lnTo>
                    <a:pt x="296" y="416"/>
                  </a:lnTo>
                  <a:lnTo>
                    <a:pt x="297" y="416"/>
                  </a:lnTo>
                  <a:lnTo>
                    <a:pt x="298" y="417"/>
                  </a:lnTo>
                  <a:lnTo>
                    <a:pt x="299" y="418"/>
                  </a:lnTo>
                  <a:lnTo>
                    <a:pt x="299" y="420"/>
                  </a:lnTo>
                  <a:lnTo>
                    <a:pt x="300" y="421"/>
                  </a:lnTo>
                  <a:lnTo>
                    <a:pt x="300" y="422"/>
                  </a:lnTo>
                  <a:lnTo>
                    <a:pt x="300" y="551"/>
                  </a:lnTo>
                  <a:lnTo>
                    <a:pt x="300" y="553"/>
                  </a:lnTo>
                  <a:lnTo>
                    <a:pt x="299" y="554"/>
                  </a:lnTo>
                  <a:lnTo>
                    <a:pt x="299" y="555"/>
                  </a:lnTo>
                  <a:lnTo>
                    <a:pt x="298" y="556"/>
                  </a:lnTo>
                  <a:lnTo>
                    <a:pt x="297" y="557"/>
                  </a:lnTo>
                  <a:lnTo>
                    <a:pt x="296" y="558"/>
                  </a:lnTo>
                  <a:lnTo>
                    <a:pt x="295" y="558"/>
                  </a:lnTo>
                  <a:lnTo>
                    <a:pt x="294" y="558"/>
                  </a:lnTo>
                  <a:lnTo>
                    <a:pt x="293" y="558"/>
                  </a:lnTo>
                  <a:lnTo>
                    <a:pt x="293" y="589"/>
                  </a:lnTo>
                  <a:lnTo>
                    <a:pt x="292" y="592"/>
                  </a:lnTo>
                  <a:lnTo>
                    <a:pt x="290" y="595"/>
                  </a:lnTo>
                  <a:lnTo>
                    <a:pt x="286" y="598"/>
                  </a:lnTo>
                  <a:lnTo>
                    <a:pt x="281" y="600"/>
                  </a:lnTo>
                  <a:lnTo>
                    <a:pt x="274" y="603"/>
                  </a:lnTo>
                  <a:lnTo>
                    <a:pt x="267" y="605"/>
                  </a:lnTo>
                  <a:lnTo>
                    <a:pt x="258" y="607"/>
                  </a:lnTo>
                  <a:lnTo>
                    <a:pt x="248" y="609"/>
                  </a:lnTo>
                  <a:lnTo>
                    <a:pt x="238" y="610"/>
                  </a:lnTo>
                  <a:lnTo>
                    <a:pt x="227" y="612"/>
                  </a:lnTo>
                  <a:lnTo>
                    <a:pt x="215" y="613"/>
                  </a:lnTo>
                  <a:lnTo>
                    <a:pt x="203" y="614"/>
                  </a:lnTo>
                  <a:lnTo>
                    <a:pt x="190" y="615"/>
                  </a:lnTo>
                  <a:lnTo>
                    <a:pt x="177" y="615"/>
                  </a:lnTo>
                  <a:lnTo>
                    <a:pt x="164" y="616"/>
                  </a:lnTo>
                  <a:lnTo>
                    <a:pt x="150" y="616"/>
                  </a:lnTo>
                  <a:lnTo>
                    <a:pt x="137" y="616"/>
                  </a:lnTo>
                  <a:lnTo>
                    <a:pt x="124" y="615"/>
                  </a:lnTo>
                  <a:lnTo>
                    <a:pt x="111" y="615"/>
                  </a:lnTo>
                  <a:lnTo>
                    <a:pt x="98" y="614"/>
                  </a:lnTo>
                  <a:lnTo>
                    <a:pt x="86" y="613"/>
                  </a:lnTo>
                  <a:lnTo>
                    <a:pt x="74" y="612"/>
                  </a:lnTo>
                  <a:lnTo>
                    <a:pt x="63" y="611"/>
                  </a:lnTo>
                  <a:lnTo>
                    <a:pt x="52" y="609"/>
                  </a:lnTo>
                  <a:lnTo>
                    <a:pt x="42" y="607"/>
                  </a:lnTo>
                  <a:lnTo>
                    <a:pt x="34" y="605"/>
                  </a:lnTo>
                  <a:lnTo>
                    <a:pt x="26" y="603"/>
                  </a:lnTo>
                  <a:lnTo>
                    <a:pt x="20" y="601"/>
                  </a:lnTo>
                  <a:lnTo>
                    <a:pt x="15" y="598"/>
                  </a:lnTo>
                  <a:lnTo>
                    <a:pt x="11" y="595"/>
                  </a:lnTo>
                  <a:lnTo>
                    <a:pt x="8" y="592"/>
                  </a:lnTo>
                  <a:lnTo>
                    <a:pt x="8" y="589"/>
                  </a:lnTo>
                  <a:lnTo>
                    <a:pt x="8" y="558"/>
                  </a:lnTo>
                  <a:lnTo>
                    <a:pt x="5" y="558"/>
                  </a:lnTo>
                  <a:lnTo>
                    <a:pt x="4" y="558"/>
                  </a:lnTo>
                  <a:lnTo>
                    <a:pt x="3" y="558"/>
                  </a:lnTo>
                  <a:lnTo>
                    <a:pt x="2" y="557"/>
                  </a:lnTo>
                  <a:lnTo>
                    <a:pt x="1" y="556"/>
                  </a:lnTo>
                  <a:lnTo>
                    <a:pt x="1" y="555"/>
                  </a:lnTo>
                  <a:lnTo>
                    <a:pt x="0" y="554"/>
                  </a:lnTo>
                  <a:lnTo>
                    <a:pt x="0" y="553"/>
                  </a:lnTo>
                  <a:lnTo>
                    <a:pt x="0" y="551"/>
                  </a:lnTo>
                  <a:lnTo>
                    <a:pt x="0" y="422"/>
                  </a:lnTo>
                  <a:lnTo>
                    <a:pt x="0" y="421"/>
                  </a:lnTo>
                  <a:lnTo>
                    <a:pt x="0" y="420"/>
                  </a:lnTo>
                  <a:lnTo>
                    <a:pt x="1" y="418"/>
                  </a:lnTo>
                  <a:lnTo>
                    <a:pt x="1" y="417"/>
                  </a:lnTo>
                  <a:lnTo>
                    <a:pt x="2" y="416"/>
                  </a:lnTo>
                  <a:lnTo>
                    <a:pt x="3" y="416"/>
                  </a:lnTo>
                  <a:lnTo>
                    <a:pt x="4" y="415"/>
                  </a:lnTo>
                  <a:lnTo>
                    <a:pt x="5" y="415"/>
                  </a:lnTo>
                  <a:lnTo>
                    <a:pt x="8" y="415"/>
                  </a:lnTo>
                  <a:lnTo>
                    <a:pt x="8" y="197"/>
                  </a:lnTo>
                  <a:lnTo>
                    <a:pt x="5" y="197"/>
                  </a:lnTo>
                  <a:lnTo>
                    <a:pt x="4" y="197"/>
                  </a:lnTo>
                  <a:lnTo>
                    <a:pt x="3" y="197"/>
                  </a:lnTo>
                  <a:lnTo>
                    <a:pt x="2" y="196"/>
                  </a:lnTo>
                  <a:lnTo>
                    <a:pt x="1" y="195"/>
                  </a:lnTo>
                  <a:lnTo>
                    <a:pt x="1" y="194"/>
                  </a:lnTo>
                  <a:lnTo>
                    <a:pt x="0" y="193"/>
                  </a:lnTo>
                  <a:lnTo>
                    <a:pt x="0" y="192"/>
                  </a:lnTo>
                  <a:lnTo>
                    <a:pt x="0" y="190"/>
                  </a:lnTo>
                  <a:lnTo>
                    <a:pt x="0" y="61"/>
                  </a:lnTo>
                  <a:lnTo>
                    <a:pt x="0" y="60"/>
                  </a:lnTo>
                  <a:lnTo>
                    <a:pt x="0" y="59"/>
                  </a:lnTo>
                  <a:lnTo>
                    <a:pt x="1" y="57"/>
                  </a:lnTo>
                  <a:lnTo>
                    <a:pt x="1" y="56"/>
                  </a:lnTo>
                  <a:lnTo>
                    <a:pt x="2" y="55"/>
                  </a:lnTo>
                  <a:lnTo>
                    <a:pt x="3" y="55"/>
                  </a:lnTo>
                  <a:lnTo>
                    <a:pt x="4" y="54"/>
                  </a:lnTo>
                  <a:lnTo>
                    <a:pt x="5" y="54"/>
                  </a:lnTo>
                  <a:lnTo>
                    <a:pt x="8" y="54"/>
                  </a:lnTo>
                  <a:lnTo>
                    <a:pt x="8" y="12"/>
                  </a:lnTo>
                  <a:lnTo>
                    <a:pt x="8" y="9"/>
                  </a:lnTo>
                  <a:lnTo>
                    <a:pt x="9" y="7"/>
                  </a:lnTo>
                  <a:lnTo>
                    <a:pt x="10" y="5"/>
                  </a:lnTo>
                  <a:lnTo>
                    <a:pt x="11" y="3"/>
                  </a:lnTo>
                  <a:lnTo>
                    <a:pt x="13" y="2"/>
                  </a:lnTo>
                  <a:lnTo>
                    <a:pt x="15" y="0"/>
                  </a:lnTo>
                  <a:lnTo>
                    <a:pt x="17" y="0"/>
                  </a:lnTo>
                  <a:lnTo>
                    <a:pt x="20" y="0"/>
                  </a:lnTo>
                  <a:lnTo>
                    <a:pt x="281" y="0"/>
                  </a:lnTo>
                  <a:lnTo>
                    <a:pt x="283" y="0"/>
                  </a:lnTo>
                  <a:lnTo>
                    <a:pt x="286" y="0"/>
                  </a:lnTo>
                  <a:lnTo>
                    <a:pt x="288" y="2"/>
                  </a:lnTo>
                  <a:lnTo>
                    <a:pt x="289" y="3"/>
                  </a:lnTo>
                  <a:lnTo>
                    <a:pt x="291" y="5"/>
                  </a:lnTo>
                  <a:lnTo>
                    <a:pt x="292" y="7"/>
                  </a:lnTo>
                  <a:lnTo>
                    <a:pt x="293" y="9"/>
                  </a:lnTo>
                  <a:lnTo>
                    <a:pt x="293" y="12"/>
                  </a:lnTo>
                  <a:lnTo>
                    <a:pt x="293" y="54"/>
                  </a:lnTo>
                  <a:close/>
                </a:path>
              </a:pathLst>
            </a:custGeom>
            <a:solidFill>
              <a:srgbClr val="9E9E9E">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03" name="Freeform 212"/>
            <p:cNvSpPr/>
            <p:nvPr/>
          </p:nvSpPr>
          <p:spPr>
            <a:xfrm>
              <a:off x="4019" y="1507"/>
              <a:ext cx="174" cy="358"/>
            </a:xfrm>
            <a:custGeom>
              <a:avLst/>
              <a:gdLst/>
              <a:ahLst/>
              <a:cxnLst>
                <a:cxn ang="0">
                  <a:pos x="2" y="1"/>
                </a:cxn>
                <a:cxn ang="0">
                  <a:pos x="2" y="1"/>
                </a:cxn>
                <a:cxn ang="0">
                  <a:pos x="2" y="1"/>
                </a:cxn>
                <a:cxn ang="0">
                  <a:pos x="2" y="2"/>
                </a:cxn>
                <a:cxn ang="0">
                  <a:pos x="2" y="2"/>
                </a:cxn>
                <a:cxn ang="0">
                  <a:pos x="2" y="2"/>
                </a:cxn>
                <a:cxn ang="0">
                  <a:pos x="2" y="2"/>
                </a:cxn>
                <a:cxn ang="0">
                  <a:pos x="2" y="3"/>
                </a:cxn>
                <a:cxn ang="0">
                  <a:pos x="2" y="3"/>
                </a:cxn>
                <a:cxn ang="0">
                  <a:pos x="2" y="3"/>
                </a:cxn>
                <a:cxn ang="0">
                  <a:pos x="2" y="5"/>
                </a:cxn>
                <a:cxn ang="0">
                  <a:pos x="2" y="5"/>
                </a:cxn>
                <a:cxn ang="0">
                  <a:pos x="2" y="5"/>
                </a:cxn>
                <a:cxn ang="0">
                  <a:pos x="2" y="5"/>
                </a:cxn>
                <a:cxn ang="0">
                  <a:pos x="2" y="5"/>
                </a:cxn>
                <a:cxn ang="0">
                  <a:pos x="2" y="5"/>
                </a:cxn>
                <a:cxn ang="0">
                  <a:pos x="2" y="5"/>
                </a:cxn>
                <a:cxn ang="0">
                  <a:pos x="2" y="5"/>
                </a:cxn>
                <a:cxn ang="0">
                  <a:pos x="1" y="5"/>
                </a:cxn>
                <a:cxn ang="0">
                  <a:pos x="1" y="5"/>
                </a:cxn>
                <a:cxn ang="0">
                  <a:pos x="1" y="5"/>
                </a:cxn>
                <a:cxn ang="0">
                  <a:pos x="1" y="5"/>
                </a:cxn>
                <a:cxn ang="0">
                  <a:pos x="1" y="5"/>
                </a:cxn>
                <a:cxn ang="0">
                  <a:pos x="1" y="5"/>
                </a:cxn>
                <a:cxn ang="0">
                  <a:pos x="1" y="5"/>
                </a:cxn>
                <a:cxn ang="0">
                  <a:pos x="1" y="5"/>
                </a:cxn>
                <a:cxn ang="0">
                  <a:pos x="1" y="5"/>
                </a:cxn>
                <a:cxn ang="0">
                  <a:pos x="0" y="5"/>
                </a:cxn>
                <a:cxn ang="0">
                  <a:pos x="0" y="3"/>
                </a:cxn>
                <a:cxn ang="0">
                  <a:pos x="1" y="3"/>
                </a:cxn>
                <a:cxn ang="0">
                  <a:pos x="1" y="3"/>
                </a:cxn>
                <a:cxn ang="0">
                  <a:pos x="1" y="2"/>
                </a:cxn>
                <a:cxn ang="0">
                  <a:pos x="1" y="2"/>
                </a:cxn>
                <a:cxn ang="0">
                  <a:pos x="0" y="2"/>
                </a:cxn>
                <a:cxn ang="0">
                  <a:pos x="0" y="1"/>
                </a:cxn>
                <a:cxn ang="0">
                  <a:pos x="1" y="1"/>
                </a:cxn>
                <a:cxn ang="0">
                  <a:pos x="1" y="1"/>
                </a:cxn>
                <a:cxn ang="0">
                  <a:pos x="1" y="1"/>
                </a:cxn>
                <a:cxn ang="0">
                  <a:pos x="1" y="1"/>
                </a:cxn>
                <a:cxn ang="0">
                  <a:pos x="1" y="1"/>
                </a:cxn>
                <a:cxn ang="0">
                  <a:pos x="1" y="0"/>
                </a:cxn>
                <a:cxn ang="0">
                  <a:pos x="2" y="0"/>
                </a:cxn>
                <a:cxn ang="0">
                  <a:pos x="2" y="1"/>
                </a:cxn>
                <a:cxn ang="0">
                  <a:pos x="2" y="1"/>
                </a:cxn>
              </a:cxnLst>
              <a:rect l="0" t="0" r="0" b="0"/>
              <a:pathLst>
                <a:path w="300" h="616">
                  <a:moveTo>
                    <a:pt x="293" y="54"/>
                  </a:moveTo>
                  <a:lnTo>
                    <a:pt x="293" y="54"/>
                  </a:lnTo>
                  <a:lnTo>
                    <a:pt x="294" y="54"/>
                  </a:lnTo>
                  <a:lnTo>
                    <a:pt x="295" y="54"/>
                  </a:lnTo>
                  <a:lnTo>
                    <a:pt x="296" y="55"/>
                  </a:lnTo>
                  <a:lnTo>
                    <a:pt x="297" y="55"/>
                  </a:lnTo>
                  <a:lnTo>
                    <a:pt x="298" y="56"/>
                  </a:lnTo>
                  <a:lnTo>
                    <a:pt x="299" y="57"/>
                  </a:lnTo>
                  <a:lnTo>
                    <a:pt x="299" y="59"/>
                  </a:lnTo>
                  <a:lnTo>
                    <a:pt x="300" y="60"/>
                  </a:lnTo>
                  <a:lnTo>
                    <a:pt x="300" y="61"/>
                  </a:lnTo>
                  <a:lnTo>
                    <a:pt x="300" y="190"/>
                  </a:lnTo>
                  <a:lnTo>
                    <a:pt x="300" y="192"/>
                  </a:lnTo>
                  <a:lnTo>
                    <a:pt x="299" y="193"/>
                  </a:lnTo>
                  <a:lnTo>
                    <a:pt x="299" y="194"/>
                  </a:lnTo>
                  <a:lnTo>
                    <a:pt x="298" y="195"/>
                  </a:lnTo>
                  <a:lnTo>
                    <a:pt x="297" y="196"/>
                  </a:lnTo>
                  <a:lnTo>
                    <a:pt x="296" y="197"/>
                  </a:lnTo>
                  <a:lnTo>
                    <a:pt x="295" y="197"/>
                  </a:lnTo>
                  <a:lnTo>
                    <a:pt x="294" y="197"/>
                  </a:lnTo>
                  <a:lnTo>
                    <a:pt x="293" y="197"/>
                  </a:lnTo>
                  <a:lnTo>
                    <a:pt x="293" y="415"/>
                  </a:lnTo>
                  <a:lnTo>
                    <a:pt x="294" y="415"/>
                  </a:lnTo>
                  <a:lnTo>
                    <a:pt x="295" y="415"/>
                  </a:lnTo>
                  <a:lnTo>
                    <a:pt x="296" y="416"/>
                  </a:lnTo>
                  <a:lnTo>
                    <a:pt x="297" y="416"/>
                  </a:lnTo>
                  <a:lnTo>
                    <a:pt x="298" y="417"/>
                  </a:lnTo>
                  <a:lnTo>
                    <a:pt x="299" y="418"/>
                  </a:lnTo>
                  <a:lnTo>
                    <a:pt x="299" y="420"/>
                  </a:lnTo>
                  <a:lnTo>
                    <a:pt x="300" y="421"/>
                  </a:lnTo>
                  <a:lnTo>
                    <a:pt x="300" y="422"/>
                  </a:lnTo>
                  <a:lnTo>
                    <a:pt x="300" y="551"/>
                  </a:lnTo>
                  <a:lnTo>
                    <a:pt x="300" y="553"/>
                  </a:lnTo>
                  <a:lnTo>
                    <a:pt x="299" y="554"/>
                  </a:lnTo>
                  <a:lnTo>
                    <a:pt x="299" y="555"/>
                  </a:lnTo>
                  <a:lnTo>
                    <a:pt x="298" y="556"/>
                  </a:lnTo>
                  <a:lnTo>
                    <a:pt x="297" y="557"/>
                  </a:lnTo>
                  <a:lnTo>
                    <a:pt x="296" y="558"/>
                  </a:lnTo>
                  <a:lnTo>
                    <a:pt x="295" y="558"/>
                  </a:lnTo>
                  <a:lnTo>
                    <a:pt x="294" y="558"/>
                  </a:lnTo>
                  <a:lnTo>
                    <a:pt x="293" y="558"/>
                  </a:lnTo>
                  <a:lnTo>
                    <a:pt x="293" y="589"/>
                  </a:lnTo>
                  <a:lnTo>
                    <a:pt x="292" y="592"/>
                  </a:lnTo>
                  <a:lnTo>
                    <a:pt x="290" y="595"/>
                  </a:lnTo>
                  <a:lnTo>
                    <a:pt x="286" y="598"/>
                  </a:lnTo>
                  <a:lnTo>
                    <a:pt x="281" y="600"/>
                  </a:lnTo>
                  <a:lnTo>
                    <a:pt x="274" y="603"/>
                  </a:lnTo>
                  <a:lnTo>
                    <a:pt x="267" y="605"/>
                  </a:lnTo>
                  <a:lnTo>
                    <a:pt x="258" y="607"/>
                  </a:lnTo>
                  <a:lnTo>
                    <a:pt x="248" y="609"/>
                  </a:lnTo>
                  <a:lnTo>
                    <a:pt x="238" y="610"/>
                  </a:lnTo>
                  <a:lnTo>
                    <a:pt x="227" y="612"/>
                  </a:lnTo>
                  <a:lnTo>
                    <a:pt x="215" y="613"/>
                  </a:lnTo>
                  <a:lnTo>
                    <a:pt x="203" y="614"/>
                  </a:lnTo>
                  <a:lnTo>
                    <a:pt x="190" y="615"/>
                  </a:lnTo>
                  <a:lnTo>
                    <a:pt x="177" y="615"/>
                  </a:lnTo>
                  <a:lnTo>
                    <a:pt x="164" y="616"/>
                  </a:lnTo>
                  <a:lnTo>
                    <a:pt x="150" y="616"/>
                  </a:lnTo>
                  <a:lnTo>
                    <a:pt x="137" y="616"/>
                  </a:lnTo>
                  <a:lnTo>
                    <a:pt x="124" y="615"/>
                  </a:lnTo>
                  <a:lnTo>
                    <a:pt x="111" y="615"/>
                  </a:lnTo>
                  <a:lnTo>
                    <a:pt x="98" y="614"/>
                  </a:lnTo>
                  <a:lnTo>
                    <a:pt x="86" y="613"/>
                  </a:lnTo>
                  <a:lnTo>
                    <a:pt x="74" y="612"/>
                  </a:lnTo>
                  <a:lnTo>
                    <a:pt x="63" y="611"/>
                  </a:lnTo>
                  <a:lnTo>
                    <a:pt x="52" y="609"/>
                  </a:lnTo>
                  <a:lnTo>
                    <a:pt x="42" y="607"/>
                  </a:lnTo>
                  <a:lnTo>
                    <a:pt x="34" y="605"/>
                  </a:lnTo>
                  <a:lnTo>
                    <a:pt x="26" y="603"/>
                  </a:lnTo>
                  <a:lnTo>
                    <a:pt x="20" y="601"/>
                  </a:lnTo>
                  <a:lnTo>
                    <a:pt x="15" y="598"/>
                  </a:lnTo>
                  <a:lnTo>
                    <a:pt x="11" y="595"/>
                  </a:lnTo>
                  <a:lnTo>
                    <a:pt x="8" y="592"/>
                  </a:lnTo>
                  <a:lnTo>
                    <a:pt x="8" y="589"/>
                  </a:lnTo>
                  <a:lnTo>
                    <a:pt x="8" y="558"/>
                  </a:lnTo>
                  <a:lnTo>
                    <a:pt x="5" y="558"/>
                  </a:lnTo>
                  <a:lnTo>
                    <a:pt x="4" y="558"/>
                  </a:lnTo>
                  <a:lnTo>
                    <a:pt x="3" y="558"/>
                  </a:lnTo>
                  <a:lnTo>
                    <a:pt x="2" y="557"/>
                  </a:lnTo>
                  <a:lnTo>
                    <a:pt x="1" y="556"/>
                  </a:lnTo>
                  <a:lnTo>
                    <a:pt x="1" y="555"/>
                  </a:lnTo>
                  <a:lnTo>
                    <a:pt x="0" y="554"/>
                  </a:lnTo>
                  <a:lnTo>
                    <a:pt x="0" y="553"/>
                  </a:lnTo>
                  <a:lnTo>
                    <a:pt x="0" y="551"/>
                  </a:lnTo>
                  <a:lnTo>
                    <a:pt x="0" y="422"/>
                  </a:lnTo>
                  <a:lnTo>
                    <a:pt x="0" y="421"/>
                  </a:lnTo>
                  <a:lnTo>
                    <a:pt x="0" y="420"/>
                  </a:lnTo>
                  <a:lnTo>
                    <a:pt x="1" y="418"/>
                  </a:lnTo>
                  <a:lnTo>
                    <a:pt x="1" y="417"/>
                  </a:lnTo>
                  <a:lnTo>
                    <a:pt x="2" y="416"/>
                  </a:lnTo>
                  <a:lnTo>
                    <a:pt x="3" y="416"/>
                  </a:lnTo>
                  <a:lnTo>
                    <a:pt x="4" y="415"/>
                  </a:lnTo>
                  <a:lnTo>
                    <a:pt x="5" y="415"/>
                  </a:lnTo>
                  <a:lnTo>
                    <a:pt x="8" y="415"/>
                  </a:lnTo>
                  <a:lnTo>
                    <a:pt x="8" y="197"/>
                  </a:lnTo>
                  <a:lnTo>
                    <a:pt x="5" y="197"/>
                  </a:lnTo>
                  <a:lnTo>
                    <a:pt x="4" y="197"/>
                  </a:lnTo>
                  <a:lnTo>
                    <a:pt x="3" y="197"/>
                  </a:lnTo>
                  <a:lnTo>
                    <a:pt x="2" y="196"/>
                  </a:lnTo>
                  <a:lnTo>
                    <a:pt x="1" y="195"/>
                  </a:lnTo>
                  <a:lnTo>
                    <a:pt x="1" y="194"/>
                  </a:lnTo>
                  <a:lnTo>
                    <a:pt x="0" y="193"/>
                  </a:lnTo>
                  <a:lnTo>
                    <a:pt x="0" y="192"/>
                  </a:lnTo>
                  <a:lnTo>
                    <a:pt x="0" y="190"/>
                  </a:lnTo>
                  <a:lnTo>
                    <a:pt x="0" y="61"/>
                  </a:lnTo>
                  <a:lnTo>
                    <a:pt x="0" y="60"/>
                  </a:lnTo>
                  <a:lnTo>
                    <a:pt x="0" y="59"/>
                  </a:lnTo>
                  <a:lnTo>
                    <a:pt x="1" y="57"/>
                  </a:lnTo>
                  <a:lnTo>
                    <a:pt x="1" y="56"/>
                  </a:lnTo>
                  <a:lnTo>
                    <a:pt x="2" y="55"/>
                  </a:lnTo>
                  <a:lnTo>
                    <a:pt x="3" y="55"/>
                  </a:lnTo>
                  <a:lnTo>
                    <a:pt x="4" y="54"/>
                  </a:lnTo>
                  <a:lnTo>
                    <a:pt x="5" y="54"/>
                  </a:lnTo>
                  <a:lnTo>
                    <a:pt x="8" y="54"/>
                  </a:lnTo>
                  <a:lnTo>
                    <a:pt x="8" y="12"/>
                  </a:lnTo>
                  <a:lnTo>
                    <a:pt x="8" y="9"/>
                  </a:lnTo>
                  <a:lnTo>
                    <a:pt x="9" y="7"/>
                  </a:lnTo>
                  <a:lnTo>
                    <a:pt x="10" y="5"/>
                  </a:lnTo>
                  <a:lnTo>
                    <a:pt x="11" y="3"/>
                  </a:lnTo>
                  <a:lnTo>
                    <a:pt x="13" y="2"/>
                  </a:lnTo>
                  <a:lnTo>
                    <a:pt x="15" y="0"/>
                  </a:lnTo>
                  <a:lnTo>
                    <a:pt x="17" y="0"/>
                  </a:lnTo>
                  <a:lnTo>
                    <a:pt x="20" y="0"/>
                  </a:lnTo>
                  <a:lnTo>
                    <a:pt x="281" y="0"/>
                  </a:lnTo>
                  <a:lnTo>
                    <a:pt x="283" y="0"/>
                  </a:lnTo>
                  <a:lnTo>
                    <a:pt x="286" y="0"/>
                  </a:lnTo>
                  <a:lnTo>
                    <a:pt x="288" y="2"/>
                  </a:lnTo>
                  <a:lnTo>
                    <a:pt x="289" y="3"/>
                  </a:lnTo>
                  <a:lnTo>
                    <a:pt x="291" y="5"/>
                  </a:lnTo>
                  <a:lnTo>
                    <a:pt x="292" y="7"/>
                  </a:lnTo>
                  <a:lnTo>
                    <a:pt x="293" y="9"/>
                  </a:lnTo>
                  <a:lnTo>
                    <a:pt x="293" y="12"/>
                  </a:lnTo>
                  <a:lnTo>
                    <a:pt x="293" y="54"/>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04" name="Freeform 213"/>
            <p:cNvSpPr/>
            <p:nvPr/>
          </p:nvSpPr>
          <p:spPr>
            <a:xfrm>
              <a:off x="4069" y="1858"/>
              <a:ext cx="78" cy="9"/>
            </a:xfrm>
            <a:custGeom>
              <a:avLst/>
              <a:gdLst/>
              <a:ahLst/>
              <a:cxnLst>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Lst>
              <a:rect l="0" t="0" r="0" b="0"/>
              <a:pathLst>
                <a:path w="135" h="16">
                  <a:moveTo>
                    <a:pt x="9" y="0"/>
                  </a:moveTo>
                  <a:lnTo>
                    <a:pt x="9" y="0"/>
                  </a:lnTo>
                  <a:lnTo>
                    <a:pt x="126" y="0"/>
                  </a:lnTo>
                  <a:lnTo>
                    <a:pt x="127" y="0"/>
                  </a:lnTo>
                  <a:lnTo>
                    <a:pt x="129" y="0"/>
                  </a:lnTo>
                  <a:lnTo>
                    <a:pt x="131" y="1"/>
                  </a:lnTo>
                  <a:lnTo>
                    <a:pt x="132" y="2"/>
                  </a:lnTo>
                  <a:lnTo>
                    <a:pt x="133" y="3"/>
                  </a:lnTo>
                  <a:lnTo>
                    <a:pt x="134" y="5"/>
                  </a:lnTo>
                  <a:lnTo>
                    <a:pt x="134" y="6"/>
                  </a:lnTo>
                  <a:lnTo>
                    <a:pt x="135" y="8"/>
                  </a:lnTo>
                  <a:lnTo>
                    <a:pt x="134" y="9"/>
                  </a:lnTo>
                  <a:lnTo>
                    <a:pt x="134" y="11"/>
                  </a:lnTo>
                  <a:lnTo>
                    <a:pt x="133" y="12"/>
                  </a:lnTo>
                  <a:lnTo>
                    <a:pt x="132" y="14"/>
                  </a:lnTo>
                  <a:lnTo>
                    <a:pt x="131" y="14"/>
                  </a:lnTo>
                  <a:lnTo>
                    <a:pt x="129" y="15"/>
                  </a:lnTo>
                  <a:lnTo>
                    <a:pt x="127" y="16"/>
                  </a:lnTo>
                  <a:lnTo>
                    <a:pt x="126" y="16"/>
                  </a:lnTo>
                  <a:lnTo>
                    <a:pt x="9" y="16"/>
                  </a:lnTo>
                  <a:lnTo>
                    <a:pt x="7" y="16"/>
                  </a:lnTo>
                  <a:lnTo>
                    <a:pt x="6" y="15"/>
                  </a:lnTo>
                  <a:lnTo>
                    <a:pt x="4" y="14"/>
                  </a:lnTo>
                  <a:lnTo>
                    <a:pt x="3" y="14"/>
                  </a:lnTo>
                  <a:lnTo>
                    <a:pt x="2" y="12"/>
                  </a:lnTo>
                  <a:lnTo>
                    <a:pt x="1" y="11"/>
                  </a:lnTo>
                  <a:lnTo>
                    <a:pt x="0" y="9"/>
                  </a:lnTo>
                  <a:lnTo>
                    <a:pt x="0" y="8"/>
                  </a:lnTo>
                  <a:lnTo>
                    <a:pt x="0" y="6"/>
                  </a:lnTo>
                  <a:lnTo>
                    <a:pt x="1" y="5"/>
                  </a:lnTo>
                  <a:lnTo>
                    <a:pt x="2" y="3"/>
                  </a:lnTo>
                  <a:lnTo>
                    <a:pt x="3" y="2"/>
                  </a:lnTo>
                  <a:lnTo>
                    <a:pt x="4" y="1"/>
                  </a:lnTo>
                  <a:lnTo>
                    <a:pt x="6" y="0"/>
                  </a:lnTo>
                  <a:lnTo>
                    <a:pt x="7" y="0"/>
                  </a:lnTo>
                  <a:lnTo>
                    <a:pt x="9"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05" name="Freeform 214"/>
            <p:cNvSpPr/>
            <p:nvPr/>
          </p:nvSpPr>
          <p:spPr>
            <a:xfrm>
              <a:off x="4024" y="1835"/>
              <a:ext cx="10" cy="22"/>
            </a:xfrm>
            <a:custGeom>
              <a:avLst/>
              <a:gdLst/>
              <a:ahLst/>
              <a:cxnLst>
                <a:cxn ang="0">
                  <a:pos x="0"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0"/>
                </a:cxn>
              </a:cxnLst>
              <a:rect l="0" t="0" r="0" b="0"/>
              <a:pathLst>
                <a:path w="17" h="38">
                  <a:moveTo>
                    <a:pt x="0" y="0"/>
                  </a:moveTo>
                  <a:lnTo>
                    <a:pt x="0" y="0"/>
                  </a:lnTo>
                  <a:lnTo>
                    <a:pt x="12" y="8"/>
                  </a:lnTo>
                  <a:lnTo>
                    <a:pt x="12" y="22"/>
                  </a:lnTo>
                  <a:lnTo>
                    <a:pt x="13" y="22"/>
                  </a:lnTo>
                  <a:lnTo>
                    <a:pt x="14" y="23"/>
                  </a:lnTo>
                  <a:lnTo>
                    <a:pt x="15" y="23"/>
                  </a:lnTo>
                  <a:lnTo>
                    <a:pt x="16" y="24"/>
                  </a:lnTo>
                  <a:lnTo>
                    <a:pt x="17" y="24"/>
                  </a:lnTo>
                  <a:lnTo>
                    <a:pt x="17" y="28"/>
                  </a:lnTo>
                  <a:lnTo>
                    <a:pt x="17" y="31"/>
                  </a:lnTo>
                  <a:lnTo>
                    <a:pt x="17" y="34"/>
                  </a:lnTo>
                  <a:lnTo>
                    <a:pt x="17" y="38"/>
                  </a:lnTo>
                  <a:lnTo>
                    <a:pt x="12" y="36"/>
                  </a:lnTo>
                  <a:lnTo>
                    <a:pt x="8" y="34"/>
                  </a:lnTo>
                  <a:lnTo>
                    <a:pt x="5" y="32"/>
                  </a:lnTo>
                  <a:lnTo>
                    <a:pt x="3" y="30"/>
                  </a:lnTo>
                  <a:lnTo>
                    <a:pt x="1" y="28"/>
                  </a:lnTo>
                  <a:lnTo>
                    <a:pt x="0" y="26"/>
                  </a:lnTo>
                  <a:lnTo>
                    <a:pt x="0" y="23"/>
                  </a:lnTo>
                  <a:lnTo>
                    <a:pt x="0" y="21"/>
                  </a:lnTo>
                  <a:lnTo>
                    <a:pt x="0" y="0"/>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06" name="Freeform 215"/>
            <p:cNvSpPr/>
            <p:nvPr/>
          </p:nvSpPr>
          <p:spPr>
            <a:xfrm>
              <a:off x="4024" y="1835"/>
              <a:ext cx="10" cy="22"/>
            </a:xfrm>
            <a:custGeom>
              <a:avLst/>
              <a:gdLst/>
              <a:ahLst/>
              <a:cxnLst>
                <a:cxn ang="0">
                  <a:pos x="0"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0"/>
                </a:cxn>
                <a:cxn ang="0">
                  <a:pos x="0" y="0"/>
                </a:cxn>
              </a:cxnLst>
              <a:rect l="0" t="0" r="0" b="0"/>
              <a:pathLst>
                <a:path w="17" h="38">
                  <a:moveTo>
                    <a:pt x="0" y="0"/>
                  </a:moveTo>
                  <a:lnTo>
                    <a:pt x="0" y="0"/>
                  </a:lnTo>
                  <a:lnTo>
                    <a:pt x="12" y="8"/>
                  </a:lnTo>
                  <a:lnTo>
                    <a:pt x="12" y="22"/>
                  </a:lnTo>
                  <a:lnTo>
                    <a:pt x="13" y="22"/>
                  </a:lnTo>
                  <a:lnTo>
                    <a:pt x="14" y="23"/>
                  </a:lnTo>
                  <a:lnTo>
                    <a:pt x="15" y="23"/>
                  </a:lnTo>
                  <a:lnTo>
                    <a:pt x="16" y="24"/>
                  </a:lnTo>
                  <a:lnTo>
                    <a:pt x="17" y="24"/>
                  </a:lnTo>
                  <a:lnTo>
                    <a:pt x="17" y="28"/>
                  </a:lnTo>
                  <a:lnTo>
                    <a:pt x="17" y="31"/>
                  </a:lnTo>
                  <a:lnTo>
                    <a:pt x="17" y="34"/>
                  </a:lnTo>
                  <a:lnTo>
                    <a:pt x="17" y="38"/>
                  </a:lnTo>
                  <a:lnTo>
                    <a:pt x="12" y="36"/>
                  </a:lnTo>
                  <a:lnTo>
                    <a:pt x="8" y="34"/>
                  </a:lnTo>
                  <a:lnTo>
                    <a:pt x="5" y="32"/>
                  </a:lnTo>
                  <a:lnTo>
                    <a:pt x="3" y="30"/>
                  </a:lnTo>
                  <a:lnTo>
                    <a:pt x="1" y="28"/>
                  </a:lnTo>
                  <a:lnTo>
                    <a:pt x="0" y="26"/>
                  </a:lnTo>
                  <a:lnTo>
                    <a:pt x="0" y="23"/>
                  </a:lnTo>
                  <a:lnTo>
                    <a:pt x="0" y="21"/>
                  </a:lnTo>
                  <a:lnTo>
                    <a:pt x="0"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07" name="Freeform 216"/>
            <p:cNvSpPr/>
            <p:nvPr/>
          </p:nvSpPr>
          <p:spPr>
            <a:xfrm>
              <a:off x="4180" y="1835"/>
              <a:ext cx="10" cy="22"/>
            </a:xfrm>
            <a:custGeom>
              <a:avLst/>
              <a:gdLst/>
              <a:ahLst/>
              <a:cxnLst>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0"/>
                </a:cxn>
              </a:cxnLst>
              <a:rect l="0" t="0" r="0" b="0"/>
              <a:pathLst>
                <a:path w="18" h="38">
                  <a:moveTo>
                    <a:pt x="17" y="0"/>
                  </a:moveTo>
                  <a:lnTo>
                    <a:pt x="17" y="0"/>
                  </a:lnTo>
                  <a:lnTo>
                    <a:pt x="5" y="8"/>
                  </a:lnTo>
                  <a:lnTo>
                    <a:pt x="5" y="22"/>
                  </a:lnTo>
                  <a:lnTo>
                    <a:pt x="4" y="22"/>
                  </a:lnTo>
                  <a:lnTo>
                    <a:pt x="3" y="23"/>
                  </a:lnTo>
                  <a:lnTo>
                    <a:pt x="2" y="23"/>
                  </a:lnTo>
                  <a:lnTo>
                    <a:pt x="1" y="24"/>
                  </a:lnTo>
                  <a:lnTo>
                    <a:pt x="0" y="24"/>
                  </a:lnTo>
                  <a:lnTo>
                    <a:pt x="0" y="28"/>
                  </a:lnTo>
                  <a:lnTo>
                    <a:pt x="0" y="31"/>
                  </a:lnTo>
                  <a:lnTo>
                    <a:pt x="0" y="34"/>
                  </a:lnTo>
                  <a:lnTo>
                    <a:pt x="0" y="38"/>
                  </a:lnTo>
                  <a:lnTo>
                    <a:pt x="6" y="36"/>
                  </a:lnTo>
                  <a:lnTo>
                    <a:pt x="10" y="34"/>
                  </a:lnTo>
                  <a:lnTo>
                    <a:pt x="13" y="32"/>
                  </a:lnTo>
                  <a:lnTo>
                    <a:pt x="15" y="30"/>
                  </a:lnTo>
                  <a:lnTo>
                    <a:pt x="16" y="28"/>
                  </a:lnTo>
                  <a:lnTo>
                    <a:pt x="17" y="26"/>
                  </a:lnTo>
                  <a:lnTo>
                    <a:pt x="18" y="23"/>
                  </a:lnTo>
                  <a:lnTo>
                    <a:pt x="18" y="21"/>
                  </a:lnTo>
                  <a:lnTo>
                    <a:pt x="17" y="0"/>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08" name="Freeform 217"/>
            <p:cNvSpPr/>
            <p:nvPr/>
          </p:nvSpPr>
          <p:spPr>
            <a:xfrm>
              <a:off x="4180" y="1835"/>
              <a:ext cx="10" cy="22"/>
            </a:xfrm>
            <a:custGeom>
              <a:avLst/>
              <a:gdLst/>
              <a:ahLst/>
              <a:cxnLst>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0"/>
                </a:cxn>
                <a:cxn ang="0">
                  <a:pos x="1" y="0"/>
                </a:cxn>
              </a:cxnLst>
              <a:rect l="0" t="0" r="0" b="0"/>
              <a:pathLst>
                <a:path w="18" h="38">
                  <a:moveTo>
                    <a:pt x="17" y="0"/>
                  </a:moveTo>
                  <a:lnTo>
                    <a:pt x="17" y="0"/>
                  </a:lnTo>
                  <a:lnTo>
                    <a:pt x="5" y="8"/>
                  </a:lnTo>
                  <a:lnTo>
                    <a:pt x="5" y="22"/>
                  </a:lnTo>
                  <a:lnTo>
                    <a:pt x="4" y="22"/>
                  </a:lnTo>
                  <a:lnTo>
                    <a:pt x="3" y="23"/>
                  </a:lnTo>
                  <a:lnTo>
                    <a:pt x="2" y="23"/>
                  </a:lnTo>
                  <a:lnTo>
                    <a:pt x="1" y="24"/>
                  </a:lnTo>
                  <a:lnTo>
                    <a:pt x="0" y="24"/>
                  </a:lnTo>
                  <a:lnTo>
                    <a:pt x="0" y="28"/>
                  </a:lnTo>
                  <a:lnTo>
                    <a:pt x="0" y="31"/>
                  </a:lnTo>
                  <a:lnTo>
                    <a:pt x="0" y="34"/>
                  </a:lnTo>
                  <a:lnTo>
                    <a:pt x="0" y="38"/>
                  </a:lnTo>
                  <a:lnTo>
                    <a:pt x="6" y="36"/>
                  </a:lnTo>
                  <a:lnTo>
                    <a:pt x="10" y="34"/>
                  </a:lnTo>
                  <a:lnTo>
                    <a:pt x="13" y="32"/>
                  </a:lnTo>
                  <a:lnTo>
                    <a:pt x="15" y="30"/>
                  </a:lnTo>
                  <a:lnTo>
                    <a:pt x="16" y="28"/>
                  </a:lnTo>
                  <a:lnTo>
                    <a:pt x="17" y="26"/>
                  </a:lnTo>
                  <a:lnTo>
                    <a:pt x="18" y="23"/>
                  </a:lnTo>
                  <a:lnTo>
                    <a:pt x="18" y="21"/>
                  </a:lnTo>
                  <a:lnTo>
                    <a:pt x="17"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09" name="Freeform 218"/>
            <p:cNvSpPr/>
            <p:nvPr/>
          </p:nvSpPr>
          <p:spPr>
            <a:xfrm>
              <a:off x="4034" y="1849"/>
              <a:ext cx="37" cy="14"/>
            </a:xfrm>
            <a:custGeom>
              <a:avLst/>
              <a:gdLst/>
              <a:ahLst/>
              <a:cxnLst>
                <a:cxn ang="0">
                  <a:pos x="0"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0"/>
                </a:cxn>
              </a:cxnLst>
              <a:rect l="0" t="0" r="0" b="0"/>
              <a:pathLst>
                <a:path w="64" h="25">
                  <a:moveTo>
                    <a:pt x="0" y="0"/>
                  </a:moveTo>
                  <a:lnTo>
                    <a:pt x="0" y="0"/>
                  </a:lnTo>
                  <a:lnTo>
                    <a:pt x="4" y="1"/>
                  </a:lnTo>
                  <a:lnTo>
                    <a:pt x="9" y="2"/>
                  </a:lnTo>
                  <a:lnTo>
                    <a:pt x="13" y="3"/>
                  </a:lnTo>
                  <a:lnTo>
                    <a:pt x="17" y="3"/>
                  </a:lnTo>
                  <a:lnTo>
                    <a:pt x="21" y="4"/>
                  </a:lnTo>
                  <a:lnTo>
                    <a:pt x="25" y="5"/>
                  </a:lnTo>
                  <a:lnTo>
                    <a:pt x="29" y="5"/>
                  </a:lnTo>
                  <a:lnTo>
                    <a:pt x="33" y="6"/>
                  </a:lnTo>
                  <a:lnTo>
                    <a:pt x="37" y="7"/>
                  </a:lnTo>
                  <a:lnTo>
                    <a:pt x="41" y="7"/>
                  </a:lnTo>
                  <a:lnTo>
                    <a:pt x="45" y="8"/>
                  </a:lnTo>
                  <a:lnTo>
                    <a:pt x="49" y="8"/>
                  </a:lnTo>
                  <a:lnTo>
                    <a:pt x="53" y="8"/>
                  </a:lnTo>
                  <a:lnTo>
                    <a:pt x="57" y="9"/>
                  </a:lnTo>
                  <a:lnTo>
                    <a:pt x="60" y="9"/>
                  </a:lnTo>
                  <a:lnTo>
                    <a:pt x="64" y="9"/>
                  </a:lnTo>
                  <a:lnTo>
                    <a:pt x="64" y="13"/>
                  </a:lnTo>
                  <a:lnTo>
                    <a:pt x="64" y="17"/>
                  </a:lnTo>
                  <a:lnTo>
                    <a:pt x="64" y="21"/>
                  </a:lnTo>
                  <a:lnTo>
                    <a:pt x="64" y="25"/>
                  </a:lnTo>
                  <a:lnTo>
                    <a:pt x="60" y="25"/>
                  </a:lnTo>
                  <a:lnTo>
                    <a:pt x="56" y="24"/>
                  </a:lnTo>
                  <a:lnTo>
                    <a:pt x="52" y="24"/>
                  </a:lnTo>
                  <a:lnTo>
                    <a:pt x="48" y="23"/>
                  </a:lnTo>
                  <a:lnTo>
                    <a:pt x="44" y="23"/>
                  </a:lnTo>
                  <a:lnTo>
                    <a:pt x="40" y="22"/>
                  </a:lnTo>
                  <a:lnTo>
                    <a:pt x="36" y="22"/>
                  </a:lnTo>
                  <a:lnTo>
                    <a:pt x="32" y="21"/>
                  </a:lnTo>
                  <a:lnTo>
                    <a:pt x="28" y="21"/>
                  </a:lnTo>
                  <a:lnTo>
                    <a:pt x="24" y="20"/>
                  </a:lnTo>
                  <a:lnTo>
                    <a:pt x="20" y="19"/>
                  </a:lnTo>
                  <a:lnTo>
                    <a:pt x="16" y="18"/>
                  </a:lnTo>
                  <a:lnTo>
                    <a:pt x="12" y="17"/>
                  </a:lnTo>
                  <a:lnTo>
                    <a:pt x="8" y="16"/>
                  </a:lnTo>
                  <a:lnTo>
                    <a:pt x="4" y="15"/>
                  </a:lnTo>
                  <a:lnTo>
                    <a:pt x="0" y="14"/>
                  </a:lnTo>
                  <a:lnTo>
                    <a:pt x="0" y="11"/>
                  </a:lnTo>
                  <a:lnTo>
                    <a:pt x="0" y="7"/>
                  </a:lnTo>
                  <a:lnTo>
                    <a:pt x="0" y="4"/>
                  </a:lnTo>
                  <a:lnTo>
                    <a:pt x="0" y="0"/>
                  </a:lnTo>
                  <a:close/>
                </a:path>
              </a:pathLst>
            </a:custGeom>
            <a:solidFill>
              <a:srgbClr val="E8E8E8">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10" name="Freeform 219"/>
            <p:cNvSpPr/>
            <p:nvPr/>
          </p:nvSpPr>
          <p:spPr>
            <a:xfrm>
              <a:off x="4034" y="1849"/>
              <a:ext cx="37" cy="14"/>
            </a:xfrm>
            <a:custGeom>
              <a:avLst/>
              <a:gdLst/>
              <a:ahLst/>
              <a:cxnLst>
                <a:cxn ang="0">
                  <a:pos x="0"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0"/>
                </a:cxn>
                <a:cxn ang="0">
                  <a:pos x="0" y="0"/>
                </a:cxn>
              </a:cxnLst>
              <a:rect l="0" t="0" r="0" b="0"/>
              <a:pathLst>
                <a:path w="64" h="25">
                  <a:moveTo>
                    <a:pt x="0" y="0"/>
                  </a:moveTo>
                  <a:lnTo>
                    <a:pt x="0" y="0"/>
                  </a:lnTo>
                  <a:lnTo>
                    <a:pt x="4" y="1"/>
                  </a:lnTo>
                  <a:lnTo>
                    <a:pt x="9" y="2"/>
                  </a:lnTo>
                  <a:lnTo>
                    <a:pt x="13" y="3"/>
                  </a:lnTo>
                  <a:lnTo>
                    <a:pt x="17" y="3"/>
                  </a:lnTo>
                  <a:lnTo>
                    <a:pt x="21" y="4"/>
                  </a:lnTo>
                  <a:lnTo>
                    <a:pt x="25" y="5"/>
                  </a:lnTo>
                  <a:lnTo>
                    <a:pt x="29" y="5"/>
                  </a:lnTo>
                  <a:lnTo>
                    <a:pt x="33" y="6"/>
                  </a:lnTo>
                  <a:lnTo>
                    <a:pt x="37" y="7"/>
                  </a:lnTo>
                  <a:lnTo>
                    <a:pt x="41" y="7"/>
                  </a:lnTo>
                  <a:lnTo>
                    <a:pt x="45" y="8"/>
                  </a:lnTo>
                  <a:lnTo>
                    <a:pt x="49" y="8"/>
                  </a:lnTo>
                  <a:lnTo>
                    <a:pt x="53" y="8"/>
                  </a:lnTo>
                  <a:lnTo>
                    <a:pt x="57" y="9"/>
                  </a:lnTo>
                  <a:lnTo>
                    <a:pt x="60" y="9"/>
                  </a:lnTo>
                  <a:lnTo>
                    <a:pt x="64" y="9"/>
                  </a:lnTo>
                  <a:lnTo>
                    <a:pt x="64" y="13"/>
                  </a:lnTo>
                  <a:lnTo>
                    <a:pt x="64" y="17"/>
                  </a:lnTo>
                  <a:lnTo>
                    <a:pt x="64" y="21"/>
                  </a:lnTo>
                  <a:lnTo>
                    <a:pt x="64" y="25"/>
                  </a:lnTo>
                  <a:lnTo>
                    <a:pt x="60" y="25"/>
                  </a:lnTo>
                  <a:lnTo>
                    <a:pt x="56" y="24"/>
                  </a:lnTo>
                  <a:lnTo>
                    <a:pt x="52" y="24"/>
                  </a:lnTo>
                  <a:lnTo>
                    <a:pt x="48" y="23"/>
                  </a:lnTo>
                  <a:lnTo>
                    <a:pt x="44" y="23"/>
                  </a:lnTo>
                  <a:lnTo>
                    <a:pt x="40" y="22"/>
                  </a:lnTo>
                  <a:lnTo>
                    <a:pt x="36" y="22"/>
                  </a:lnTo>
                  <a:lnTo>
                    <a:pt x="32" y="21"/>
                  </a:lnTo>
                  <a:lnTo>
                    <a:pt x="28" y="21"/>
                  </a:lnTo>
                  <a:lnTo>
                    <a:pt x="24" y="20"/>
                  </a:lnTo>
                  <a:lnTo>
                    <a:pt x="20" y="19"/>
                  </a:lnTo>
                  <a:lnTo>
                    <a:pt x="16" y="18"/>
                  </a:lnTo>
                  <a:lnTo>
                    <a:pt x="12" y="17"/>
                  </a:lnTo>
                  <a:lnTo>
                    <a:pt x="8" y="16"/>
                  </a:lnTo>
                  <a:lnTo>
                    <a:pt x="4" y="15"/>
                  </a:lnTo>
                  <a:lnTo>
                    <a:pt x="0" y="14"/>
                  </a:lnTo>
                  <a:lnTo>
                    <a:pt x="0" y="11"/>
                  </a:lnTo>
                  <a:lnTo>
                    <a:pt x="0" y="7"/>
                  </a:lnTo>
                  <a:lnTo>
                    <a:pt x="0" y="4"/>
                  </a:lnTo>
                  <a:lnTo>
                    <a:pt x="0"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11" name="Freeform 220"/>
            <p:cNvSpPr/>
            <p:nvPr/>
          </p:nvSpPr>
          <p:spPr>
            <a:xfrm>
              <a:off x="4143" y="1849"/>
              <a:ext cx="37" cy="14"/>
            </a:xfrm>
            <a:custGeom>
              <a:avLst/>
              <a:gdLst/>
              <a:ahLst/>
              <a:cxnLst>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Lst>
              <a:rect l="0" t="0" r="0" b="0"/>
              <a:pathLst>
                <a:path w="64" h="25">
                  <a:moveTo>
                    <a:pt x="64" y="0"/>
                  </a:moveTo>
                  <a:lnTo>
                    <a:pt x="64" y="0"/>
                  </a:lnTo>
                  <a:lnTo>
                    <a:pt x="60" y="1"/>
                  </a:lnTo>
                  <a:lnTo>
                    <a:pt x="56" y="2"/>
                  </a:lnTo>
                  <a:lnTo>
                    <a:pt x="52" y="3"/>
                  </a:lnTo>
                  <a:lnTo>
                    <a:pt x="48" y="3"/>
                  </a:lnTo>
                  <a:lnTo>
                    <a:pt x="44" y="4"/>
                  </a:lnTo>
                  <a:lnTo>
                    <a:pt x="40" y="5"/>
                  </a:lnTo>
                  <a:lnTo>
                    <a:pt x="36" y="5"/>
                  </a:lnTo>
                  <a:lnTo>
                    <a:pt x="32" y="6"/>
                  </a:lnTo>
                  <a:lnTo>
                    <a:pt x="28" y="7"/>
                  </a:lnTo>
                  <a:lnTo>
                    <a:pt x="24" y="7"/>
                  </a:lnTo>
                  <a:lnTo>
                    <a:pt x="20" y="8"/>
                  </a:lnTo>
                  <a:lnTo>
                    <a:pt x="16" y="8"/>
                  </a:lnTo>
                  <a:lnTo>
                    <a:pt x="12" y="8"/>
                  </a:lnTo>
                  <a:lnTo>
                    <a:pt x="8" y="9"/>
                  </a:lnTo>
                  <a:lnTo>
                    <a:pt x="4" y="9"/>
                  </a:lnTo>
                  <a:lnTo>
                    <a:pt x="0" y="9"/>
                  </a:lnTo>
                  <a:lnTo>
                    <a:pt x="0" y="13"/>
                  </a:lnTo>
                  <a:lnTo>
                    <a:pt x="0" y="17"/>
                  </a:lnTo>
                  <a:lnTo>
                    <a:pt x="0" y="21"/>
                  </a:lnTo>
                  <a:lnTo>
                    <a:pt x="0" y="25"/>
                  </a:lnTo>
                  <a:lnTo>
                    <a:pt x="4" y="25"/>
                  </a:lnTo>
                  <a:lnTo>
                    <a:pt x="8" y="24"/>
                  </a:lnTo>
                  <a:lnTo>
                    <a:pt x="12" y="24"/>
                  </a:lnTo>
                  <a:lnTo>
                    <a:pt x="16" y="23"/>
                  </a:lnTo>
                  <a:lnTo>
                    <a:pt x="20" y="23"/>
                  </a:lnTo>
                  <a:lnTo>
                    <a:pt x="24" y="22"/>
                  </a:lnTo>
                  <a:lnTo>
                    <a:pt x="28" y="22"/>
                  </a:lnTo>
                  <a:lnTo>
                    <a:pt x="32" y="21"/>
                  </a:lnTo>
                  <a:lnTo>
                    <a:pt x="36" y="21"/>
                  </a:lnTo>
                  <a:lnTo>
                    <a:pt x="40" y="20"/>
                  </a:lnTo>
                  <a:lnTo>
                    <a:pt x="44" y="19"/>
                  </a:lnTo>
                  <a:lnTo>
                    <a:pt x="48" y="18"/>
                  </a:lnTo>
                  <a:lnTo>
                    <a:pt x="52" y="17"/>
                  </a:lnTo>
                  <a:lnTo>
                    <a:pt x="56" y="16"/>
                  </a:lnTo>
                  <a:lnTo>
                    <a:pt x="60" y="15"/>
                  </a:lnTo>
                  <a:lnTo>
                    <a:pt x="64" y="14"/>
                  </a:lnTo>
                  <a:lnTo>
                    <a:pt x="64" y="11"/>
                  </a:lnTo>
                  <a:lnTo>
                    <a:pt x="64" y="7"/>
                  </a:lnTo>
                  <a:lnTo>
                    <a:pt x="64" y="4"/>
                  </a:lnTo>
                  <a:lnTo>
                    <a:pt x="64" y="0"/>
                  </a:lnTo>
                  <a:close/>
                </a:path>
              </a:pathLst>
            </a:custGeom>
            <a:solidFill>
              <a:srgbClr val="E8E8E8">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12" name="Freeform 221"/>
            <p:cNvSpPr/>
            <p:nvPr/>
          </p:nvSpPr>
          <p:spPr>
            <a:xfrm>
              <a:off x="4143" y="1849"/>
              <a:ext cx="37" cy="14"/>
            </a:xfrm>
            <a:custGeom>
              <a:avLst/>
              <a:gdLst/>
              <a:ahLst/>
              <a:cxnLst>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Lst>
              <a:rect l="0" t="0" r="0" b="0"/>
              <a:pathLst>
                <a:path w="64" h="25">
                  <a:moveTo>
                    <a:pt x="64" y="0"/>
                  </a:moveTo>
                  <a:lnTo>
                    <a:pt x="64" y="0"/>
                  </a:lnTo>
                  <a:lnTo>
                    <a:pt x="60" y="1"/>
                  </a:lnTo>
                  <a:lnTo>
                    <a:pt x="56" y="2"/>
                  </a:lnTo>
                  <a:lnTo>
                    <a:pt x="52" y="3"/>
                  </a:lnTo>
                  <a:lnTo>
                    <a:pt x="48" y="3"/>
                  </a:lnTo>
                  <a:lnTo>
                    <a:pt x="44" y="4"/>
                  </a:lnTo>
                  <a:lnTo>
                    <a:pt x="40" y="5"/>
                  </a:lnTo>
                  <a:lnTo>
                    <a:pt x="36" y="5"/>
                  </a:lnTo>
                  <a:lnTo>
                    <a:pt x="32" y="6"/>
                  </a:lnTo>
                  <a:lnTo>
                    <a:pt x="28" y="7"/>
                  </a:lnTo>
                  <a:lnTo>
                    <a:pt x="24" y="7"/>
                  </a:lnTo>
                  <a:lnTo>
                    <a:pt x="20" y="8"/>
                  </a:lnTo>
                  <a:lnTo>
                    <a:pt x="16" y="8"/>
                  </a:lnTo>
                  <a:lnTo>
                    <a:pt x="12" y="8"/>
                  </a:lnTo>
                  <a:lnTo>
                    <a:pt x="8" y="9"/>
                  </a:lnTo>
                  <a:lnTo>
                    <a:pt x="4" y="9"/>
                  </a:lnTo>
                  <a:lnTo>
                    <a:pt x="0" y="9"/>
                  </a:lnTo>
                  <a:lnTo>
                    <a:pt x="0" y="13"/>
                  </a:lnTo>
                  <a:lnTo>
                    <a:pt x="0" y="17"/>
                  </a:lnTo>
                  <a:lnTo>
                    <a:pt x="0" y="21"/>
                  </a:lnTo>
                  <a:lnTo>
                    <a:pt x="0" y="25"/>
                  </a:lnTo>
                  <a:lnTo>
                    <a:pt x="4" y="25"/>
                  </a:lnTo>
                  <a:lnTo>
                    <a:pt x="8" y="24"/>
                  </a:lnTo>
                  <a:lnTo>
                    <a:pt x="12" y="24"/>
                  </a:lnTo>
                  <a:lnTo>
                    <a:pt x="16" y="23"/>
                  </a:lnTo>
                  <a:lnTo>
                    <a:pt x="20" y="23"/>
                  </a:lnTo>
                  <a:lnTo>
                    <a:pt x="24" y="22"/>
                  </a:lnTo>
                  <a:lnTo>
                    <a:pt x="28" y="22"/>
                  </a:lnTo>
                  <a:lnTo>
                    <a:pt x="32" y="21"/>
                  </a:lnTo>
                  <a:lnTo>
                    <a:pt x="36" y="21"/>
                  </a:lnTo>
                  <a:lnTo>
                    <a:pt x="40" y="20"/>
                  </a:lnTo>
                  <a:lnTo>
                    <a:pt x="44" y="19"/>
                  </a:lnTo>
                  <a:lnTo>
                    <a:pt x="48" y="18"/>
                  </a:lnTo>
                  <a:lnTo>
                    <a:pt x="52" y="17"/>
                  </a:lnTo>
                  <a:lnTo>
                    <a:pt x="56" y="16"/>
                  </a:lnTo>
                  <a:lnTo>
                    <a:pt x="60" y="15"/>
                  </a:lnTo>
                  <a:lnTo>
                    <a:pt x="64" y="14"/>
                  </a:lnTo>
                  <a:lnTo>
                    <a:pt x="64" y="11"/>
                  </a:lnTo>
                  <a:lnTo>
                    <a:pt x="64" y="7"/>
                  </a:lnTo>
                  <a:lnTo>
                    <a:pt x="64" y="4"/>
                  </a:lnTo>
                  <a:lnTo>
                    <a:pt x="64"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13" name="Freeform 222"/>
            <p:cNvSpPr/>
            <p:nvPr/>
          </p:nvSpPr>
          <p:spPr>
            <a:xfrm>
              <a:off x="4023" y="1755"/>
              <a:ext cx="3" cy="13"/>
            </a:xfrm>
            <a:custGeom>
              <a:avLst/>
              <a:gdLst/>
              <a:ahLst/>
              <a:cxnLst>
                <a:cxn ang="0">
                  <a:pos x="0" y="1"/>
                </a:cxn>
                <a:cxn ang="0">
                  <a:pos x="0" y="1"/>
                </a:cxn>
                <a:cxn ang="0">
                  <a:pos x="1" y="1"/>
                </a:cxn>
                <a:cxn ang="0">
                  <a:pos x="1" y="0"/>
                </a:cxn>
                <a:cxn ang="0">
                  <a:pos x="0" y="0"/>
                </a:cxn>
                <a:cxn ang="0">
                  <a:pos x="0" y="1"/>
                </a:cxn>
              </a:cxnLst>
              <a:rect l="0" t="0" r="0" b="0"/>
              <a:pathLst>
                <a:path w="5" h="22">
                  <a:moveTo>
                    <a:pt x="0" y="22"/>
                  </a:moveTo>
                  <a:lnTo>
                    <a:pt x="0" y="22"/>
                  </a:lnTo>
                  <a:lnTo>
                    <a:pt x="5" y="22"/>
                  </a:lnTo>
                  <a:lnTo>
                    <a:pt x="5" y="0"/>
                  </a:lnTo>
                  <a:lnTo>
                    <a:pt x="0" y="0"/>
                  </a:lnTo>
                  <a:lnTo>
                    <a:pt x="0" y="22"/>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14" name="Freeform 223"/>
            <p:cNvSpPr/>
            <p:nvPr/>
          </p:nvSpPr>
          <p:spPr>
            <a:xfrm>
              <a:off x="4023" y="1755"/>
              <a:ext cx="3" cy="13"/>
            </a:xfrm>
            <a:custGeom>
              <a:avLst/>
              <a:gdLst/>
              <a:ahLst/>
              <a:cxnLst>
                <a:cxn ang="0">
                  <a:pos x="1" y="1"/>
                </a:cxn>
                <a:cxn ang="0">
                  <a:pos x="1" y="1"/>
                </a:cxn>
                <a:cxn ang="0">
                  <a:pos x="0" y="1"/>
                </a:cxn>
                <a:cxn ang="0">
                  <a:pos x="0" y="0"/>
                </a:cxn>
                <a:cxn ang="0">
                  <a:pos x="1" y="0"/>
                </a:cxn>
                <a:cxn ang="0">
                  <a:pos x="1" y="1"/>
                </a:cxn>
              </a:cxnLst>
              <a:rect l="0" t="0" r="0" b="0"/>
              <a:pathLst>
                <a:path w="5" h="22">
                  <a:moveTo>
                    <a:pt x="5" y="22"/>
                  </a:moveTo>
                  <a:lnTo>
                    <a:pt x="5" y="22"/>
                  </a:lnTo>
                  <a:lnTo>
                    <a:pt x="0" y="22"/>
                  </a:lnTo>
                  <a:lnTo>
                    <a:pt x="0" y="0"/>
                  </a:lnTo>
                  <a:lnTo>
                    <a:pt x="5" y="0"/>
                  </a:lnTo>
                  <a:lnTo>
                    <a:pt x="5" y="22"/>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15" name="Freeform 224"/>
            <p:cNvSpPr/>
            <p:nvPr/>
          </p:nvSpPr>
          <p:spPr>
            <a:xfrm>
              <a:off x="4187" y="1755"/>
              <a:ext cx="3" cy="13"/>
            </a:xfrm>
            <a:custGeom>
              <a:avLst/>
              <a:gdLst/>
              <a:ahLst/>
              <a:cxnLst>
                <a:cxn ang="0">
                  <a:pos x="0" y="1"/>
                </a:cxn>
                <a:cxn ang="0">
                  <a:pos x="0" y="1"/>
                </a:cxn>
                <a:cxn ang="0">
                  <a:pos x="1" y="1"/>
                </a:cxn>
                <a:cxn ang="0">
                  <a:pos x="1" y="0"/>
                </a:cxn>
                <a:cxn ang="0">
                  <a:pos x="0" y="0"/>
                </a:cxn>
                <a:cxn ang="0">
                  <a:pos x="0" y="1"/>
                </a:cxn>
              </a:cxnLst>
              <a:rect l="0" t="0" r="0" b="0"/>
              <a:pathLst>
                <a:path w="5" h="22">
                  <a:moveTo>
                    <a:pt x="0" y="22"/>
                  </a:moveTo>
                  <a:lnTo>
                    <a:pt x="0" y="22"/>
                  </a:lnTo>
                  <a:lnTo>
                    <a:pt x="5" y="22"/>
                  </a:lnTo>
                  <a:lnTo>
                    <a:pt x="5" y="0"/>
                  </a:lnTo>
                  <a:lnTo>
                    <a:pt x="0" y="0"/>
                  </a:lnTo>
                  <a:lnTo>
                    <a:pt x="0" y="22"/>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16" name="Freeform 225"/>
            <p:cNvSpPr/>
            <p:nvPr/>
          </p:nvSpPr>
          <p:spPr>
            <a:xfrm>
              <a:off x="4187" y="1755"/>
              <a:ext cx="3" cy="13"/>
            </a:xfrm>
            <a:custGeom>
              <a:avLst/>
              <a:gdLst/>
              <a:ahLst/>
              <a:cxnLst>
                <a:cxn ang="0">
                  <a:pos x="1" y="1"/>
                </a:cxn>
                <a:cxn ang="0">
                  <a:pos x="1" y="1"/>
                </a:cxn>
                <a:cxn ang="0">
                  <a:pos x="0" y="1"/>
                </a:cxn>
                <a:cxn ang="0">
                  <a:pos x="0" y="0"/>
                </a:cxn>
                <a:cxn ang="0">
                  <a:pos x="1" y="0"/>
                </a:cxn>
                <a:cxn ang="0">
                  <a:pos x="1" y="1"/>
                </a:cxn>
              </a:cxnLst>
              <a:rect l="0" t="0" r="0" b="0"/>
              <a:pathLst>
                <a:path w="5" h="22">
                  <a:moveTo>
                    <a:pt x="5" y="22"/>
                  </a:moveTo>
                  <a:lnTo>
                    <a:pt x="5" y="22"/>
                  </a:lnTo>
                  <a:lnTo>
                    <a:pt x="0" y="22"/>
                  </a:lnTo>
                  <a:lnTo>
                    <a:pt x="0" y="0"/>
                  </a:lnTo>
                  <a:lnTo>
                    <a:pt x="5" y="0"/>
                  </a:lnTo>
                  <a:lnTo>
                    <a:pt x="5" y="22"/>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17" name="Freeform 226"/>
            <p:cNvSpPr/>
            <p:nvPr/>
          </p:nvSpPr>
          <p:spPr>
            <a:xfrm>
              <a:off x="4031" y="1680"/>
              <a:ext cx="152" cy="81"/>
            </a:xfrm>
            <a:custGeom>
              <a:avLst/>
              <a:gdLst/>
              <a:ahLst/>
              <a:cxnLst>
                <a:cxn ang="0">
                  <a:pos x="1" y="1"/>
                </a:cxn>
                <a:cxn ang="0">
                  <a:pos x="1" y="1"/>
                </a:cxn>
                <a:cxn ang="0">
                  <a:pos x="1" y="1"/>
                </a:cxn>
                <a:cxn ang="0">
                  <a:pos x="1" y="1"/>
                </a:cxn>
                <a:cxn ang="0">
                  <a:pos x="1" y="1"/>
                </a:cxn>
                <a:cxn ang="0">
                  <a:pos x="1" y="1"/>
                </a:cxn>
                <a:cxn ang="0">
                  <a:pos x="1" y="1"/>
                </a:cxn>
                <a:cxn ang="0">
                  <a:pos x="1"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262" h="140">
                  <a:moveTo>
                    <a:pt x="131" y="140"/>
                  </a:moveTo>
                  <a:lnTo>
                    <a:pt x="131" y="140"/>
                  </a:lnTo>
                  <a:lnTo>
                    <a:pt x="135" y="140"/>
                  </a:lnTo>
                  <a:lnTo>
                    <a:pt x="140" y="140"/>
                  </a:lnTo>
                  <a:lnTo>
                    <a:pt x="144" y="140"/>
                  </a:lnTo>
                  <a:lnTo>
                    <a:pt x="149" y="140"/>
                  </a:lnTo>
                  <a:lnTo>
                    <a:pt x="153" y="140"/>
                  </a:lnTo>
                  <a:lnTo>
                    <a:pt x="157" y="139"/>
                  </a:lnTo>
                  <a:lnTo>
                    <a:pt x="162" y="139"/>
                  </a:lnTo>
                  <a:lnTo>
                    <a:pt x="166" y="138"/>
                  </a:lnTo>
                  <a:lnTo>
                    <a:pt x="170" y="138"/>
                  </a:lnTo>
                  <a:lnTo>
                    <a:pt x="175" y="138"/>
                  </a:lnTo>
                  <a:lnTo>
                    <a:pt x="179" y="137"/>
                  </a:lnTo>
                  <a:lnTo>
                    <a:pt x="183" y="136"/>
                  </a:lnTo>
                  <a:lnTo>
                    <a:pt x="187" y="136"/>
                  </a:lnTo>
                  <a:lnTo>
                    <a:pt x="191" y="135"/>
                  </a:lnTo>
                  <a:lnTo>
                    <a:pt x="196" y="134"/>
                  </a:lnTo>
                  <a:lnTo>
                    <a:pt x="200" y="133"/>
                  </a:lnTo>
                  <a:lnTo>
                    <a:pt x="204" y="132"/>
                  </a:lnTo>
                  <a:lnTo>
                    <a:pt x="208" y="131"/>
                  </a:lnTo>
                  <a:lnTo>
                    <a:pt x="212" y="130"/>
                  </a:lnTo>
                  <a:lnTo>
                    <a:pt x="216" y="129"/>
                  </a:lnTo>
                  <a:lnTo>
                    <a:pt x="220" y="127"/>
                  </a:lnTo>
                  <a:lnTo>
                    <a:pt x="224" y="126"/>
                  </a:lnTo>
                  <a:lnTo>
                    <a:pt x="228" y="125"/>
                  </a:lnTo>
                  <a:lnTo>
                    <a:pt x="232" y="123"/>
                  </a:lnTo>
                  <a:lnTo>
                    <a:pt x="236" y="121"/>
                  </a:lnTo>
                  <a:lnTo>
                    <a:pt x="240" y="120"/>
                  </a:lnTo>
                  <a:lnTo>
                    <a:pt x="243" y="118"/>
                  </a:lnTo>
                  <a:lnTo>
                    <a:pt x="247" y="116"/>
                  </a:lnTo>
                  <a:lnTo>
                    <a:pt x="251" y="114"/>
                  </a:lnTo>
                  <a:lnTo>
                    <a:pt x="255" y="112"/>
                  </a:lnTo>
                  <a:lnTo>
                    <a:pt x="259" y="110"/>
                  </a:lnTo>
                  <a:lnTo>
                    <a:pt x="262" y="107"/>
                  </a:lnTo>
                  <a:lnTo>
                    <a:pt x="227" y="0"/>
                  </a:lnTo>
                  <a:lnTo>
                    <a:pt x="221" y="1"/>
                  </a:lnTo>
                  <a:lnTo>
                    <a:pt x="215" y="1"/>
                  </a:lnTo>
                  <a:lnTo>
                    <a:pt x="209" y="2"/>
                  </a:lnTo>
                  <a:lnTo>
                    <a:pt x="203" y="2"/>
                  </a:lnTo>
                  <a:lnTo>
                    <a:pt x="197" y="3"/>
                  </a:lnTo>
                  <a:lnTo>
                    <a:pt x="191" y="3"/>
                  </a:lnTo>
                  <a:lnTo>
                    <a:pt x="185" y="4"/>
                  </a:lnTo>
                  <a:lnTo>
                    <a:pt x="179" y="4"/>
                  </a:lnTo>
                  <a:lnTo>
                    <a:pt x="173" y="5"/>
                  </a:lnTo>
                  <a:lnTo>
                    <a:pt x="167" y="5"/>
                  </a:lnTo>
                  <a:lnTo>
                    <a:pt x="161" y="5"/>
                  </a:lnTo>
                  <a:lnTo>
                    <a:pt x="155" y="5"/>
                  </a:lnTo>
                  <a:lnTo>
                    <a:pt x="149" y="5"/>
                  </a:lnTo>
                  <a:lnTo>
                    <a:pt x="143" y="5"/>
                  </a:lnTo>
                  <a:lnTo>
                    <a:pt x="137" y="6"/>
                  </a:lnTo>
                  <a:lnTo>
                    <a:pt x="131" y="6"/>
                  </a:lnTo>
                  <a:lnTo>
                    <a:pt x="125" y="6"/>
                  </a:lnTo>
                  <a:lnTo>
                    <a:pt x="119" y="5"/>
                  </a:lnTo>
                  <a:lnTo>
                    <a:pt x="113" y="5"/>
                  </a:lnTo>
                  <a:lnTo>
                    <a:pt x="107" y="5"/>
                  </a:lnTo>
                  <a:lnTo>
                    <a:pt x="101" y="5"/>
                  </a:lnTo>
                  <a:lnTo>
                    <a:pt x="95" y="5"/>
                  </a:lnTo>
                  <a:lnTo>
                    <a:pt x="89" y="5"/>
                  </a:lnTo>
                  <a:lnTo>
                    <a:pt x="83" y="4"/>
                  </a:lnTo>
                  <a:lnTo>
                    <a:pt x="77" y="4"/>
                  </a:lnTo>
                  <a:lnTo>
                    <a:pt x="71" y="3"/>
                  </a:lnTo>
                  <a:lnTo>
                    <a:pt x="65" y="3"/>
                  </a:lnTo>
                  <a:lnTo>
                    <a:pt x="59" y="2"/>
                  </a:lnTo>
                  <a:lnTo>
                    <a:pt x="53" y="2"/>
                  </a:lnTo>
                  <a:lnTo>
                    <a:pt x="47" y="1"/>
                  </a:lnTo>
                  <a:lnTo>
                    <a:pt x="41" y="1"/>
                  </a:lnTo>
                  <a:lnTo>
                    <a:pt x="35" y="0"/>
                  </a:lnTo>
                  <a:lnTo>
                    <a:pt x="0" y="107"/>
                  </a:lnTo>
                  <a:lnTo>
                    <a:pt x="3" y="110"/>
                  </a:lnTo>
                  <a:lnTo>
                    <a:pt x="7" y="112"/>
                  </a:lnTo>
                  <a:lnTo>
                    <a:pt x="11" y="114"/>
                  </a:lnTo>
                  <a:lnTo>
                    <a:pt x="14" y="116"/>
                  </a:lnTo>
                  <a:lnTo>
                    <a:pt x="18" y="118"/>
                  </a:lnTo>
                  <a:lnTo>
                    <a:pt x="22" y="120"/>
                  </a:lnTo>
                  <a:lnTo>
                    <a:pt x="26" y="121"/>
                  </a:lnTo>
                  <a:lnTo>
                    <a:pt x="30" y="123"/>
                  </a:lnTo>
                  <a:lnTo>
                    <a:pt x="34" y="125"/>
                  </a:lnTo>
                  <a:lnTo>
                    <a:pt x="38" y="126"/>
                  </a:lnTo>
                  <a:lnTo>
                    <a:pt x="42" y="127"/>
                  </a:lnTo>
                  <a:lnTo>
                    <a:pt x="46" y="129"/>
                  </a:lnTo>
                  <a:lnTo>
                    <a:pt x="50" y="130"/>
                  </a:lnTo>
                  <a:lnTo>
                    <a:pt x="54" y="131"/>
                  </a:lnTo>
                  <a:lnTo>
                    <a:pt x="58" y="132"/>
                  </a:lnTo>
                  <a:lnTo>
                    <a:pt x="62" y="133"/>
                  </a:lnTo>
                  <a:lnTo>
                    <a:pt x="66" y="134"/>
                  </a:lnTo>
                  <a:lnTo>
                    <a:pt x="70" y="135"/>
                  </a:lnTo>
                  <a:lnTo>
                    <a:pt x="74" y="136"/>
                  </a:lnTo>
                  <a:lnTo>
                    <a:pt x="79" y="136"/>
                  </a:lnTo>
                  <a:lnTo>
                    <a:pt x="83" y="137"/>
                  </a:lnTo>
                  <a:lnTo>
                    <a:pt x="87" y="138"/>
                  </a:lnTo>
                  <a:lnTo>
                    <a:pt x="91" y="138"/>
                  </a:lnTo>
                  <a:lnTo>
                    <a:pt x="96" y="138"/>
                  </a:lnTo>
                  <a:lnTo>
                    <a:pt x="100" y="139"/>
                  </a:lnTo>
                  <a:lnTo>
                    <a:pt x="104" y="139"/>
                  </a:lnTo>
                  <a:lnTo>
                    <a:pt x="109" y="140"/>
                  </a:lnTo>
                  <a:lnTo>
                    <a:pt x="113" y="140"/>
                  </a:lnTo>
                  <a:lnTo>
                    <a:pt x="118" y="140"/>
                  </a:lnTo>
                  <a:lnTo>
                    <a:pt x="122" y="140"/>
                  </a:lnTo>
                  <a:lnTo>
                    <a:pt x="126" y="140"/>
                  </a:lnTo>
                  <a:lnTo>
                    <a:pt x="131" y="14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18" name="Freeform 227"/>
            <p:cNvSpPr/>
            <p:nvPr/>
          </p:nvSpPr>
          <p:spPr>
            <a:xfrm>
              <a:off x="4040" y="1521"/>
              <a:ext cx="135" cy="71"/>
            </a:xfrm>
            <a:custGeom>
              <a:avLst/>
              <a:gdLst/>
              <a:ahLst/>
              <a:cxnLst>
                <a:cxn ang="0">
                  <a:pos x="2" y="0"/>
                </a:cxn>
                <a:cxn ang="0">
                  <a:pos x="2" y="0"/>
                </a:cxn>
                <a:cxn ang="0">
                  <a:pos x="2" y="0"/>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0"/>
                </a:cxn>
                <a:cxn ang="0">
                  <a:pos x="1" y="0"/>
                </a:cxn>
                <a:cxn ang="0">
                  <a:pos x="2" y="0"/>
                </a:cxn>
              </a:cxnLst>
              <a:rect l="0" t="0" r="0" b="0"/>
              <a:pathLst>
                <a:path w="232" h="123">
                  <a:moveTo>
                    <a:pt x="212" y="0"/>
                  </a:moveTo>
                  <a:lnTo>
                    <a:pt x="212" y="0"/>
                  </a:lnTo>
                  <a:lnTo>
                    <a:pt x="215" y="0"/>
                  </a:lnTo>
                  <a:lnTo>
                    <a:pt x="217" y="1"/>
                  </a:lnTo>
                  <a:lnTo>
                    <a:pt x="220" y="3"/>
                  </a:lnTo>
                  <a:lnTo>
                    <a:pt x="222" y="5"/>
                  </a:lnTo>
                  <a:lnTo>
                    <a:pt x="225" y="7"/>
                  </a:lnTo>
                  <a:lnTo>
                    <a:pt x="227" y="10"/>
                  </a:lnTo>
                  <a:lnTo>
                    <a:pt x="230" y="12"/>
                  </a:lnTo>
                  <a:lnTo>
                    <a:pt x="232" y="14"/>
                  </a:lnTo>
                  <a:lnTo>
                    <a:pt x="214" y="123"/>
                  </a:lnTo>
                  <a:lnTo>
                    <a:pt x="208" y="123"/>
                  </a:lnTo>
                  <a:lnTo>
                    <a:pt x="202" y="122"/>
                  </a:lnTo>
                  <a:lnTo>
                    <a:pt x="196" y="122"/>
                  </a:lnTo>
                  <a:lnTo>
                    <a:pt x="190" y="121"/>
                  </a:lnTo>
                  <a:lnTo>
                    <a:pt x="184" y="121"/>
                  </a:lnTo>
                  <a:lnTo>
                    <a:pt x="177" y="121"/>
                  </a:lnTo>
                  <a:lnTo>
                    <a:pt x="171" y="120"/>
                  </a:lnTo>
                  <a:lnTo>
                    <a:pt x="165" y="120"/>
                  </a:lnTo>
                  <a:lnTo>
                    <a:pt x="159" y="120"/>
                  </a:lnTo>
                  <a:lnTo>
                    <a:pt x="153" y="120"/>
                  </a:lnTo>
                  <a:lnTo>
                    <a:pt x="147" y="119"/>
                  </a:lnTo>
                  <a:lnTo>
                    <a:pt x="141" y="119"/>
                  </a:lnTo>
                  <a:lnTo>
                    <a:pt x="135" y="119"/>
                  </a:lnTo>
                  <a:lnTo>
                    <a:pt x="129" y="119"/>
                  </a:lnTo>
                  <a:lnTo>
                    <a:pt x="123" y="119"/>
                  </a:lnTo>
                  <a:lnTo>
                    <a:pt x="117" y="119"/>
                  </a:lnTo>
                  <a:lnTo>
                    <a:pt x="111" y="119"/>
                  </a:lnTo>
                  <a:lnTo>
                    <a:pt x="104" y="119"/>
                  </a:lnTo>
                  <a:lnTo>
                    <a:pt x="98" y="119"/>
                  </a:lnTo>
                  <a:lnTo>
                    <a:pt x="92" y="119"/>
                  </a:lnTo>
                  <a:lnTo>
                    <a:pt x="86" y="119"/>
                  </a:lnTo>
                  <a:lnTo>
                    <a:pt x="80" y="120"/>
                  </a:lnTo>
                  <a:lnTo>
                    <a:pt x="74" y="120"/>
                  </a:lnTo>
                  <a:lnTo>
                    <a:pt x="68" y="120"/>
                  </a:lnTo>
                  <a:lnTo>
                    <a:pt x="62" y="120"/>
                  </a:lnTo>
                  <a:lnTo>
                    <a:pt x="56" y="121"/>
                  </a:lnTo>
                  <a:lnTo>
                    <a:pt x="50" y="121"/>
                  </a:lnTo>
                  <a:lnTo>
                    <a:pt x="44" y="121"/>
                  </a:lnTo>
                  <a:lnTo>
                    <a:pt x="38" y="122"/>
                  </a:lnTo>
                  <a:lnTo>
                    <a:pt x="31" y="122"/>
                  </a:lnTo>
                  <a:lnTo>
                    <a:pt x="25" y="123"/>
                  </a:lnTo>
                  <a:lnTo>
                    <a:pt x="19" y="123"/>
                  </a:lnTo>
                  <a:lnTo>
                    <a:pt x="0" y="14"/>
                  </a:lnTo>
                  <a:lnTo>
                    <a:pt x="1" y="13"/>
                  </a:lnTo>
                  <a:lnTo>
                    <a:pt x="3" y="11"/>
                  </a:lnTo>
                  <a:lnTo>
                    <a:pt x="4" y="8"/>
                  </a:lnTo>
                  <a:lnTo>
                    <a:pt x="6" y="6"/>
                  </a:lnTo>
                  <a:lnTo>
                    <a:pt x="7" y="3"/>
                  </a:lnTo>
                  <a:lnTo>
                    <a:pt x="9" y="2"/>
                  </a:lnTo>
                  <a:lnTo>
                    <a:pt x="10" y="0"/>
                  </a:lnTo>
                  <a:lnTo>
                    <a:pt x="12" y="0"/>
                  </a:lnTo>
                  <a:lnTo>
                    <a:pt x="212"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19" name="Freeform 228"/>
            <p:cNvSpPr/>
            <p:nvPr/>
          </p:nvSpPr>
          <p:spPr>
            <a:xfrm>
              <a:off x="4030" y="1638"/>
              <a:ext cx="18" cy="86"/>
            </a:xfrm>
            <a:custGeom>
              <a:avLst/>
              <a:gdLst/>
              <a:ahLst/>
              <a:cxnLst>
                <a:cxn ang="0">
                  <a:pos x="0" y="1"/>
                </a:cxn>
                <a:cxn ang="0">
                  <a:pos x="0" y="1"/>
                </a:cxn>
                <a:cxn ang="0">
                  <a:pos x="1" y="1"/>
                </a:cxn>
                <a:cxn ang="0">
                  <a:pos x="1" y="0"/>
                </a:cxn>
                <a:cxn ang="0">
                  <a:pos x="1" y="0"/>
                </a:cxn>
                <a:cxn ang="0">
                  <a:pos x="0" y="1"/>
                </a:cxn>
              </a:cxnLst>
              <a:rect l="0" t="0" r="0" b="0"/>
              <a:pathLst>
                <a:path w="31" h="147">
                  <a:moveTo>
                    <a:pt x="0" y="147"/>
                  </a:moveTo>
                  <a:lnTo>
                    <a:pt x="0" y="147"/>
                  </a:lnTo>
                  <a:lnTo>
                    <a:pt x="31" y="65"/>
                  </a:lnTo>
                  <a:lnTo>
                    <a:pt x="31" y="0"/>
                  </a:lnTo>
                  <a:lnTo>
                    <a:pt x="1" y="0"/>
                  </a:lnTo>
                  <a:lnTo>
                    <a:pt x="0" y="147"/>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20" name="Freeform 229"/>
            <p:cNvSpPr/>
            <p:nvPr/>
          </p:nvSpPr>
          <p:spPr>
            <a:xfrm>
              <a:off x="4166" y="1638"/>
              <a:ext cx="18" cy="86"/>
            </a:xfrm>
            <a:custGeom>
              <a:avLst/>
              <a:gdLst/>
              <a:ahLst/>
              <a:cxnLst>
                <a:cxn ang="0">
                  <a:pos x="1" y="1"/>
                </a:cxn>
                <a:cxn ang="0">
                  <a:pos x="1" y="1"/>
                </a:cxn>
                <a:cxn ang="0">
                  <a:pos x="0" y="1"/>
                </a:cxn>
                <a:cxn ang="0">
                  <a:pos x="0" y="0"/>
                </a:cxn>
                <a:cxn ang="0">
                  <a:pos x="1" y="0"/>
                </a:cxn>
                <a:cxn ang="0">
                  <a:pos x="1" y="1"/>
                </a:cxn>
              </a:cxnLst>
              <a:rect l="0" t="0" r="0" b="0"/>
              <a:pathLst>
                <a:path w="31" h="147">
                  <a:moveTo>
                    <a:pt x="31" y="147"/>
                  </a:moveTo>
                  <a:lnTo>
                    <a:pt x="31" y="147"/>
                  </a:lnTo>
                  <a:lnTo>
                    <a:pt x="0" y="65"/>
                  </a:lnTo>
                  <a:lnTo>
                    <a:pt x="0" y="0"/>
                  </a:lnTo>
                  <a:lnTo>
                    <a:pt x="30" y="0"/>
                  </a:lnTo>
                  <a:lnTo>
                    <a:pt x="31" y="147"/>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21" name="Freeform 230"/>
            <p:cNvSpPr/>
            <p:nvPr/>
          </p:nvSpPr>
          <p:spPr>
            <a:xfrm>
              <a:off x="4166" y="1534"/>
              <a:ext cx="17" cy="100"/>
            </a:xfrm>
            <a:custGeom>
              <a:avLst/>
              <a:gdLst/>
              <a:ahLst/>
              <a:cxnLst>
                <a:cxn ang="0">
                  <a:pos x="1" y="0"/>
                </a:cxn>
                <a:cxn ang="0">
                  <a:pos x="1" y="0"/>
                </a:cxn>
                <a:cxn ang="0">
                  <a:pos x="0" y="1"/>
                </a:cxn>
                <a:cxn ang="0">
                  <a:pos x="0" y="1"/>
                </a:cxn>
                <a:cxn ang="0">
                  <a:pos x="1" y="1"/>
                </a:cxn>
                <a:cxn ang="0">
                  <a:pos x="1" y="0"/>
                </a:cxn>
              </a:cxnLst>
              <a:rect l="0" t="0" r="0" b="0"/>
              <a:pathLst>
                <a:path w="30" h="171">
                  <a:moveTo>
                    <a:pt x="22" y="0"/>
                  </a:moveTo>
                  <a:lnTo>
                    <a:pt x="22" y="0"/>
                  </a:lnTo>
                  <a:lnTo>
                    <a:pt x="0" y="113"/>
                  </a:lnTo>
                  <a:lnTo>
                    <a:pt x="0" y="171"/>
                  </a:lnTo>
                  <a:lnTo>
                    <a:pt x="30" y="171"/>
                  </a:lnTo>
                  <a:lnTo>
                    <a:pt x="22"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22" name="Freeform 231"/>
            <p:cNvSpPr/>
            <p:nvPr/>
          </p:nvSpPr>
          <p:spPr>
            <a:xfrm>
              <a:off x="4031" y="1534"/>
              <a:ext cx="17" cy="100"/>
            </a:xfrm>
            <a:custGeom>
              <a:avLst/>
              <a:gdLst/>
              <a:ahLst/>
              <a:cxnLst>
                <a:cxn ang="0">
                  <a:pos x="1" y="0"/>
                </a:cxn>
                <a:cxn ang="0">
                  <a:pos x="1" y="0"/>
                </a:cxn>
                <a:cxn ang="0">
                  <a:pos x="1" y="1"/>
                </a:cxn>
                <a:cxn ang="0">
                  <a:pos x="1" y="1"/>
                </a:cxn>
                <a:cxn ang="0">
                  <a:pos x="0" y="1"/>
                </a:cxn>
                <a:cxn ang="0">
                  <a:pos x="1" y="0"/>
                </a:cxn>
              </a:cxnLst>
              <a:rect l="0" t="0" r="0" b="0"/>
              <a:pathLst>
                <a:path w="30" h="171">
                  <a:moveTo>
                    <a:pt x="6" y="0"/>
                  </a:moveTo>
                  <a:lnTo>
                    <a:pt x="6" y="0"/>
                  </a:lnTo>
                  <a:lnTo>
                    <a:pt x="30" y="113"/>
                  </a:lnTo>
                  <a:lnTo>
                    <a:pt x="30" y="171"/>
                  </a:lnTo>
                  <a:lnTo>
                    <a:pt x="0" y="171"/>
                  </a:lnTo>
                  <a:lnTo>
                    <a:pt x="6"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23" name="Freeform 232"/>
            <p:cNvSpPr/>
            <p:nvPr/>
          </p:nvSpPr>
          <p:spPr>
            <a:xfrm>
              <a:off x="4009" y="1722"/>
              <a:ext cx="21" cy="13"/>
            </a:xfrm>
            <a:custGeom>
              <a:avLst/>
              <a:gdLst/>
              <a:ahLst/>
              <a:cxnLst>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0" y="1"/>
                </a:cxn>
                <a:cxn ang="0">
                  <a:pos x="1" y="0"/>
                </a:cxn>
                <a:cxn ang="0">
                  <a:pos x="1" y="0"/>
                </a:cxn>
              </a:cxnLst>
              <a:rect l="0" t="0" r="0" b="0"/>
              <a:pathLst>
                <a:path w="37" h="22">
                  <a:moveTo>
                    <a:pt x="2" y="0"/>
                  </a:moveTo>
                  <a:lnTo>
                    <a:pt x="2" y="0"/>
                  </a:lnTo>
                  <a:lnTo>
                    <a:pt x="34" y="0"/>
                  </a:lnTo>
                  <a:lnTo>
                    <a:pt x="35" y="0"/>
                  </a:lnTo>
                  <a:lnTo>
                    <a:pt x="36" y="1"/>
                  </a:lnTo>
                  <a:lnTo>
                    <a:pt x="37" y="2"/>
                  </a:lnTo>
                  <a:lnTo>
                    <a:pt x="37" y="3"/>
                  </a:lnTo>
                  <a:lnTo>
                    <a:pt x="37" y="19"/>
                  </a:lnTo>
                  <a:lnTo>
                    <a:pt x="37" y="20"/>
                  </a:lnTo>
                  <a:lnTo>
                    <a:pt x="36" y="21"/>
                  </a:lnTo>
                  <a:lnTo>
                    <a:pt x="35" y="21"/>
                  </a:lnTo>
                  <a:lnTo>
                    <a:pt x="34" y="22"/>
                  </a:lnTo>
                  <a:lnTo>
                    <a:pt x="2" y="16"/>
                  </a:lnTo>
                  <a:lnTo>
                    <a:pt x="1" y="15"/>
                  </a:lnTo>
                  <a:lnTo>
                    <a:pt x="0" y="15"/>
                  </a:lnTo>
                  <a:lnTo>
                    <a:pt x="0" y="14"/>
                  </a:lnTo>
                  <a:lnTo>
                    <a:pt x="0" y="13"/>
                  </a:lnTo>
                  <a:lnTo>
                    <a:pt x="0" y="3"/>
                  </a:lnTo>
                  <a:lnTo>
                    <a:pt x="0" y="2"/>
                  </a:lnTo>
                  <a:lnTo>
                    <a:pt x="0" y="1"/>
                  </a:lnTo>
                  <a:lnTo>
                    <a:pt x="1" y="0"/>
                  </a:lnTo>
                  <a:lnTo>
                    <a:pt x="2"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24" name="Freeform 233"/>
            <p:cNvSpPr/>
            <p:nvPr/>
          </p:nvSpPr>
          <p:spPr>
            <a:xfrm>
              <a:off x="4183" y="1722"/>
              <a:ext cx="22" cy="13"/>
            </a:xfrm>
            <a:custGeom>
              <a:avLst/>
              <a:gdLst/>
              <a:ahLst/>
              <a:cxnLst>
                <a:cxn ang="0">
                  <a:pos x="1" y="0"/>
                </a:cxn>
                <a:cxn ang="0">
                  <a:pos x="1" y="0"/>
                </a:cxn>
                <a:cxn ang="0">
                  <a:pos x="1" y="0"/>
                </a:cxn>
                <a:cxn ang="0">
                  <a:pos x="1" y="0"/>
                </a:cxn>
                <a:cxn ang="0">
                  <a:pos x="1" y="1"/>
                </a:cxn>
                <a:cxn ang="0">
                  <a:pos x="0"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Lst>
              <a:rect l="0" t="0" r="0" b="0"/>
              <a:pathLst>
                <a:path w="37" h="22">
                  <a:moveTo>
                    <a:pt x="35" y="0"/>
                  </a:moveTo>
                  <a:lnTo>
                    <a:pt x="35" y="0"/>
                  </a:lnTo>
                  <a:lnTo>
                    <a:pt x="3" y="0"/>
                  </a:lnTo>
                  <a:lnTo>
                    <a:pt x="2" y="0"/>
                  </a:lnTo>
                  <a:lnTo>
                    <a:pt x="1" y="1"/>
                  </a:lnTo>
                  <a:lnTo>
                    <a:pt x="0" y="2"/>
                  </a:lnTo>
                  <a:lnTo>
                    <a:pt x="0" y="3"/>
                  </a:lnTo>
                  <a:lnTo>
                    <a:pt x="0" y="19"/>
                  </a:lnTo>
                  <a:lnTo>
                    <a:pt x="0" y="20"/>
                  </a:lnTo>
                  <a:lnTo>
                    <a:pt x="1" y="21"/>
                  </a:lnTo>
                  <a:lnTo>
                    <a:pt x="2" y="21"/>
                  </a:lnTo>
                  <a:lnTo>
                    <a:pt x="3" y="22"/>
                  </a:lnTo>
                  <a:lnTo>
                    <a:pt x="35" y="16"/>
                  </a:lnTo>
                  <a:lnTo>
                    <a:pt x="36" y="15"/>
                  </a:lnTo>
                  <a:lnTo>
                    <a:pt x="37" y="15"/>
                  </a:lnTo>
                  <a:lnTo>
                    <a:pt x="37" y="14"/>
                  </a:lnTo>
                  <a:lnTo>
                    <a:pt x="37" y="13"/>
                  </a:lnTo>
                  <a:lnTo>
                    <a:pt x="37" y="3"/>
                  </a:lnTo>
                  <a:lnTo>
                    <a:pt x="37" y="2"/>
                  </a:lnTo>
                  <a:lnTo>
                    <a:pt x="37" y="1"/>
                  </a:lnTo>
                  <a:lnTo>
                    <a:pt x="36" y="0"/>
                  </a:lnTo>
                  <a:lnTo>
                    <a:pt x="35"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25" name="Freeform 234"/>
            <p:cNvSpPr/>
            <p:nvPr/>
          </p:nvSpPr>
          <p:spPr>
            <a:xfrm>
              <a:off x="4624" y="1681"/>
              <a:ext cx="54" cy="174"/>
            </a:xfrm>
            <a:custGeom>
              <a:avLst/>
              <a:gdLst/>
              <a:ahLst/>
              <a:cxnLst>
                <a:cxn ang="0">
                  <a:pos x="1" y="1"/>
                </a:cxn>
                <a:cxn ang="0">
                  <a:pos x="1" y="1"/>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0" y="2"/>
                </a:cxn>
                <a:cxn ang="0">
                  <a:pos x="0" y="2"/>
                </a:cxn>
                <a:cxn ang="0">
                  <a:pos x="0" y="2"/>
                </a:cxn>
                <a:cxn ang="0">
                  <a:pos x="0" y="1"/>
                </a:cxn>
                <a:cxn ang="0">
                  <a:pos x="0" y="1"/>
                </a:cxn>
                <a:cxn ang="0">
                  <a:pos x="0" y="1"/>
                </a:cxn>
                <a:cxn ang="0">
                  <a:pos x="1" y="1"/>
                </a:cxn>
                <a:cxn ang="0">
                  <a:pos x="1" y="1"/>
                </a:cxn>
                <a:cxn ang="0">
                  <a:pos x="1" y="1"/>
                </a:cxn>
                <a:cxn ang="0">
                  <a:pos x="1" y="0"/>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Lst>
              <a:rect l="0" t="0" r="0" b="0"/>
              <a:pathLst>
                <a:path w="94" h="300">
                  <a:moveTo>
                    <a:pt x="94" y="8"/>
                  </a:moveTo>
                  <a:lnTo>
                    <a:pt x="94" y="8"/>
                  </a:lnTo>
                  <a:lnTo>
                    <a:pt x="94" y="292"/>
                  </a:lnTo>
                  <a:lnTo>
                    <a:pt x="94" y="294"/>
                  </a:lnTo>
                  <a:lnTo>
                    <a:pt x="93" y="295"/>
                  </a:lnTo>
                  <a:lnTo>
                    <a:pt x="92" y="297"/>
                  </a:lnTo>
                  <a:lnTo>
                    <a:pt x="91" y="298"/>
                  </a:lnTo>
                  <a:lnTo>
                    <a:pt x="90" y="299"/>
                  </a:lnTo>
                  <a:lnTo>
                    <a:pt x="89" y="300"/>
                  </a:lnTo>
                  <a:lnTo>
                    <a:pt x="87" y="300"/>
                  </a:lnTo>
                  <a:lnTo>
                    <a:pt x="85" y="300"/>
                  </a:lnTo>
                  <a:lnTo>
                    <a:pt x="8" y="300"/>
                  </a:lnTo>
                  <a:lnTo>
                    <a:pt x="6" y="300"/>
                  </a:lnTo>
                  <a:lnTo>
                    <a:pt x="5" y="300"/>
                  </a:lnTo>
                  <a:lnTo>
                    <a:pt x="3" y="299"/>
                  </a:lnTo>
                  <a:lnTo>
                    <a:pt x="2" y="298"/>
                  </a:lnTo>
                  <a:lnTo>
                    <a:pt x="1" y="297"/>
                  </a:lnTo>
                  <a:lnTo>
                    <a:pt x="0" y="295"/>
                  </a:lnTo>
                  <a:lnTo>
                    <a:pt x="0" y="294"/>
                  </a:lnTo>
                  <a:lnTo>
                    <a:pt x="0" y="292"/>
                  </a:lnTo>
                  <a:lnTo>
                    <a:pt x="0" y="8"/>
                  </a:lnTo>
                  <a:lnTo>
                    <a:pt x="0" y="6"/>
                  </a:lnTo>
                  <a:lnTo>
                    <a:pt x="0" y="5"/>
                  </a:lnTo>
                  <a:lnTo>
                    <a:pt x="1" y="3"/>
                  </a:lnTo>
                  <a:lnTo>
                    <a:pt x="2" y="2"/>
                  </a:lnTo>
                  <a:lnTo>
                    <a:pt x="3" y="1"/>
                  </a:lnTo>
                  <a:lnTo>
                    <a:pt x="5" y="0"/>
                  </a:lnTo>
                  <a:lnTo>
                    <a:pt x="6" y="0"/>
                  </a:lnTo>
                  <a:lnTo>
                    <a:pt x="8" y="0"/>
                  </a:lnTo>
                  <a:lnTo>
                    <a:pt x="85" y="0"/>
                  </a:lnTo>
                  <a:lnTo>
                    <a:pt x="87" y="0"/>
                  </a:lnTo>
                  <a:lnTo>
                    <a:pt x="89" y="0"/>
                  </a:lnTo>
                  <a:lnTo>
                    <a:pt x="90" y="1"/>
                  </a:lnTo>
                  <a:lnTo>
                    <a:pt x="91" y="2"/>
                  </a:lnTo>
                  <a:lnTo>
                    <a:pt x="92" y="3"/>
                  </a:lnTo>
                  <a:lnTo>
                    <a:pt x="93" y="5"/>
                  </a:lnTo>
                  <a:lnTo>
                    <a:pt x="94" y="6"/>
                  </a:lnTo>
                  <a:lnTo>
                    <a:pt x="94" y="8"/>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26" name="Freeform 235"/>
            <p:cNvSpPr/>
            <p:nvPr/>
          </p:nvSpPr>
          <p:spPr>
            <a:xfrm>
              <a:off x="4410" y="1681"/>
              <a:ext cx="156" cy="174"/>
            </a:xfrm>
            <a:custGeom>
              <a:avLst/>
              <a:gdLst/>
              <a:ahLst/>
              <a:cxnLst>
                <a:cxn ang="0">
                  <a:pos x="0" y="0"/>
                </a:cxn>
                <a:cxn ang="0">
                  <a:pos x="0" y="0"/>
                </a:cxn>
                <a:cxn ang="0">
                  <a:pos x="2" y="0"/>
                </a:cxn>
                <a:cxn ang="0">
                  <a:pos x="2" y="2"/>
                </a:cxn>
                <a:cxn ang="0">
                  <a:pos x="0" y="2"/>
                </a:cxn>
                <a:cxn ang="0">
                  <a:pos x="0" y="0"/>
                </a:cxn>
              </a:cxnLst>
              <a:rect l="0" t="0" r="0" b="0"/>
              <a:pathLst>
                <a:path w="268" h="301">
                  <a:moveTo>
                    <a:pt x="0" y="0"/>
                  </a:moveTo>
                  <a:lnTo>
                    <a:pt x="0" y="0"/>
                  </a:lnTo>
                  <a:lnTo>
                    <a:pt x="268" y="0"/>
                  </a:lnTo>
                  <a:lnTo>
                    <a:pt x="268" y="301"/>
                  </a:lnTo>
                  <a:lnTo>
                    <a:pt x="0" y="301"/>
                  </a:lnTo>
                  <a:lnTo>
                    <a:pt x="0"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27" name="Freeform 236"/>
            <p:cNvSpPr/>
            <p:nvPr/>
          </p:nvSpPr>
          <p:spPr>
            <a:xfrm>
              <a:off x="4359" y="1677"/>
              <a:ext cx="64" cy="15"/>
            </a:xfrm>
            <a:custGeom>
              <a:avLst/>
              <a:gdLst/>
              <a:ahLst/>
              <a:cxnLst>
                <a:cxn ang="0">
                  <a:pos x="0" y="0"/>
                </a:cxn>
                <a:cxn ang="0">
                  <a:pos x="0" y="0"/>
                </a:cxn>
                <a:cxn ang="0">
                  <a:pos x="1" y="0"/>
                </a:cxn>
                <a:cxn ang="0">
                  <a:pos x="1" y="1"/>
                </a:cxn>
                <a:cxn ang="0">
                  <a:pos x="0" y="1"/>
                </a:cxn>
                <a:cxn ang="0">
                  <a:pos x="0" y="0"/>
                </a:cxn>
              </a:cxnLst>
              <a:rect l="0" t="0" r="0" b="0"/>
              <a:pathLst>
                <a:path w="111" h="26">
                  <a:moveTo>
                    <a:pt x="0" y="0"/>
                  </a:moveTo>
                  <a:lnTo>
                    <a:pt x="0" y="0"/>
                  </a:lnTo>
                  <a:lnTo>
                    <a:pt x="111" y="0"/>
                  </a:lnTo>
                  <a:lnTo>
                    <a:pt x="111" y="26"/>
                  </a:lnTo>
                  <a:lnTo>
                    <a:pt x="0" y="26"/>
                  </a:lnTo>
                  <a:lnTo>
                    <a:pt x="0"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28" name="Freeform 237"/>
            <p:cNvSpPr/>
            <p:nvPr/>
          </p:nvSpPr>
          <p:spPr>
            <a:xfrm>
              <a:off x="4359" y="1843"/>
              <a:ext cx="64" cy="16"/>
            </a:xfrm>
            <a:custGeom>
              <a:avLst/>
              <a:gdLst/>
              <a:ahLst/>
              <a:cxnLst>
                <a:cxn ang="0">
                  <a:pos x="0" y="1"/>
                </a:cxn>
                <a:cxn ang="0">
                  <a:pos x="0" y="1"/>
                </a:cxn>
                <a:cxn ang="0">
                  <a:pos x="1" y="1"/>
                </a:cxn>
                <a:cxn ang="0">
                  <a:pos x="1" y="0"/>
                </a:cxn>
                <a:cxn ang="0">
                  <a:pos x="0" y="0"/>
                </a:cxn>
                <a:cxn ang="0">
                  <a:pos x="0" y="1"/>
                </a:cxn>
              </a:cxnLst>
              <a:rect l="0" t="0" r="0" b="0"/>
              <a:pathLst>
                <a:path w="111" h="27">
                  <a:moveTo>
                    <a:pt x="0" y="27"/>
                  </a:moveTo>
                  <a:lnTo>
                    <a:pt x="0" y="27"/>
                  </a:lnTo>
                  <a:lnTo>
                    <a:pt x="111" y="27"/>
                  </a:lnTo>
                  <a:lnTo>
                    <a:pt x="111" y="0"/>
                  </a:lnTo>
                  <a:lnTo>
                    <a:pt x="0" y="0"/>
                  </a:lnTo>
                  <a:lnTo>
                    <a:pt x="0" y="27"/>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29" name="Freeform 238"/>
            <p:cNvSpPr/>
            <p:nvPr/>
          </p:nvSpPr>
          <p:spPr>
            <a:xfrm>
              <a:off x="4569" y="1677"/>
              <a:ext cx="65" cy="15"/>
            </a:xfrm>
            <a:custGeom>
              <a:avLst/>
              <a:gdLst/>
              <a:ahLst/>
              <a:cxnLst>
                <a:cxn ang="0">
                  <a:pos x="0" y="0"/>
                </a:cxn>
                <a:cxn ang="0">
                  <a:pos x="0" y="0"/>
                </a:cxn>
                <a:cxn ang="0">
                  <a:pos x="1" y="0"/>
                </a:cxn>
                <a:cxn ang="0">
                  <a:pos x="1" y="1"/>
                </a:cxn>
                <a:cxn ang="0">
                  <a:pos x="0" y="1"/>
                </a:cxn>
                <a:cxn ang="0">
                  <a:pos x="0" y="0"/>
                </a:cxn>
              </a:cxnLst>
              <a:rect l="0" t="0" r="0" b="0"/>
              <a:pathLst>
                <a:path w="111" h="26">
                  <a:moveTo>
                    <a:pt x="0" y="0"/>
                  </a:moveTo>
                  <a:lnTo>
                    <a:pt x="0" y="0"/>
                  </a:lnTo>
                  <a:lnTo>
                    <a:pt x="111" y="0"/>
                  </a:lnTo>
                  <a:lnTo>
                    <a:pt x="111" y="26"/>
                  </a:lnTo>
                  <a:lnTo>
                    <a:pt x="0" y="26"/>
                  </a:lnTo>
                  <a:lnTo>
                    <a:pt x="0"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30" name="Freeform 239"/>
            <p:cNvSpPr/>
            <p:nvPr/>
          </p:nvSpPr>
          <p:spPr>
            <a:xfrm>
              <a:off x="4569" y="1843"/>
              <a:ext cx="65" cy="16"/>
            </a:xfrm>
            <a:custGeom>
              <a:avLst/>
              <a:gdLst/>
              <a:ahLst/>
              <a:cxnLst>
                <a:cxn ang="0">
                  <a:pos x="0" y="1"/>
                </a:cxn>
                <a:cxn ang="0">
                  <a:pos x="0" y="1"/>
                </a:cxn>
                <a:cxn ang="0">
                  <a:pos x="1" y="1"/>
                </a:cxn>
                <a:cxn ang="0">
                  <a:pos x="1" y="0"/>
                </a:cxn>
                <a:cxn ang="0">
                  <a:pos x="0" y="0"/>
                </a:cxn>
                <a:cxn ang="0">
                  <a:pos x="0" y="1"/>
                </a:cxn>
              </a:cxnLst>
              <a:rect l="0" t="0" r="0" b="0"/>
              <a:pathLst>
                <a:path w="111" h="27">
                  <a:moveTo>
                    <a:pt x="0" y="27"/>
                  </a:moveTo>
                  <a:lnTo>
                    <a:pt x="0" y="27"/>
                  </a:lnTo>
                  <a:lnTo>
                    <a:pt x="111" y="27"/>
                  </a:lnTo>
                  <a:lnTo>
                    <a:pt x="111" y="0"/>
                  </a:lnTo>
                  <a:lnTo>
                    <a:pt x="0" y="0"/>
                  </a:lnTo>
                  <a:lnTo>
                    <a:pt x="0" y="27"/>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31" name="Freeform 240"/>
            <p:cNvSpPr/>
            <p:nvPr/>
          </p:nvSpPr>
          <p:spPr>
            <a:xfrm>
              <a:off x="4307" y="1678"/>
              <a:ext cx="56" cy="180"/>
            </a:xfrm>
            <a:custGeom>
              <a:avLst/>
              <a:gdLst/>
              <a:ahLst/>
              <a:cxnLst>
                <a:cxn ang="0">
                  <a:pos x="1" y="1"/>
                </a:cxn>
                <a:cxn ang="0">
                  <a:pos x="1" y="1"/>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0" y="1"/>
                </a:cxn>
                <a:cxn ang="0">
                  <a:pos x="0"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1" y="1"/>
                </a:cxn>
                <a:cxn ang="0">
                  <a:pos x="1" y="1"/>
                </a:cxn>
                <a:cxn ang="0">
                  <a:pos x="1" y="1"/>
                </a:cxn>
                <a:cxn ang="0">
                  <a:pos x="1" y="1"/>
                </a:cxn>
                <a:cxn ang="0">
                  <a:pos x="1" y="1"/>
                </a:cxn>
              </a:cxnLst>
              <a:rect l="0" t="0" r="0" b="0"/>
              <a:pathLst>
                <a:path w="97" h="310">
                  <a:moveTo>
                    <a:pt x="97" y="13"/>
                  </a:moveTo>
                  <a:lnTo>
                    <a:pt x="97" y="13"/>
                  </a:lnTo>
                  <a:lnTo>
                    <a:pt x="97" y="297"/>
                  </a:lnTo>
                  <a:lnTo>
                    <a:pt x="97" y="299"/>
                  </a:lnTo>
                  <a:lnTo>
                    <a:pt x="96" y="302"/>
                  </a:lnTo>
                  <a:lnTo>
                    <a:pt x="94" y="304"/>
                  </a:lnTo>
                  <a:lnTo>
                    <a:pt x="92" y="306"/>
                  </a:lnTo>
                  <a:lnTo>
                    <a:pt x="89" y="307"/>
                  </a:lnTo>
                  <a:lnTo>
                    <a:pt x="86" y="309"/>
                  </a:lnTo>
                  <a:lnTo>
                    <a:pt x="83" y="309"/>
                  </a:lnTo>
                  <a:lnTo>
                    <a:pt x="79" y="310"/>
                  </a:lnTo>
                  <a:lnTo>
                    <a:pt x="39" y="310"/>
                  </a:lnTo>
                  <a:lnTo>
                    <a:pt x="35" y="309"/>
                  </a:lnTo>
                  <a:lnTo>
                    <a:pt x="30" y="306"/>
                  </a:lnTo>
                  <a:lnTo>
                    <a:pt x="26" y="302"/>
                  </a:lnTo>
                  <a:lnTo>
                    <a:pt x="22" y="296"/>
                  </a:lnTo>
                  <a:lnTo>
                    <a:pt x="19" y="289"/>
                  </a:lnTo>
                  <a:lnTo>
                    <a:pt x="15" y="281"/>
                  </a:lnTo>
                  <a:lnTo>
                    <a:pt x="12" y="272"/>
                  </a:lnTo>
                  <a:lnTo>
                    <a:pt x="10" y="261"/>
                  </a:lnTo>
                  <a:lnTo>
                    <a:pt x="8" y="250"/>
                  </a:lnTo>
                  <a:lnTo>
                    <a:pt x="6" y="238"/>
                  </a:lnTo>
                  <a:lnTo>
                    <a:pt x="4" y="225"/>
                  </a:lnTo>
                  <a:lnTo>
                    <a:pt x="2" y="212"/>
                  </a:lnTo>
                  <a:lnTo>
                    <a:pt x="1" y="198"/>
                  </a:lnTo>
                  <a:lnTo>
                    <a:pt x="0" y="184"/>
                  </a:lnTo>
                  <a:lnTo>
                    <a:pt x="0" y="169"/>
                  </a:lnTo>
                  <a:lnTo>
                    <a:pt x="0" y="155"/>
                  </a:lnTo>
                  <a:lnTo>
                    <a:pt x="0" y="140"/>
                  </a:lnTo>
                  <a:lnTo>
                    <a:pt x="0" y="126"/>
                  </a:lnTo>
                  <a:lnTo>
                    <a:pt x="1" y="112"/>
                  </a:lnTo>
                  <a:lnTo>
                    <a:pt x="2" y="98"/>
                  </a:lnTo>
                  <a:lnTo>
                    <a:pt x="3" y="85"/>
                  </a:lnTo>
                  <a:lnTo>
                    <a:pt x="5" y="72"/>
                  </a:lnTo>
                  <a:lnTo>
                    <a:pt x="7" y="60"/>
                  </a:lnTo>
                  <a:lnTo>
                    <a:pt x="10" y="49"/>
                  </a:lnTo>
                  <a:lnTo>
                    <a:pt x="12" y="38"/>
                  </a:lnTo>
                  <a:lnTo>
                    <a:pt x="15" y="29"/>
                  </a:lnTo>
                  <a:lnTo>
                    <a:pt x="18" y="20"/>
                  </a:lnTo>
                  <a:lnTo>
                    <a:pt x="22" y="13"/>
                  </a:lnTo>
                  <a:lnTo>
                    <a:pt x="26" y="8"/>
                  </a:lnTo>
                  <a:lnTo>
                    <a:pt x="30" y="4"/>
                  </a:lnTo>
                  <a:lnTo>
                    <a:pt x="35" y="1"/>
                  </a:lnTo>
                  <a:lnTo>
                    <a:pt x="39" y="0"/>
                  </a:lnTo>
                  <a:lnTo>
                    <a:pt x="79" y="0"/>
                  </a:lnTo>
                  <a:lnTo>
                    <a:pt x="83" y="1"/>
                  </a:lnTo>
                  <a:lnTo>
                    <a:pt x="86" y="1"/>
                  </a:lnTo>
                  <a:lnTo>
                    <a:pt x="89" y="2"/>
                  </a:lnTo>
                  <a:lnTo>
                    <a:pt x="92" y="4"/>
                  </a:lnTo>
                  <a:lnTo>
                    <a:pt x="94" y="6"/>
                  </a:lnTo>
                  <a:lnTo>
                    <a:pt x="96" y="8"/>
                  </a:lnTo>
                  <a:lnTo>
                    <a:pt x="97" y="11"/>
                  </a:lnTo>
                  <a:lnTo>
                    <a:pt x="97" y="13"/>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32" name="Freeform 241"/>
            <p:cNvSpPr/>
            <p:nvPr/>
          </p:nvSpPr>
          <p:spPr>
            <a:xfrm>
              <a:off x="4316" y="1681"/>
              <a:ext cx="358" cy="174"/>
            </a:xfrm>
            <a:custGeom>
              <a:avLst/>
              <a:gdLst/>
              <a:ahLst/>
              <a:cxnLst>
                <a:cxn ang="0">
                  <a:pos x="4" y="2"/>
                </a:cxn>
                <a:cxn ang="0">
                  <a:pos x="4" y="2"/>
                </a:cxn>
                <a:cxn ang="0">
                  <a:pos x="4" y="2"/>
                </a:cxn>
                <a:cxn ang="0">
                  <a:pos x="3" y="2"/>
                </a:cxn>
                <a:cxn ang="0">
                  <a:pos x="3" y="2"/>
                </a:cxn>
                <a:cxn ang="0">
                  <a:pos x="3" y="2"/>
                </a:cxn>
                <a:cxn ang="0">
                  <a:pos x="3" y="2"/>
                </a:cxn>
                <a:cxn ang="0">
                  <a:pos x="2" y="2"/>
                </a:cxn>
                <a:cxn ang="0">
                  <a:pos x="2" y="2"/>
                </a:cxn>
                <a:cxn ang="0">
                  <a:pos x="2" y="2"/>
                </a:cxn>
                <a:cxn ang="0">
                  <a:pos x="1" y="2"/>
                </a:cxn>
                <a:cxn ang="0">
                  <a:pos x="1" y="2"/>
                </a:cxn>
                <a:cxn ang="0">
                  <a:pos x="1" y="2"/>
                </a:cxn>
                <a:cxn ang="0">
                  <a:pos x="1" y="2"/>
                </a:cxn>
                <a:cxn ang="0">
                  <a:pos x="1" y="2"/>
                </a:cxn>
                <a:cxn ang="0">
                  <a:pos x="1" y="2"/>
                </a:cxn>
                <a:cxn ang="0">
                  <a:pos x="1" y="2"/>
                </a:cxn>
                <a:cxn ang="0">
                  <a:pos x="1" y="2"/>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2" y="1"/>
                </a:cxn>
                <a:cxn ang="0">
                  <a:pos x="2" y="1"/>
                </a:cxn>
                <a:cxn ang="0">
                  <a:pos x="2" y="1"/>
                </a:cxn>
                <a:cxn ang="0">
                  <a:pos x="3" y="1"/>
                </a:cxn>
                <a:cxn ang="0">
                  <a:pos x="3" y="1"/>
                </a:cxn>
                <a:cxn ang="0">
                  <a:pos x="3" y="1"/>
                </a:cxn>
                <a:cxn ang="0">
                  <a:pos x="4" y="0"/>
                </a:cxn>
                <a:cxn ang="0">
                  <a:pos x="4" y="1"/>
                </a:cxn>
                <a:cxn ang="0">
                  <a:pos x="4" y="1"/>
                </a:cxn>
                <a:cxn ang="0">
                  <a:pos x="4" y="1"/>
                </a:cxn>
                <a:cxn ang="0">
                  <a:pos x="5" y="1"/>
                </a:cxn>
                <a:cxn ang="0">
                  <a:pos x="5" y="1"/>
                </a:cxn>
                <a:cxn ang="0">
                  <a:pos x="5" y="1"/>
                </a:cxn>
                <a:cxn ang="0">
                  <a:pos x="5" y="2"/>
                </a:cxn>
                <a:cxn ang="0">
                  <a:pos x="5" y="2"/>
                </a:cxn>
                <a:cxn ang="0">
                  <a:pos x="5" y="2"/>
                </a:cxn>
              </a:cxnLst>
              <a:rect l="0" t="0" r="0" b="0"/>
              <a:pathLst>
                <a:path w="617" h="301">
                  <a:moveTo>
                    <a:pt x="562" y="294"/>
                  </a:moveTo>
                  <a:lnTo>
                    <a:pt x="562" y="294"/>
                  </a:lnTo>
                  <a:lnTo>
                    <a:pt x="562" y="295"/>
                  </a:lnTo>
                  <a:lnTo>
                    <a:pt x="562" y="296"/>
                  </a:lnTo>
                  <a:lnTo>
                    <a:pt x="562" y="297"/>
                  </a:lnTo>
                  <a:lnTo>
                    <a:pt x="561" y="298"/>
                  </a:lnTo>
                  <a:lnTo>
                    <a:pt x="560" y="299"/>
                  </a:lnTo>
                  <a:lnTo>
                    <a:pt x="559" y="300"/>
                  </a:lnTo>
                  <a:lnTo>
                    <a:pt x="558" y="300"/>
                  </a:lnTo>
                  <a:lnTo>
                    <a:pt x="556" y="300"/>
                  </a:lnTo>
                  <a:lnTo>
                    <a:pt x="555" y="301"/>
                  </a:lnTo>
                  <a:lnTo>
                    <a:pt x="426" y="301"/>
                  </a:lnTo>
                  <a:lnTo>
                    <a:pt x="425" y="300"/>
                  </a:lnTo>
                  <a:lnTo>
                    <a:pt x="423" y="300"/>
                  </a:lnTo>
                  <a:lnTo>
                    <a:pt x="422" y="300"/>
                  </a:lnTo>
                  <a:lnTo>
                    <a:pt x="421" y="299"/>
                  </a:lnTo>
                  <a:lnTo>
                    <a:pt x="420" y="298"/>
                  </a:lnTo>
                  <a:lnTo>
                    <a:pt x="419" y="297"/>
                  </a:lnTo>
                  <a:lnTo>
                    <a:pt x="419" y="296"/>
                  </a:lnTo>
                  <a:lnTo>
                    <a:pt x="419" y="295"/>
                  </a:lnTo>
                  <a:lnTo>
                    <a:pt x="419" y="294"/>
                  </a:lnTo>
                  <a:lnTo>
                    <a:pt x="201" y="294"/>
                  </a:lnTo>
                  <a:lnTo>
                    <a:pt x="201" y="295"/>
                  </a:lnTo>
                  <a:lnTo>
                    <a:pt x="201" y="296"/>
                  </a:lnTo>
                  <a:lnTo>
                    <a:pt x="201" y="297"/>
                  </a:lnTo>
                  <a:lnTo>
                    <a:pt x="200" y="298"/>
                  </a:lnTo>
                  <a:lnTo>
                    <a:pt x="199" y="299"/>
                  </a:lnTo>
                  <a:lnTo>
                    <a:pt x="198" y="300"/>
                  </a:lnTo>
                  <a:lnTo>
                    <a:pt x="197" y="300"/>
                  </a:lnTo>
                  <a:lnTo>
                    <a:pt x="195" y="300"/>
                  </a:lnTo>
                  <a:lnTo>
                    <a:pt x="194" y="301"/>
                  </a:lnTo>
                  <a:lnTo>
                    <a:pt x="65" y="301"/>
                  </a:lnTo>
                  <a:lnTo>
                    <a:pt x="64" y="300"/>
                  </a:lnTo>
                  <a:lnTo>
                    <a:pt x="62" y="300"/>
                  </a:lnTo>
                  <a:lnTo>
                    <a:pt x="61" y="300"/>
                  </a:lnTo>
                  <a:lnTo>
                    <a:pt x="60" y="299"/>
                  </a:lnTo>
                  <a:lnTo>
                    <a:pt x="59" y="298"/>
                  </a:lnTo>
                  <a:lnTo>
                    <a:pt x="58" y="297"/>
                  </a:lnTo>
                  <a:lnTo>
                    <a:pt x="58" y="296"/>
                  </a:lnTo>
                  <a:lnTo>
                    <a:pt x="58" y="295"/>
                  </a:lnTo>
                  <a:lnTo>
                    <a:pt x="58" y="294"/>
                  </a:lnTo>
                  <a:lnTo>
                    <a:pt x="28" y="294"/>
                  </a:lnTo>
                  <a:lnTo>
                    <a:pt x="24" y="293"/>
                  </a:lnTo>
                  <a:lnTo>
                    <a:pt x="21" y="290"/>
                  </a:lnTo>
                  <a:lnTo>
                    <a:pt x="18" y="287"/>
                  </a:lnTo>
                  <a:lnTo>
                    <a:pt x="16" y="281"/>
                  </a:lnTo>
                  <a:lnTo>
                    <a:pt x="13" y="275"/>
                  </a:lnTo>
                  <a:lnTo>
                    <a:pt x="11" y="267"/>
                  </a:lnTo>
                  <a:lnTo>
                    <a:pt x="9" y="259"/>
                  </a:lnTo>
                  <a:lnTo>
                    <a:pt x="7" y="249"/>
                  </a:lnTo>
                  <a:lnTo>
                    <a:pt x="6" y="239"/>
                  </a:lnTo>
                  <a:lnTo>
                    <a:pt x="4" y="227"/>
                  </a:lnTo>
                  <a:lnTo>
                    <a:pt x="3" y="216"/>
                  </a:lnTo>
                  <a:lnTo>
                    <a:pt x="2" y="203"/>
                  </a:lnTo>
                  <a:lnTo>
                    <a:pt x="1" y="191"/>
                  </a:lnTo>
                  <a:lnTo>
                    <a:pt x="1" y="178"/>
                  </a:lnTo>
                  <a:lnTo>
                    <a:pt x="1" y="164"/>
                  </a:lnTo>
                  <a:lnTo>
                    <a:pt x="0" y="151"/>
                  </a:lnTo>
                  <a:lnTo>
                    <a:pt x="0" y="138"/>
                  </a:lnTo>
                  <a:lnTo>
                    <a:pt x="1" y="124"/>
                  </a:lnTo>
                  <a:lnTo>
                    <a:pt x="1" y="111"/>
                  </a:lnTo>
                  <a:lnTo>
                    <a:pt x="2" y="99"/>
                  </a:lnTo>
                  <a:lnTo>
                    <a:pt x="3" y="86"/>
                  </a:lnTo>
                  <a:lnTo>
                    <a:pt x="4" y="74"/>
                  </a:lnTo>
                  <a:lnTo>
                    <a:pt x="6" y="63"/>
                  </a:lnTo>
                  <a:lnTo>
                    <a:pt x="7" y="53"/>
                  </a:lnTo>
                  <a:lnTo>
                    <a:pt x="9" y="43"/>
                  </a:lnTo>
                  <a:lnTo>
                    <a:pt x="11" y="34"/>
                  </a:lnTo>
                  <a:lnTo>
                    <a:pt x="13" y="27"/>
                  </a:lnTo>
                  <a:lnTo>
                    <a:pt x="16" y="21"/>
                  </a:lnTo>
                  <a:lnTo>
                    <a:pt x="18" y="15"/>
                  </a:lnTo>
                  <a:lnTo>
                    <a:pt x="21" y="11"/>
                  </a:lnTo>
                  <a:lnTo>
                    <a:pt x="24" y="9"/>
                  </a:lnTo>
                  <a:lnTo>
                    <a:pt x="28" y="8"/>
                  </a:lnTo>
                  <a:lnTo>
                    <a:pt x="58" y="8"/>
                  </a:lnTo>
                  <a:lnTo>
                    <a:pt x="58" y="6"/>
                  </a:lnTo>
                  <a:lnTo>
                    <a:pt x="58" y="5"/>
                  </a:lnTo>
                  <a:lnTo>
                    <a:pt x="58" y="4"/>
                  </a:lnTo>
                  <a:lnTo>
                    <a:pt x="59" y="3"/>
                  </a:lnTo>
                  <a:lnTo>
                    <a:pt x="60" y="2"/>
                  </a:lnTo>
                  <a:lnTo>
                    <a:pt x="61" y="1"/>
                  </a:lnTo>
                  <a:lnTo>
                    <a:pt x="62" y="1"/>
                  </a:lnTo>
                  <a:lnTo>
                    <a:pt x="64" y="0"/>
                  </a:lnTo>
                  <a:lnTo>
                    <a:pt x="65" y="0"/>
                  </a:lnTo>
                  <a:lnTo>
                    <a:pt x="194" y="0"/>
                  </a:lnTo>
                  <a:lnTo>
                    <a:pt x="195" y="0"/>
                  </a:lnTo>
                  <a:lnTo>
                    <a:pt x="197" y="1"/>
                  </a:lnTo>
                  <a:lnTo>
                    <a:pt x="198" y="1"/>
                  </a:lnTo>
                  <a:lnTo>
                    <a:pt x="199" y="2"/>
                  </a:lnTo>
                  <a:lnTo>
                    <a:pt x="200" y="3"/>
                  </a:lnTo>
                  <a:lnTo>
                    <a:pt x="201" y="4"/>
                  </a:lnTo>
                  <a:lnTo>
                    <a:pt x="201" y="5"/>
                  </a:lnTo>
                  <a:lnTo>
                    <a:pt x="201" y="6"/>
                  </a:lnTo>
                  <a:lnTo>
                    <a:pt x="201" y="8"/>
                  </a:lnTo>
                  <a:lnTo>
                    <a:pt x="419" y="8"/>
                  </a:lnTo>
                  <a:lnTo>
                    <a:pt x="419" y="6"/>
                  </a:lnTo>
                  <a:lnTo>
                    <a:pt x="419" y="5"/>
                  </a:lnTo>
                  <a:lnTo>
                    <a:pt x="419" y="4"/>
                  </a:lnTo>
                  <a:lnTo>
                    <a:pt x="420" y="3"/>
                  </a:lnTo>
                  <a:lnTo>
                    <a:pt x="421" y="2"/>
                  </a:lnTo>
                  <a:lnTo>
                    <a:pt x="422" y="1"/>
                  </a:lnTo>
                  <a:lnTo>
                    <a:pt x="423" y="1"/>
                  </a:lnTo>
                  <a:lnTo>
                    <a:pt x="425" y="0"/>
                  </a:lnTo>
                  <a:lnTo>
                    <a:pt x="426" y="0"/>
                  </a:lnTo>
                  <a:lnTo>
                    <a:pt x="555" y="0"/>
                  </a:lnTo>
                  <a:lnTo>
                    <a:pt x="556" y="0"/>
                  </a:lnTo>
                  <a:lnTo>
                    <a:pt x="558" y="1"/>
                  </a:lnTo>
                  <a:lnTo>
                    <a:pt x="559" y="1"/>
                  </a:lnTo>
                  <a:lnTo>
                    <a:pt x="560" y="2"/>
                  </a:lnTo>
                  <a:lnTo>
                    <a:pt x="561" y="3"/>
                  </a:lnTo>
                  <a:lnTo>
                    <a:pt x="562" y="4"/>
                  </a:lnTo>
                  <a:lnTo>
                    <a:pt x="562" y="5"/>
                  </a:lnTo>
                  <a:lnTo>
                    <a:pt x="562" y="6"/>
                  </a:lnTo>
                  <a:lnTo>
                    <a:pt x="562" y="8"/>
                  </a:lnTo>
                  <a:lnTo>
                    <a:pt x="605" y="8"/>
                  </a:lnTo>
                  <a:lnTo>
                    <a:pt x="607" y="8"/>
                  </a:lnTo>
                  <a:lnTo>
                    <a:pt x="609" y="9"/>
                  </a:lnTo>
                  <a:lnTo>
                    <a:pt x="611" y="10"/>
                  </a:lnTo>
                  <a:lnTo>
                    <a:pt x="613" y="12"/>
                  </a:lnTo>
                  <a:lnTo>
                    <a:pt x="615" y="14"/>
                  </a:lnTo>
                  <a:lnTo>
                    <a:pt x="616" y="16"/>
                  </a:lnTo>
                  <a:lnTo>
                    <a:pt x="616" y="18"/>
                  </a:lnTo>
                  <a:lnTo>
                    <a:pt x="617" y="20"/>
                  </a:lnTo>
                  <a:lnTo>
                    <a:pt x="617" y="282"/>
                  </a:lnTo>
                  <a:lnTo>
                    <a:pt x="616" y="284"/>
                  </a:lnTo>
                  <a:lnTo>
                    <a:pt x="616" y="286"/>
                  </a:lnTo>
                  <a:lnTo>
                    <a:pt x="615" y="288"/>
                  </a:lnTo>
                  <a:lnTo>
                    <a:pt x="613" y="290"/>
                  </a:lnTo>
                  <a:lnTo>
                    <a:pt x="611" y="292"/>
                  </a:lnTo>
                  <a:lnTo>
                    <a:pt x="609" y="293"/>
                  </a:lnTo>
                  <a:lnTo>
                    <a:pt x="607" y="293"/>
                  </a:lnTo>
                  <a:lnTo>
                    <a:pt x="605" y="294"/>
                  </a:lnTo>
                  <a:lnTo>
                    <a:pt x="562" y="294"/>
                  </a:lnTo>
                  <a:close/>
                </a:path>
              </a:pathLst>
            </a:custGeom>
            <a:solidFill>
              <a:srgbClr val="9E9E9E">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33" name="Freeform 242"/>
            <p:cNvSpPr/>
            <p:nvPr/>
          </p:nvSpPr>
          <p:spPr>
            <a:xfrm>
              <a:off x="4316" y="1681"/>
              <a:ext cx="358" cy="174"/>
            </a:xfrm>
            <a:custGeom>
              <a:avLst/>
              <a:gdLst/>
              <a:ahLst/>
              <a:cxnLst>
                <a:cxn ang="0">
                  <a:pos x="4" y="2"/>
                </a:cxn>
                <a:cxn ang="0">
                  <a:pos x="4" y="2"/>
                </a:cxn>
                <a:cxn ang="0">
                  <a:pos x="4" y="2"/>
                </a:cxn>
                <a:cxn ang="0">
                  <a:pos x="3" y="2"/>
                </a:cxn>
                <a:cxn ang="0">
                  <a:pos x="3" y="2"/>
                </a:cxn>
                <a:cxn ang="0">
                  <a:pos x="3" y="2"/>
                </a:cxn>
                <a:cxn ang="0">
                  <a:pos x="3" y="2"/>
                </a:cxn>
                <a:cxn ang="0">
                  <a:pos x="2" y="2"/>
                </a:cxn>
                <a:cxn ang="0">
                  <a:pos x="2" y="2"/>
                </a:cxn>
                <a:cxn ang="0">
                  <a:pos x="2" y="2"/>
                </a:cxn>
                <a:cxn ang="0">
                  <a:pos x="1" y="2"/>
                </a:cxn>
                <a:cxn ang="0">
                  <a:pos x="1" y="2"/>
                </a:cxn>
                <a:cxn ang="0">
                  <a:pos x="1" y="2"/>
                </a:cxn>
                <a:cxn ang="0">
                  <a:pos x="1" y="2"/>
                </a:cxn>
                <a:cxn ang="0">
                  <a:pos x="1" y="2"/>
                </a:cxn>
                <a:cxn ang="0">
                  <a:pos x="1" y="2"/>
                </a:cxn>
                <a:cxn ang="0">
                  <a:pos x="1" y="2"/>
                </a:cxn>
                <a:cxn ang="0">
                  <a:pos x="1" y="2"/>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2" y="1"/>
                </a:cxn>
                <a:cxn ang="0">
                  <a:pos x="2" y="1"/>
                </a:cxn>
                <a:cxn ang="0">
                  <a:pos x="2" y="1"/>
                </a:cxn>
                <a:cxn ang="0">
                  <a:pos x="3" y="1"/>
                </a:cxn>
                <a:cxn ang="0">
                  <a:pos x="3" y="1"/>
                </a:cxn>
                <a:cxn ang="0">
                  <a:pos x="3" y="1"/>
                </a:cxn>
                <a:cxn ang="0">
                  <a:pos x="4" y="0"/>
                </a:cxn>
                <a:cxn ang="0">
                  <a:pos x="4" y="1"/>
                </a:cxn>
                <a:cxn ang="0">
                  <a:pos x="4" y="1"/>
                </a:cxn>
                <a:cxn ang="0">
                  <a:pos x="4" y="1"/>
                </a:cxn>
                <a:cxn ang="0">
                  <a:pos x="5" y="1"/>
                </a:cxn>
                <a:cxn ang="0">
                  <a:pos x="5" y="1"/>
                </a:cxn>
                <a:cxn ang="0">
                  <a:pos x="5" y="1"/>
                </a:cxn>
                <a:cxn ang="0">
                  <a:pos x="5" y="2"/>
                </a:cxn>
                <a:cxn ang="0">
                  <a:pos x="5" y="2"/>
                </a:cxn>
                <a:cxn ang="0">
                  <a:pos x="5" y="2"/>
                </a:cxn>
              </a:cxnLst>
              <a:rect l="0" t="0" r="0" b="0"/>
              <a:pathLst>
                <a:path w="617" h="301">
                  <a:moveTo>
                    <a:pt x="562" y="294"/>
                  </a:moveTo>
                  <a:lnTo>
                    <a:pt x="562" y="294"/>
                  </a:lnTo>
                  <a:lnTo>
                    <a:pt x="562" y="295"/>
                  </a:lnTo>
                  <a:lnTo>
                    <a:pt x="562" y="296"/>
                  </a:lnTo>
                  <a:lnTo>
                    <a:pt x="562" y="297"/>
                  </a:lnTo>
                  <a:lnTo>
                    <a:pt x="561" y="298"/>
                  </a:lnTo>
                  <a:lnTo>
                    <a:pt x="560" y="299"/>
                  </a:lnTo>
                  <a:lnTo>
                    <a:pt x="559" y="300"/>
                  </a:lnTo>
                  <a:lnTo>
                    <a:pt x="558" y="300"/>
                  </a:lnTo>
                  <a:lnTo>
                    <a:pt x="556" y="300"/>
                  </a:lnTo>
                  <a:lnTo>
                    <a:pt x="555" y="301"/>
                  </a:lnTo>
                  <a:lnTo>
                    <a:pt x="426" y="301"/>
                  </a:lnTo>
                  <a:lnTo>
                    <a:pt x="425" y="300"/>
                  </a:lnTo>
                  <a:lnTo>
                    <a:pt x="423" y="300"/>
                  </a:lnTo>
                  <a:lnTo>
                    <a:pt x="422" y="300"/>
                  </a:lnTo>
                  <a:lnTo>
                    <a:pt x="421" y="299"/>
                  </a:lnTo>
                  <a:lnTo>
                    <a:pt x="420" y="298"/>
                  </a:lnTo>
                  <a:lnTo>
                    <a:pt x="419" y="297"/>
                  </a:lnTo>
                  <a:lnTo>
                    <a:pt x="419" y="296"/>
                  </a:lnTo>
                  <a:lnTo>
                    <a:pt x="419" y="295"/>
                  </a:lnTo>
                  <a:lnTo>
                    <a:pt x="419" y="294"/>
                  </a:lnTo>
                  <a:lnTo>
                    <a:pt x="201" y="294"/>
                  </a:lnTo>
                  <a:lnTo>
                    <a:pt x="201" y="295"/>
                  </a:lnTo>
                  <a:lnTo>
                    <a:pt x="201" y="296"/>
                  </a:lnTo>
                  <a:lnTo>
                    <a:pt x="201" y="297"/>
                  </a:lnTo>
                  <a:lnTo>
                    <a:pt x="200" y="298"/>
                  </a:lnTo>
                  <a:lnTo>
                    <a:pt x="199" y="299"/>
                  </a:lnTo>
                  <a:lnTo>
                    <a:pt x="198" y="300"/>
                  </a:lnTo>
                  <a:lnTo>
                    <a:pt x="197" y="300"/>
                  </a:lnTo>
                  <a:lnTo>
                    <a:pt x="195" y="300"/>
                  </a:lnTo>
                  <a:lnTo>
                    <a:pt x="194" y="301"/>
                  </a:lnTo>
                  <a:lnTo>
                    <a:pt x="65" y="301"/>
                  </a:lnTo>
                  <a:lnTo>
                    <a:pt x="64" y="300"/>
                  </a:lnTo>
                  <a:lnTo>
                    <a:pt x="62" y="300"/>
                  </a:lnTo>
                  <a:lnTo>
                    <a:pt x="61" y="300"/>
                  </a:lnTo>
                  <a:lnTo>
                    <a:pt x="60" y="299"/>
                  </a:lnTo>
                  <a:lnTo>
                    <a:pt x="59" y="298"/>
                  </a:lnTo>
                  <a:lnTo>
                    <a:pt x="58" y="297"/>
                  </a:lnTo>
                  <a:lnTo>
                    <a:pt x="58" y="296"/>
                  </a:lnTo>
                  <a:lnTo>
                    <a:pt x="58" y="295"/>
                  </a:lnTo>
                  <a:lnTo>
                    <a:pt x="58" y="294"/>
                  </a:lnTo>
                  <a:lnTo>
                    <a:pt x="28" y="294"/>
                  </a:lnTo>
                  <a:lnTo>
                    <a:pt x="24" y="293"/>
                  </a:lnTo>
                  <a:lnTo>
                    <a:pt x="21" y="290"/>
                  </a:lnTo>
                  <a:lnTo>
                    <a:pt x="18" y="287"/>
                  </a:lnTo>
                  <a:lnTo>
                    <a:pt x="16" y="281"/>
                  </a:lnTo>
                  <a:lnTo>
                    <a:pt x="13" y="275"/>
                  </a:lnTo>
                  <a:lnTo>
                    <a:pt x="11" y="267"/>
                  </a:lnTo>
                  <a:lnTo>
                    <a:pt x="9" y="259"/>
                  </a:lnTo>
                  <a:lnTo>
                    <a:pt x="7" y="249"/>
                  </a:lnTo>
                  <a:lnTo>
                    <a:pt x="6" y="239"/>
                  </a:lnTo>
                  <a:lnTo>
                    <a:pt x="4" y="227"/>
                  </a:lnTo>
                  <a:lnTo>
                    <a:pt x="3" y="216"/>
                  </a:lnTo>
                  <a:lnTo>
                    <a:pt x="2" y="203"/>
                  </a:lnTo>
                  <a:lnTo>
                    <a:pt x="1" y="191"/>
                  </a:lnTo>
                  <a:lnTo>
                    <a:pt x="1" y="178"/>
                  </a:lnTo>
                  <a:lnTo>
                    <a:pt x="1" y="164"/>
                  </a:lnTo>
                  <a:lnTo>
                    <a:pt x="0" y="151"/>
                  </a:lnTo>
                  <a:lnTo>
                    <a:pt x="0" y="138"/>
                  </a:lnTo>
                  <a:lnTo>
                    <a:pt x="1" y="124"/>
                  </a:lnTo>
                  <a:lnTo>
                    <a:pt x="1" y="111"/>
                  </a:lnTo>
                  <a:lnTo>
                    <a:pt x="2" y="99"/>
                  </a:lnTo>
                  <a:lnTo>
                    <a:pt x="3" y="86"/>
                  </a:lnTo>
                  <a:lnTo>
                    <a:pt x="4" y="74"/>
                  </a:lnTo>
                  <a:lnTo>
                    <a:pt x="6" y="63"/>
                  </a:lnTo>
                  <a:lnTo>
                    <a:pt x="7" y="53"/>
                  </a:lnTo>
                  <a:lnTo>
                    <a:pt x="9" y="43"/>
                  </a:lnTo>
                  <a:lnTo>
                    <a:pt x="11" y="34"/>
                  </a:lnTo>
                  <a:lnTo>
                    <a:pt x="13" y="27"/>
                  </a:lnTo>
                  <a:lnTo>
                    <a:pt x="16" y="21"/>
                  </a:lnTo>
                  <a:lnTo>
                    <a:pt x="18" y="15"/>
                  </a:lnTo>
                  <a:lnTo>
                    <a:pt x="21" y="11"/>
                  </a:lnTo>
                  <a:lnTo>
                    <a:pt x="24" y="9"/>
                  </a:lnTo>
                  <a:lnTo>
                    <a:pt x="28" y="8"/>
                  </a:lnTo>
                  <a:lnTo>
                    <a:pt x="58" y="8"/>
                  </a:lnTo>
                  <a:lnTo>
                    <a:pt x="58" y="6"/>
                  </a:lnTo>
                  <a:lnTo>
                    <a:pt x="58" y="5"/>
                  </a:lnTo>
                  <a:lnTo>
                    <a:pt x="58" y="4"/>
                  </a:lnTo>
                  <a:lnTo>
                    <a:pt x="59" y="3"/>
                  </a:lnTo>
                  <a:lnTo>
                    <a:pt x="60" y="2"/>
                  </a:lnTo>
                  <a:lnTo>
                    <a:pt x="61" y="1"/>
                  </a:lnTo>
                  <a:lnTo>
                    <a:pt x="62" y="1"/>
                  </a:lnTo>
                  <a:lnTo>
                    <a:pt x="64" y="0"/>
                  </a:lnTo>
                  <a:lnTo>
                    <a:pt x="65" y="0"/>
                  </a:lnTo>
                  <a:lnTo>
                    <a:pt x="194" y="0"/>
                  </a:lnTo>
                  <a:lnTo>
                    <a:pt x="195" y="0"/>
                  </a:lnTo>
                  <a:lnTo>
                    <a:pt x="197" y="1"/>
                  </a:lnTo>
                  <a:lnTo>
                    <a:pt x="198" y="1"/>
                  </a:lnTo>
                  <a:lnTo>
                    <a:pt x="199" y="2"/>
                  </a:lnTo>
                  <a:lnTo>
                    <a:pt x="200" y="3"/>
                  </a:lnTo>
                  <a:lnTo>
                    <a:pt x="201" y="4"/>
                  </a:lnTo>
                  <a:lnTo>
                    <a:pt x="201" y="5"/>
                  </a:lnTo>
                  <a:lnTo>
                    <a:pt x="201" y="6"/>
                  </a:lnTo>
                  <a:lnTo>
                    <a:pt x="201" y="8"/>
                  </a:lnTo>
                  <a:lnTo>
                    <a:pt x="419" y="8"/>
                  </a:lnTo>
                  <a:lnTo>
                    <a:pt x="419" y="6"/>
                  </a:lnTo>
                  <a:lnTo>
                    <a:pt x="419" y="5"/>
                  </a:lnTo>
                  <a:lnTo>
                    <a:pt x="419" y="4"/>
                  </a:lnTo>
                  <a:lnTo>
                    <a:pt x="420" y="3"/>
                  </a:lnTo>
                  <a:lnTo>
                    <a:pt x="421" y="2"/>
                  </a:lnTo>
                  <a:lnTo>
                    <a:pt x="422" y="1"/>
                  </a:lnTo>
                  <a:lnTo>
                    <a:pt x="423" y="1"/>
                  </a:lnTo>
                  <a:lnTo>
                    <a:pt x="425" y="0"/>
                  </a:lnTo>
                  <a:lnTo>
                    <a:pt x="426" y="0"/>
                  </a:lnTo>
                  <a:lnTo>
                    <a:pt x="555" y="0"/>
                  </a:lnTo>
                  <a:lnTo>
                    <a:pt x="556" y="0"/>
                  </a:lnTo>
                  <a:lnTo>
                    <a:pt x="558" y="1"/>
                  </a:lnTo>
                  <a:lnTo>
                    <a:pt x="559" y="1"/>
                  </a:lnTo>
                  <a:lnTo>
                    <a:pt x="560" y="2"/>
                  </a:lnTo>
                  <a:lnTo>
                    <a:pt x="561" y="3"/>
                  </a:lnTo>
                  <a:lnTo>
                    <a:pt x="562" y="4"/>
                  </a:lnTo>
                  <a:lnTo>
                    <a:pt x="562" y="5"/>
                  </a:lnTo>
                  <a:lnTo>
                    <a:pt x="562" y="6"/>
                  </a:lnTo>
                  <a:lnTo>
                    <a:pt x="562" y="8"/>
                  </a:lnTo>
                  <a:lnTo>
                    <a:pt x="605" y="8"/>
                  </a:lnTo>
                  <a:lnTo>
                    <a:pt x="607" y="8"/>
                  </a:lnTo>
                  <a:lnTo>
                    <a:pt x="609" y="9"/>
                  </a:lnTo>
                  <a:lnTo>
                    <a:pt x="611" y="10"/>
                  </a:lnTo>
                  <a:lnTo>
                    <a:pt x="613" y="12"/>
                  </a:lnTo>
                  <a:lnTo>
                    <a:pt x="615" y="14"/>
                  </a:lnTo>
                  <a:lnTo>
                    <a:pt x="616" y="16"/>
                  </a:lnTo>
                  <a:lnTo>
                    <a:pt x="616" y="18"/>
                  </a:lnTo>
                  <a:lnTo>
                    <a:pt x="617" y="20"/>
                  </a:lnTo>
                  <a:lnTo>
                    <a:pt x="617" y="282"/>
                  </a:lnTo>
                  <a:lnTo>
                    <a:pt x="616" y="284"/>
                  </a:lnTo>
                  <a:lnTo>
                    <a:pt x="616" y="286"/>
                  </a:lnTo>
                  <a:lnTo>
                    <a:pt x="615" y="288"/>
                  </a:lnTo>
                  <a:lnTo>
                    <a:pt x="613" y="290"/>
                  </a:lnTo>
                  <a:lnTo>
                    <a:pt x="611" y="292"/>
                  </a:lnTo>
                  <a:lnTo>
                    <a:pt x="609" y="293"/>
                  </a:lnTo>
                  <a:lnTo>
                    <a:pt x="607" y="293"/>
                  </a:lnTo>
                  <a:lnTo>
                    <a:pt x="605" y="294"/>
                  </a:lnTo>
                  <a:lnTo>
                    <a:pt x="562" y="294"/>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34" name="Freeform 243"/>
            <p:cNvSpPr/>
            <p:nvPr/>
          </p:nvSpPr>
          <p:spPr>
            <a:xfrm>
              <a:off x="4313" y="1731"/>
              <a:ext cx="9" cy="78"/>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Lst>
              <a:rect l="0" t="0" r="0" b="0"/>
              <a:pathLst>
                <a:path w="16" h="134">
                  <a:moveTo>
                    <a:pt x="16" y="9"/>
                  </a:moveTo>
                  <a:lnTo>
                    <a:pt x="16" y="9"/>
                  </a:lnTo>
                  <a:lnTo>
                    <a:pt x="16" y="125"/>
                  </a:lnTo>
                  <a:lnTo>
                    <a:pt x="16" y="127"/>
                  </a:lnTo>
                  <a:lnTo>
                    <a:pt x="16" y="129"/>
                  </a:lnTo>
                  <a:lnTo>
                    <a:pt x="15" y="130"/>
                  </a:lnTo>
                  <a:lnTo>
                    <a:pt x="14" y="132"/>
                  </a:lnTo>
                  <a:lnTo>
                    <a:pt x="13" y="133"/>
                  </a:lnTo>
                  <a:lnTo>
                    <a:pt x="12" y="134"/>
                  </a:lnTo>
                  <a:lnTo>
                    <a:pt x="10" y="134"/>
                  </a:lnTo>
                  <a:lnTo>
                    <a:pt x="8" y="134"/>
                  </a:lnTo>
                  <a:lnTo>
                    <a:pt x="7" y="134"/>
                  </a:lnTo>
                  <a:lnTo>
                    <a:pt x="5" y="134"/>
                  </a:lnTo>
                  <a:lnTo>
                    <a:pt x="4" y="133"/>
                  </a:lnTo>
                  <a:lnTo>
                    <a:pt x="3" y="132"/>
                  </a:lnTo>
                  <a:lnTo>
                    <a:pt x="2" y="130"/>
                  </a:lnTo>
                  <a:lnTo>
                    <a:pt x="1" y="129"/>
                  </a:lnTo>
                  <a:lnTo>
                    <a:pt x="0" y="127"/>
                  </a:lnTo>
                  <a:lnTo>
                    <a:pt x="0" y="125"/>
                  </a:lnTo>
                  <a:lnTo>
                    <a:pt x="0" y="9"/>
                  </a:lnTo>
                  <a:lnTo>
                    <a:pt x="0" y="7"/>
                  </a:lnTo>
                  <a:lnTo>
                    <a:pt x="1" y="5"/>
                  </a:lnTo>
                  <a:lnTo>
                    <a:pt x="2" y="4"/>
                  </a:lnTo>
                  <a:lnTo>
                    <a:pt x="3" y="3"/>
                  </a:lnTo>
                  <a:lnTo>
                    <a:pt x="4" y="1"/>
                  </a:lnTo>
                  <a:lnTo>
                    <a:pt x="5" y="1"/>
                  </a:lnTo>
                  <a:lnTo>
                    <a:pt x="7" y="0"/>
                  </a:lnTo>
                  <a:lnTo>
                    <a:pt x="8" y="0"/>
                  </a:lnTo>
                  <a:lnTo>
                    <a:pt x="10" y="0"/>
                  </a:lnTo>
                  <a:lnTo>
                    <a:pt x="12" y="1"/>
                  </a:lnTo>
                  <a:lnTo>
                    <a:pt x="13" y="1"/>
                  </a:lnTo>
                  <a:lnTo>
                    <a:pt x="14" y="3"/>
                  </a:lnTo>
                  <a:lnTo>
                    <a:pt x="15" y="4"/>
                  </a:lnTo>
                  <a:lnTo>
                    <a:pt x="16" y="5"/>
                  </a:lnTo>
                  <a:lnTo>
                    <a:pt x="16" y="7"/>
                  </a:lnTo>
                  <a:lnTo>
                    <a:pt x="16" y="9"/>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35" name="Freeform 244"/>
            <p:cNvSpPr/>
            <p:nvPr/>
          </p:nvSpPr>
          <p:spPr>
            <a:xfrm>
              <a:off x="4324" y="1685"/>
              <a:ext cx="21" cy="11"/>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0"/>
                </a:cxn>
                <a:cxn ang="0">
                  <a:pos x="1" y="1"/>
                </a:cxn>
              </a:cxnLst>
              <a:rect l="0" t="0" r="0" b="0"/>
              <a:pathLst>
                <a:path w="37" h="18">
                  <a:moveTo>
                    <a:pt x="37" y="1"/>
                  </a:moveTo>
                  <a:lnTo>
                    <a:pt x="37" y="1"/>
                  </a:lnTo>
                  <a:lnTo>
                    <a:pt x="29" y="13"/>
                  </a:lnTo>
                  <a:lnTo>
                    <a:pt x="15" y="13"/>
                  </a:lnTo>
                  <a:lnTo>
                    <a:pt x="15" y="14"/>
                  </a:lnTo>
                  <a:lnTo>
                    <a:pt x="14" y="15"/>
                  </a:lnTo>
                  <a:lnTo>
                    <a:pt x="14" y="16"/>
                  </a:lnTo>
                  <a:lnTo>
                    <a:pt x="14" y="17"/>
                  </a:lnTo>
                  <a:lnTo>
                    <a:pt x="13" y="17"/>
                  </a:lnTo>
                  <a:lnTo>
                    <a:pt x="13" y="18"/>
                  </a:lnTo>
                  <a:lnTo>
                    <a:pt x="9" y="18"/>
                  </a:lnTo>
                  <a:lnTo>
                    <a:pt x="6" y="18"/>
                  </a:lnTo>
                  <a:lnTo>
                    <a:pt x="3" y="18"/>
                  </a:lnTo>
                  <a:lnTo>
                    <a:pt x="0" y="18"/>
                  </a:lnTo>
                  <a:lnTo>
                    <a:pt x="2" y="13"/>
                  </a:lnTo>
                  <a:lnTo>
                    <a:pt x="4" y="8"/>
                  </a:lnTo>
                  <a:lnTo>
                    <a:pt x="5" y="5"/>
                  </a:lnTo>
                  <a:lnTo>
                    <a:pt x="7" y="3"/>
                  </a:lnTo>
                  <a:lnTo>
                    <a:pt x="9" y="2"/>
                  </a:lnTo>
                  <a:lnTo>
                    <a:pt x="11" y="1"/>
                  </a:lnTo>
                  <a:lnTo>
                    <a:pt x="14" y="1"/>
                  </a:lnTo>
                  <a:lnTo>
                    <a:pt x="17" y="0"/>
                  </a:lnTo>
                  <a:lnTo>
                    <a:pt x="37" y="1"/>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36" name="Freeform 245"/>
            <p:cNvSpPr/>
            <p:nvPr/>
          </p:nvSpPr>
          <p:spPr>
            <a:xfrm>
              <a:off x="4324" y="1685"/>
              <a:ext cx="21" cy="11"/>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0"/>
                </a:cxn>
                <a:cxn ang="0">
                  <a:pos x="1" y="1"/>
                </a:cxn>
                <a:cxn ang="0">
                  <a:pos x="1" y="1"/>
                </a:cxn>
              </a:cxnLst>
              <a:rect l="0" t="0" r="0" b="0"/>
              <a:pathLst>
                <a:path w="37" h="18">
                  <a:moveTo>
                    <a:pt x="37" y="1"/>
                  </a:moveTo>
                  <a:lnTo>
                    <a:pt x="37" y="1"/>
                  </a:lnTo>
                  <a:lnTo>
                    <a:pt x="29" y="13"/>
                  </a:lnTo>
                  <a:lnTo>
                    <a:pt x="15" y="13"/>
                  </a:lnTo>
                  <a:lnTo>
                    <a:pt x="15" y="14"/>
                  </a:lnTo>
                  <a:lnTo>
                    <a:pt x="14" y="15"/>
                  </a:lnTo>
                  <a:lnTo>
                    <a:pt x="14" y="16"/>
                  </a:lnTo>
                  <a:lnTo>
                    <a:pt x="14" y="17"/>
                  </a:lnTo>
                  <a:lnTo>
                    <a:pt x="13" y="17"/>
                  </a:lnTo>
                  <a:lnTo>
                    <a:pt x="13" y="18"/>
                  </a:lnTo>
                  <a:lnTo>
                    <a:pt x="9" y="18"/>
                  </a:lnTo>
                  <a:lnTo>
                    <a:pt x="6" y="18"/>
                  </a:lnTo>
                  <a:lnTo>
                    <a:pt x="3" y="18"/>
                  </a:lnTo>
                  <a:lnTo>
                    <a:pt x="0" y="18"/>
                  </a:lnTo>
                  <a:lnTo>
                    <a:pt x="2" y="13"/>
                  </a:lnTo>
                  <a:lnTo>
                    <a:pt x="4" y="8"/>
                  </a:lnTo>
                  <a:lnTo>
                    <a:pt x="5" y="5"/>
                  </a:lnTo>
                  <a:lnTo>
                    <a:pt x="7" y="3"/>
                  </a:lnTo>
                  <a:lnTo>
                    <a:pt x="9" y="2"/>
                  </a:lnTo>
                  <a:lnTo>
                    <a:pt x="11" y="1"/>
                  </a:lnTo>
                  <a:lnTo>
                    <a:pt x="14" y="1"/>
                  </a:lnTo>
                  <a:lnTo>
                    <a:pt x="17" y="0"/>
                  </a:lnTo>
                  <a:lnTo>
                    <a:pt x="37" y="1"/>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37" name="Freeform 246"/>
            <p:cNvSpPr/>
            <p:nvPr/>
          </p:nvSpPr>
          <p:spPr>
            <a:xfrm>
              <a:off x="4324" y="1842"/>
              <a:ext cx="21" cy="10"/>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0" y="0"/>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37" h="17">
                  <a:moveTo>
                    <a:pt x="37" y="17"/>
                  </a:moveTo>
                  <a:lnTo>
                    <a:pt x="37" y="17"/>
                  </a:lnTo>
                  <a:lnTo>
                    <a:pt x="29" y="5"/>
                  </a:lnTo>
                  <a:lnTo>
                    <a:pt x="15" y="5"/>
                  </a:lnTo>
                  <a:lnTo>
                    <a:pt x="15" y="4"/>
                  </a:lnTo>
                  <a:lnTo>
                    <a:pt x="14" y="3"/>
                  </a:lnTo>
                  <a:lnTo>
                    <a:pt x="14" y="2"/>
                  </a:lnTo>
                  <a:lnTo>
                    <a:pt x="14" y="1"/>
                  </a:lnTo>
                  <a:lnTo>
                    <a:pt x="13" y="1"/>
                  </a:lnTo>
                  <a:lnTo>
                    <a:pt x="13" y="0"/>
                  </a:lnTo>
                  <a:lnTo>
                    <a:pt x="9" y="0"/>
                  </a:lnTo>
                  <a:lnTo>
                    <a:pt x="6" y="0"/>
                  </a:lnTo>
                  <a:lnTo>
                    <a:pt x="3" y="0"/>
                  </a:lnTo>
                  <a:lnTo>
                    <a:pt x="0" y="0"/>
                  </a:lnTo>
                  <a:lnTo>
                    <a:pt x="2" y="5"/>
                  </a:lnTo>
                  <a:lnTo>
                    <a:pt x="4" y="9"/>
                  </a:lnTo>
                  <a:lnTo>
                    <a:pt x="5" y="12"/>
                  </a:lnTo>
                  <a:lnTo>
                    <a:pt x="7" y="15"/>
                  </a:lnTo>
                  <a:lnTo>
                    <a:pt x="9" y="16"/>
                  </a:lnTo>
                  <a:lnTo>
                    <a:pt x="11" y="17"/>
                  </a:lnTo>
                  <a:lnTo>
                    <a:pt x="14" y="17"/>
                  </a:lnTo>
                  <a:lnTo>
                    <a:pt x="17" y="17"/>
                  </a:lnTo>
                  <a:lnTo>
                    <a:pt x="37" y="17"/>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38" name="Freeform 247"/>
            <p:cNvSpPr/>
            <p:nvPr/>
          </p:nvSpPr>
          <p:spPr>
            <a:xfrm>
              <a:off x="4324" y="1842"/>
              <a:ext cx="21" cy="10"/>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37" h="17">
                  <a:moveTo>
                    <a:pt x="37" y="17"/>
                  </a:moveTo>
                  <a:lnTo>
                    <a:pt x="37" y="17"/>
                  </a:lnTo>
                  <a:lnTo>
                    <a:pt x="29" y="5"/>
                  </a:lnTo>
                  <a:lnTo>
                    <a:pt x="15" y="5"/>
                  </a:lnTo>
                  <a:lnTo>
                    <a:pt x="15" y="4"/>
                  </a:lnTo>
                  <a:lnTo>
                    <a:pt x="14" y="3"/>
                  </a:lnTo>
                  <a:lnTo>
                    <a:pt x="14" y="2"/>
                  </a:lnTo>
                  <a:lnTo>
                    <a:pt x="14" y="1"/>
                  </a:lnTo>
                  <a:lnTo>
                    <a:pt x="13" y="1"/>
                  </a:lnTo>
                  <a:lnTo>
                    <a:pt x="13" y="0"/>
                  </a:lnTo>
                  <a:lnTo>
                    <a:pt x="9" y="0"/>
                  </a:lnTo>
                  <a:lnTo>
                    <a:pt x="6" y="0"/>
                  </a:lnTo>
                  <a:lnTo>
                    <a:pt x="3" y="0"/>
                  </a:lnTo>
                  <a:lnTo>
                    <a:pt x="0" y="0"/>
                  </a:lnTo>
                  <a:lnTo>
                    <a:pt x="2" y="5"/>
                  </a:lnTo>
                  <a:lnTo>
                    <a:pt x="4" y="9"/>
                  </a:lnTo>
                  <a:lnTo>
                    <a:pt x="5" y="12"/>
                  </a:lnTo>
                  <a:lnTo>
                    <a:pt x="7" y="15"/>
                  </a:lnTo>
                  <a:lnTo>
                    <a:pt x="9" y="16"/>
                  </a:lnTo>
                  <a:lnTo>
                    <a:pt x="11" y="17"/>
                  </a:lnTo>
                  <a:lnTo>
                    <a:pt x="14" y="17"/>
                  </a:lnTo>
                  <a:lnTo>
                    <a:pt x="17" y="17"/>
                  </a:lnTo>
                  <a:lnTo>
                    <a:pt x="37" y="17"/>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39" name="Freeform 248"/>
            <p:cNvSpPr/>
            <p:nvPr/>
          </p:nvSpPr>
          <p:spPr>
            <a:xfrm>
              <a:off x="4317" y="1696"/>
              <a:ext cx="14" cy="37"/>
            </a:xfrm>
            <a:custGeom>
              <a:avLst/>
              <a:gdLst/>
              <a:ahLst/>
              <a:cxnLst>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1" y="0"/>
                </a:cxn>
              </a:cxnLst>
              <a:rect l="0" t="0" r="0" b="0"/>
              <a:pathLst>
                <a:path w="25" h="64">
                  <a:moveTo>
                    <a:pt x="25" y="0"/>
                  </a:moveTo>
                  <a:lnTo>
                    <a:pt x="25" y="0"/>
                  </a:lnTo>
                  <a:lnTo>
                    <a:pt x="24" y="4"/>
                  </a:lnTo>
                  <a:lnTo>
                    <a:pt x="23" y="8"/>
                  </a:lnTo>
                  <a:lnTo>
                    <a:pt x="22" y="12"/>
                  </a:lnTo>
                  <a:lnTo>
                    <a:pt x="22" y="16"/>
                  </a:lnTo>
                  <a:lnTo>
                    <a:pt x="21" y="20"/>
                  </a:lnTo>
                  <a:lnTo>
                    <a:pt x="20" y="25"/>
                  </a:lnTo>
                  <a:lnTo>
                    <a:pt x="20" y="28"/>
                  </a:lnTo>
                  <a:lnTo>
                    <a:pt x="19" y="32"/>
                  </a:lnTo>
                  <a:lnTo>
                    <a:pt x="19" y="37"/>
                  </a:lnTo>
                  <a:lnTo>
                    <a:pt x="18" y="41"/>
                  </a:lnTo>
                  <a:lnTo>
                    <a:pt x="18" y="44"/>
                  </a:lnTo>
                  <a:lnTo>
                    <a:pt x="17" y="48"/>
                  </a:lnTo>
                  <a:lnTo>
                    <a:pt x="17" y="52"/>
                  </a:lnTo>
                  <a:lnTo>
                    <a:pt x="16" y="56"/>
                  </a:lnTo>
                  <a:lnTo>
                    <a:pt x="16" y="60"/>
                  </a:lnTo>
                  <a:lnTo>
                    <a:pt x="16" y="64"/>
                  </a:lnTo>
                  <a:lnTo>
                    <a:pt x="12" y="64"/>
                  </a:lnTo>
                  <a:lnTo>
                    <a:pt x="8" y="64"/>
                  </a:lnTo>
                  <a:lnTo>
                    <a:pt x="4" y="64"/>
                  </a:lnTo>
                  <a:lnTo>
                    <a:pt x="0" y="64"/>
                  </a:lnTo>
                  <a:lnTo>
                    <a:pt x="1" y="60"/>
                  </a:lnTo>
                  <a:lnTo>
                    <a:pt x="1" y="56"/>
                  </a:lnTo>
                  <a:lnTo>
                    <a:pt x="1" y="52"/>
                  </a:lnTo>
                  <a:lnTo>
                    <a:pt x="2" y="48"/>
                  </a:lnTo>
                  <a:lnTo>
                    <a:pt x="2" y="44"/>
                  </a:lnTo>
                  <a:lnTo>
                    <a:pt x="3" y="40"/>
                  </a:lnTo>
                  <a:lnTo>
                    <a:pt x="3" y="36"/>
                  </a:lnTo>
                  <a:lnTo>
                    <a:pt x="4" y="32"/>
                  </a:lnTo>
                  <a:lnTo>
                    <a:pt x="5" y="28"/>
                  </a:lnTo>
                  <a:lnTo>
                    <a:pt x="5" y="24"/>
                  </a:lnTo>
                  <a:lnTo>
                    <a:pt x="6" y="20"/>
                  </a:lnTo>
                  <a:lnTo>
                    <a:pt x="7" y="16"/>
                  </a:lnTo>
                  <a:lnTo>
                    <a:pt x="8" y="12"/>
                  </a:lnTo>
                  <a:lnTo>
                    <a:pt x="9" y="8"/>
                  </a:lnTo>
                  <a:lnTo>
                    <a:pt x="10" y="4"/>
                  </a:lnTo>
                  <a:lnTo>
                    <a:pt x="11" y="0"/>
                  </a:lnTo>
                  <a:lnTo>
                    <a:pt x="15" y="0"/>
                  </a:lnTo>
                  <a:lnTo>
                    <a:pt x="18" y="0"/>
                  </a:lnTo>
                  <a:lnTo>
                    <a:pt x="22" y="0"/>
                  </a:lnTo>
                  <a:lnTo>
                    <a:pt x="25" y="0"/>
                  </a:lnTo>
                  <a:close/>
                </a:path>
              </a:pathLst>
            </a:custGeom>
            <a:solidFill>
              <a:srgbClr val="E8E8E8">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40" name="Freeform 249"/>
            <p:cNvSpPr/>
            <p:nvPr/>
          </p:nvSpPr>
          <p:spPr>
            <a:xfrm>
              <a:off x="4317" y="1696"/>
              <a:ext cx="14" cy="37"/>
            </a:xfrm>
            <a:custGeom>
              <a:avLst/>
              <a:gdLst/>
              <a:ahLst/>
              <a:cxnLst>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1" y="0"/>
                </a:cxn>
                <a:cxn ang="0">
                  <a:pos x="1" y="0"/>
                </a:cxn>
              </a:cxnLst>
              <a:rect l="0" t="0" r="0" b="0"/>
              <a:pathLst>
                <a:path w="25" h="64">
                  <a:moveTo>
                    <a:pt x="25" y="0"/>
                  </a:moveTo>
                  <a:lnTo>
                    <a:pt x="25" y="0"/>
                  </a:lnTo>
                  <a:lnTo>
                    <a:pt x="24" y="4"/>
                  </a:lnTo>
                  <a:lnTo>
                    <a:pt x="23" y="8"/>
                  </a:lnTo>
                  <a:lnTo>
                    <a:pt x="22" y="12"/>
                  </a:lnTo>
                  <a:lnTo>
                    <a:pt x="22" y="16"/>
                  </a:lnTo>
                  <a:lnTo>
                    <a:pt x="21" y="20"/>
                  </a:lnTo>
                  <a:lnTo>
                    <a:pt x="20" y="25"/>
                  </a:lnTo>
                  <a:lnTo>
                    <a:pt x="20" y="28"/>
                  </a:lnTo>
                  <a:lnTo>
                    <a:pt x="19" y="32"/>
                  </a:lnTo>
                  <a:lnTo>
                    <a:pt x="19" y="37"/>
                  </a:lnTo>
                  <a:lnTo>
                    <a:pt x="18" y="41"/>
                  </a:lnTo>
                  <a:lnTo>
                    <a:pt x="18" y="44"/>
                  </a:lnTo>
                  <a:lnTo>
                    <a:pt x="17" y="48"/>
                  </a:lnTo>
                  <a:lnTo>
                    <a:pt x="17" y="52"/>
                  </a:lnTo>
                  <a:lnTo>
                    <a:pt x="16" y="56"/>
                  </a:lnTo>
                  <a:lnTo>
                    <a:pt x="16" y="60"/>
                  </a:lnTo>
                  <a:lnTo>
                    <a:pt x="16" y="64"/>
                  </a:lnTo>
                  <a:lnTo>
                    <a:pt x="12" y="64"/>
                  </a:lnTo>
                  <a:lnTo>
                    <a:pt x="8" y="64"/>
                  </a:lnTo>
                  <a:lnTo>
                    <a:pt x="4" y="64"/>
                  </a:lnTo>
                  <a:lnTo>
                    <a:pt x="0" y="64"/>
                  </a:lnTo>
                  <a:lnTo>
                    <a:pt x="1" y="60"/>
                  </a:lnTo>
                  <a:lnTo>
                    <a:pt x="1" y="56"/>
                  </a:lnTo>
                  <a:lnTo>
                    <a:pt x="1" y="52"/>
                  </a:lnTo>
                  <a:lnTo>
                    <a:pt x="2" y="48"/>
                  </a:lnTo>
                  <a:lnTo>
                    <a:pt x="2" y="44"/>
                  </a:lnTo>
                  <a:lnTo>
                    <a:pt x="3" y="40"/>
                  </a:lnTo>
                  <a:lnTo>
                    <a:pt x="3" y="36"/>
                  </a:lnTo>
                  <a:lnTo>
                    <a:pt x="4" y="32"/>
                  </a:lnTo>
                  <a:lnTo>
                    <a:pt x="5" y="28"/>
                  </a:lnTo>
                  <a:lnTo>
                    <a:pt x="5" y="24"/>
                  </a:lnTo>
                  <a:lnTo>
                    <a:pt x="6" y="20"/>
                  </a:lnTo>
                  <a:lnTo>
                    <a:pt x="7" y="16"/>
                  </a:lnTo>
                  <a:lnTo>
                    <a:pt x="8" y="12"/>
                  </a:lnTo>
                  <a:lnTo>
                    <a:pt x="9" y="8"/>
                  </a:lnTo>
                  <a:lnTo>
                    <a:pt x="10" y="4"/>
                  </a:lnTo>
                  <a:lnTo>
                    <a:pt x="11" y="0"/>
                  </a:lnTo>
                  <a:lnTo>
                    <a:pt x="15" y="0"/>
                  </a:lnTo>
                  <a:lnTo>
                    <a:pt x="18" y="0"/>
                  </a:lnTo>
                  <a:lnTo>
                    <a:pt x="22" y="0"/>
                  </a:lnTo>
                  <a:lnTo>
                    <a:pt x="25"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41" name="Freeform 250"/>
            <p:cNvSpPr/>
            <p:nvPr/>
          </p:nvSpPr>
          <p:spPr>
            <a:xfrm>
              <a:off x="4317" y="1805"/>
              <a:ext cx="14" cy="37"/>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25" h="64">
                  <a:moveTo>
                    <a:pt x="25" y="64"/>
                  </a:moveTo>
                  <a:lnTo>
                    <a:pt x="25" y="64"/>
                  </a:lnTo>
                  <a:lnTo>
                    <a:pt x="24" y="60"/>
                  </a:lnTo>
                  <a:lnTo>
                    <a:pt x="23" y="56"/>
                  </a:lnTo>
                  <a:lnTo>
                    <a:pt x="22" y="52"/>
                  </a:lnTo>
                  <a:lnTo>
                    <a:pt x="22" y="48"/>
                  </a:lnTo>
                  <a:lnTo>
                    <a:pt x="21" y="44"/>
                  </a:lnTo>
                  <a:lnTo>
                    <a:pt x="20" y="39"/>
                  </a:lnTo>
                  <a:lnTo>
                    <a:pt x="20" y="35"/>
                  </a:lnTo>
                  <a:lnTo>
                    <a:pt x="19" y="31"/>
                  </a:lnTo>
                  <a:lnTo>
                    <a:pt x="19" y="27"/>
                  </a:lnTo>
                  <a:lnTo>
                    <a:pt x="18" y="23"/>
                  </a:lnTo>
                  <a:lnTo>
                    <a:pt x="18" y="19"/>
                  </a:lnTo>
                  <a:lnTo>
                    <a:pt x="17" y="16"/>
                  </a:lnTo>
                  <a:lnTo>
                    <a:pt x="17" y="12"/>
                  </a:lnTo>
                  <a:lnTo>
                    <a:pt x="16" y="8"/>
                  </a:lnTo>
                  <a:lnTo>
                    <a:pt x="16" y="4"/>
                  </a:lnTo>
                  <a:lnTo>
                    <a:pt x="16" y="0"/>
                  </a:lnTo>
                  <a:lnTo>
                    <a:pt x="12" y="0"/>
                  </a:lnTo>
                  <a:lnTo>
                    <a:pt x="8" y="0"/>
                  </a:lnTo>
                  <a:lnTo>
                    <a:pt x="4" y="0"/>
                  </a:lnTo>
                  <a:lnTo>
                    <a:pt x="0" y="0"/>
                  </a:lnTo>
                  <a:lnTo>
                    <a:pt x="1" y="4"/>
                  </a:lnTo>
                  <a:lnTo>
                    <a:pt x="1" y="8"/>
                  </a:lnTo>
                  <a:lnTo>
                    <a:pt x="1" y="12"/>
                  </a:lnTo>
                  <a:lnTo>
                    <a:pt x="2" y="16"/>
                  </a:lnTo>
                  <a:lnTo>
                    <a:pt x="2" y="20"/>
                  </a:lnTo>
                  <a:lnTo>
                    <a:pt x="3" y="24"/>
                  </a:lnTo>
                  <a:lnTo>
                    <a:pt x="3" y="28"/>
                  </a:lnTo>
                  <a:lnTo>
                    <a:pt x="4" y="32"/>
                  </a:lnTo>
                  <a:lnTo>
                    <a:pt x="5" y="36"/>
                  </a:lnTo>
                  <a:lnTo>
                    <a:pt x="5" y="40"/>
                  </a:lnTo>
                  <a:lnTo>
                    <a:pt x="6" y="44"/>
                  </a:lnTo>
                  <a:lnTo>
                    <a:pt x="7" y="48"/>
                  </a:lnTo>
                  <a:lnTo>
                    <a:pt x="8" y="52"/>
                  </a:lnTo>
                  <a:lnTo>
                    <a:pt x="9" y="56"/>
                  </a:lnTo>
                  <a:lnTo>
                    <a:pt x="10" y="60"/>
                  </a:lnTo>
                  <a:lnTo>
                    <a:pt x="11" y="64"/>
                  </a:lnTo>
                  <a:lnTo>
                    <a:pt x="15" y="64"/>
                  </a:lnTo>
                  <a:lnTo>
                    <a:pt x="18" y="64"/>
                  </a:lnTo>
                  <a:lnTo>
                    <a:pt x="22" y="64"/>
                  </a:lnTo>
                  <a:lnTo>
                    <a:pt x="25" y="64"/>
                  </a:lnTo>
                  <a:close/>
                </a:path>
              </a:pathLst>
            </a:custGeom>
            <a:solidFill>
              <a:srgbClr val="E8E8E8">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42" name="Freeform 251"/>
            <p:cNvSpPr/>
            <p:nvPr/>
          </p:nvSpPr>
          <p:spPr>
            <a:xfrm>
              <a:off x="4317" y="1805"/>
              <a:ext cx="14" cy="37"/>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0"/>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25" h="64">
                  <a:moveTo>
                    <a:pt x="25" y="64"/>
                  </a:moveTo>
                  <a:lnTo>
                    <a:pt x="25" y="64"/>
                  </a:lnTo>
                  <a:lnTo>
                    <a:pt x="24" y="60"/>
                  </a:lnTo>
                  <a:lnTo>
                    <a:pt x="23" y="56"/>
                  </a:lnTo>
                  <a:lnTo>
                    <a:pt x="22" y="52"/>
                  </a:lnTo>
                  <a:lnTo>
                    <a:pt x="22" y="48"/>
                  </a:lnTo>
                  <a:lnTo>
                    <a:pt x="21" y="44"/>
                  </a:lnTo>
                  <a:lnTo>
                    <a:pt x="20" y="39"/>
                  </a:lnTo>
                  <a:lnTo>
                    <a:pt x="20" y="35"/>
                  </a:lnTo>
                  <a:lnTo>
                    <a:pt x="19" y="31"/>
                  </a:lnTo>
                  <a:lnTo>
                    <a:pt x="19" y="27"/>
                  </a:lnTo>
                  <a:lnTo>
                    <a:pt x="18" y="23"/>
                  </a:lnTo>
                  <a:lnTo>
                    <a:pt x="18" y="19"/>
                  </a:lnTo>
                  <a:lnTo>
                    <a:pt x="17" y="16"/>
                  </a:lnTo>
                  <a:lnTo>
                    <a:pt x="17" y="12"/>
                  </a:lnTo>
                  <a:lnTo>
                    <a:pt x="16" y="8"/>
                  </a:lnTo>
                  <a:lnTo>
                    <a:pt x="16" y="4"/>
                  </a:lnTo>
                  <a:lnTo>
                    <a:pt x="16" y="0"/>
                  </a:lnTo>
                  <a:lnTo>
                    <a:pt x="12" y="0"/>
                  </a:lnTo>
                  <a:lnTo>
                    <a:pt x="8" y="0"/>
                  </a:lnTo>
                  <a:lnTo>
                    <a:pt x="4" y="0"/>
                  </a:lnTo>
                  <a:lnTo>
                    <a:pt x="0" y="0"/>
                  </a:lnTo>
                  <a:lnTo>
                    <a:pt x="1" y="4"/>
                  </a:lnTo>
                  <a:lnTo>
                    <a:pt x="1" y="8"/>
                  </a:lnTo>
                  <a:lnTo>
                    <a:pt x="1" y="12"/>
                  </a:lnTo>
                  <a:lnTo>
                    <a:pt x="2" y="16"/>
                  </a:lnTo>
                  <a:lnTo>
                    <a:pt x="2" y="20"/>
                  </a:lnTo>
                  <a:lnTo>
                    <a:pt x="3" y="24"/>
                  </a:lnTo>
                  <a:lnTo>
                    <a:pt x="3" y="28"/>
                  </a:lnTo>
                  <a:lnTo>
                    <a:pt x="4" y="32"/>
                  </a:lnTo>
                  <a:lnTo>
                    <a:pt x="5" y="36"/>
                  </a:lnTo>
                  <a:lnTo>
                    <a:pt x="5" y="40"/>
                  </a:lnTo>
                  <a:lnTo>
                    <a:pt x="6" y="44"/>
                  </a:lnTo>
                  <a:lnTo>
                    <a:pt x="7" y="48"/>
                  </a:lnTo>
                  <a:lnTo>
                    <a:pt x="8" y="52"/>
                  </a:lnTo>
                  <a:lnTo>
                    <a:pt x="9" y="56"/>
                  </a:lnTo>
                  <a:lnTo>
                    <a:pt x="10" y="60"/>
                  </a:lnTo>
                  <a:lnTo>
                    <a:pt x="11" y="64"/>
                  </a:lnTo>
                  <a:lnTo>
                    <a:pt x="15" y="64"/>
                  </a:lnTo>
                  <a:lnTo>
                    <a:pt x="18" y="64"/>
                  </a:lnTo>
                  <a:lnTo>
                    <a:pt x="22" y="64"/>
                  </a:lnTo>
                  <a:lnTo>
                    <a:pt x="25" y="64"/>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43" name="Freeform 252"/>
            <p:cNvSpPr/>
            <p:nvPr/>
          </p:nvSpPr>
          <p:spPr>
            <a:xfrm>
              <a:off x="4412" y="1685"/>
              <a:ext cx="13" cy="3"/>
            </a:xfrm>
            <a:custGeom>
              <a:avLst/>
              <a:gdLst/>
              <a:ahLst/>
              <a:cxnLst>
                <a:cxn ang="0">
                  <a:pos x="0" y="1"/>
                </a:cxn>
                <a:cxn ang="0">
                  <a:pos x="0" y="1"/>
                </a:cxn>
                <a:cxn ang="0">
                  <a:pos x="1" y="1"/>
                </a:cxn>
                <a:cxn ang="0">
                  <a:pos x="1" y="0"/>
                </a:cxn>
                <a:cxn ang="0">
                  <a:pos x="0" y="0"/>
                </a:cxn>
                <a:cxn ang="0">
                  <a:pos x="0" y="1"/>
                </a:cxn>
              </a:cxnLst>
              <a:rect l="0" t="0" r="0" b="0"/>
              <a:pathLst>
                <a:path w="22" h="5">
                  <a:moveTo>
                    <a:pt x="0" y="5"/>
                  </a:moveTo>
                  <a:lnTo>
                    <a:pt x="0" y="5"/>
                  </a:lnTo>
                  <a:lnTo>
                    <a:pt x="22" y="5"/>
                  </a:lnTo>
                  <a:lnTo>
                    <a:pt x="22" y="0"/>
                  </a:lnTo>
                  <a:lnTo>
                    <a:pt x="0" y="0"/>
                  </a:lnTo>
                  <a:lnTo>
                    <a:pt x="0" y="5"/>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44" name="Freeform 253"/>
            <p:cNvSpPr/>
            <p:nvPr/>
          </p:nvSpPr>
          <p:spPr>
            <a:xfrm>
              <a:off x="4412" y="1685"/>
              <a:ext cx="13" cy="3"/>
            </a:xfrm>
            <a:custGeom>
              <a:avLst/>
              <a:gdLst/>
              <a:ahLst/>
              <a:cxnLst>
                <a:cxn ang="0">
                  <a:pos x="0" y="0"/>
                </a:cxn>
                <a:cxn ang="0">
                  <a:pos x="0" y="0"/>
                </a:cxn>
                <a:cxn ang="0">
                  <a:pos x="1" y="0"/>
                </a:cxn>
                <a:cxn ang="0">
                  <a:pos x="1" y="1"/>
                </a:cxn>
                <a:cxn ang="0">
                  <a:pos x="0" y="1"/>
                </a:cxn>
                <a:cxn ang="0">
                  <a:pos x="0" y="0"/>
                </a:cxn>
              </a:cxnLst>
              <a:rect l="0" t="0" r="0" b="0"/>
              <a:pathLst>
                <a:path w="22" h="5">
                  <a:moveTo>
                    <a:pt x="0" y="0"/>
                  </a:moveTo>
                  <a:lnTo>
                    <a:pt x="0" y="0"/>
                  </a:lnTo>
                  <a:lnTo>
                    <a:pt x="22" y="0"/>
                  </a:lnTo>
                  <a:lnTo>
                    <a:pt x="22" y="5"/>
                  </a:lnTo>
                  <a:lnTo>
                    <a:pt x="0" y="5"/>
                  </a:lnTo>
                  <a:lnTo>
                    <a:pt x="0"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45" name="Freeform 254"/>
            <p:cNvSpPr/>
            <p:nvPr/>
          </p:nvSpPr>
          <p:spPr>
            <a:xfrm>
              <a:off x="4412" y="1849"/>
              <a:ext cx="13" cy="3"/>
            </a:xfrm>
            <a:custGeom>
              <a:avLst/>
              <a:gdLst/>
              <a:ahLst/>
              <a:cxnLst>
                <a:cxn ang="0">
                  <a:pos x="0" y="1"/>
                </a:cxn>
                <a:cxn ang="0">
                  <a:pos x="0" y="1"/>
                </a:cxn>
                <a:cxn ang="0">
                  <a:pos x="1" y="1"/>
                </a:cxn>
                <a:cxn ang="0">
                  <a:pos x="1" y="0"/>
                </a:cxn>
                <a:cxn ang="0">
                  <a:pos x="0" y="0"/>
                </a:cxn>
                <a:cxn ang="0">
                  <a:pos x="0" y="1"/>
                </a:cxn>
              </a:cxnLst>
              <a:rect l="0" t="0" r="0" b="0"/>
              <a:pathLst>
                <a:path w="22" h="5">
                  <a:moveTo>
                    <a:pt x="0" y="5"/>
                  </a:moveTo>
                  <a:lnTo>
                    <a:pt x="0" y="5"/>
                  </a:lnTo>
                  <a:lnTo>
                    <a:pt x="22" y="5"/>
                  </a:lnTo>
                  <a:lnTo>
                    <a:pt x="22" y="0"/>
                  </a:lnTo>
                  <a:lnTo>
                    <a:pt x="0" y="0"/>
                  </a:lnTo>
                  <a:lnTo>
                    <a:pt x="0" y="5"/>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46" name="Freeform 255"/>
            <p:cNvSpPr/>
            <p:nvPr/>
          </p:nvSpPr>
          <p:spPr>
            <a:xfrm>
              <a:off x="4412" y="1849"/>
              <a:ext cx="13" cy="3"/>
            </a:xfrm>
            <a:custGeom>
              <a:avLst/>
              <a:gdLst/>
              <a:ahLst/>
              <a:cxnLst>
                <a:cxn ang="0">
                  <a:pos x="0" y="0"/>
                </a:cxn>
                <a:cxn ang="0">
                  <a:pos x="0" y="0"/>
                </a:cxn>
                <a:cxn ang="0">
                  <a:pos x="1" y="0"/>
                </a:cxn>
                <a:cxn ang="0">
                  <a:pos x="1" y="1"/>
                </a:cxn>
                <a:cxn ang="0">
                  <a:pos x="0" y="1"/>
                </a:cxn>
                <a:cxn ang="0">
                  <a:pos x="0" y="0"/>
                </a:cxn>
              </a:cxnLst>
              <a:rect l="0" t="0" r="0" b="0"/>
              <a:pathLst>
                <a:path w="22" h="5">
                  <a:moveTo>
                    <a:pt x="0" y="0"/>
                  </a:moveTo>
                  <a:lnTo>
                    <a:pt x="0" y="0"/>
                  </a:lnTo>
                  <a:lnTo>
                    <a:pt x="22" y="0"/>
                  </a:lnTo>
                  <a:lnTo>
                    <a:pt x="22" y="5"/>
                  </a:lnTo>
                  <a:lnTo>
                    <a:pt x="0" y="5"/>
                  </a:lnTo>
                  <a:lnTo>
                    <a:pt x="0"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47" name="Freeform 256"/>
            <p:cNvSpPr/>
            <p:nvPr/>
          </p:nvSpPr>
          <p:spPr>
            <a:xfrm>
              <a:off x="4419" y="1693"/>
              <a:ext cx="81" cy="152"/>
            </a:xfrm>
            <a:custGeom>
              <a:avLst/>
              <a:gdLst/>
              <a:ahLst/>
              <a:cxnLst>
                <a:cxn ang="0">
                  <a:pos x="0" y="1"/>
                </a:cxn>
                <a:cxn ang="0">
                  <a:pos x="0" y="1"/>
                </a:cxn>
                <a:cxn ang="0">
                  <a:pos x="1" y="1"/>
                </a:cxn>
                <a:cxn ang="0">
                  <a:pos x="1" y="1"/>
                </a:cxn>
                <a:cxn ang="0">
                  <a:pos x="1" y="1"/>
                </a:cxn>
                <a:cxn ang="0">
                  <a:pos x="1" y="1"/>
                </a:cxn>
                <a:cxn ang="0">
                  <a:pos x="1" y="1"/>
                </a:cxn>
                <a:cxn ang="0">
                  <a:pos x="1" y="1"/>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2"/>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Lst>
              <a:rect l="0" t="0" r="0" b="0"/>
              <a:pathLst>
                <a:path w="140" h="263">
                  <a:moveTo>
                    <a:pt x="0" y="132"/>
                  </a:moveTo>
                  <a:lnTo>
                    <a:pt x="0" y="132"/>
                  </a:lnTo>
                  <a:lnTo>
                    <a:pt x="0" y="136"/>
                  </a:lnTo>
                  <a:lnTo>
                    <a:pt x="0" y="140"/>
                  </a:lnTo>
                  <a:lnTo>
                    <a:pt x="0" y="145"/>
                  </a:lnTo>
                  <a:lnTo>
                    <a:pt x="1" y="149"/>
                  </a:lnTo>
                  <a:lnTo>
                    <a:pt x="1" y="154"/>
                  </a:lnTo>
                  <a:lnTo>
                    <a:pt x="1" y="158"/>
                  </a:lnTo>
                  <a:lnTo>
                    <a:pt x="1" y="162"/>
                  </a:lnTo>
                  <a:lnTo>
                    <a:pt x="2" y="167"/>
                  </a:lnTo>
                  <a:lnTo>
                    <a:pt x="2" y="171"/>
                  </a:lnTo>
                  <a:lnTo>
                    <a:pt x="3" y="175"/>
                  </a:lnTo>
                  <a:lnTo>
                    <a:pt x="3" y="180"/>
                  </a:lnTo>
                  <a:lnTo>
                    <a:pt x="4" y="184"/>
                  </a:lnTo>
                  <a:lnTo>
                    <a:pt x="4" y="188"/>
                  </a:lnTo>
                  <a:lnTo>
                    <a:pt x="5" y="192"/>
                  </a:lnTo>
                  <a:lnTo>
                    <a:pt x="6" y="196"/>
                  </a:lnTo>
                  <a:lnTo>
                    <a:pt x="7" y="201"/>
                  </a:lnTo>
                  <a:lnTo>
                    <a:pt x="8" y="205"/>
                  </a:lnTo>
                  <a:lnTo>
                    <a:pt x="9" y="209"/>
                  </a:lnTo>
                  <a:lnTo>
                    <a:pt x="10" y="213"/>
                  </a:lnTo>
                  <a:lnTo>
                    <a:pt x="11" y="217"/>
                  </a:lnTo>
                  <a:lnTo>
                    <a:pt x="13" y="221"/>
                  </a:lnTo>
                  <a:lnTo>
                    <a:pt x="14" y="225"/>
                  </a:lnTo>
                  <a:lnTo>
                    <a:pt x="16" y="229"/>
                  </a:lnTo>
                  <a:lnTo>
                    <a:pt x="17" y="233"/>
                  </a:lnTo>
                  <a:lnTo>
                    <a:pt x="19" y="236"/>
                  </a:lnTo>
                  <a:lnTo>
                    <a:pt x="21" y="240"/>
                  </a:lnTo>
                  <a:lnTo>
                    <a:pt x="22" y="244"/>
                  </a:lnTo>
                  <a:lnTo>
                    <a:pt x="24" y="248"/>
                  </a:lnTo>
                  <a:lnTo>
                    <a:pt x="26" y="252"/>
                  </a:lnTo>
                  <a:lnTo>
                    <a:pt x="28" y="255"/>
                  </a:lnTo>
                  <a:lnTo>
                    <a:pt x="31" y="259"/>
                  </a:lnTo>
                  <a:lnTo>
                    <a:pt x="33" y="263"/>
                  </a:lnTo>
                  <a:lnTo>
                    <a:pt x="140" y="228"/>
                  </a:lnTo>
                  <a:lnTo>
                    <a:pt x="140" y="222"/>
                  </a:lnTo>
                  <a:lnTo>
                    <a:pt x="139" y="216"/>
                  </a:lnTo>
                  <a:lnTo>
                    <a:pt x="138" y="210"/>
                  </a:lnTo>
                  <a:lnTo>
                    <a:pt x="138" y="204"/>
                  </a:lnTo>
                  <a:lnTo>
                    <a:pt x="137" y="198"/>
                  </a:lnTo>
                  <a:lnTo>
                    <a:pt x="137" y="192"/>
                  </a:lnTo>
                  <a:lnTo>
                    <a:pt x="136" y="186"/>
                  </a:lnTo>
                  <a:lnTo>
                    <a:pt x="136" y="180"/>
                  </a:lnTo>
                  <a:lnTo>
                    <a:pt x="136" y="174"/>
                  </a:lnTo>
                  <a:lnTo>
                    <a:pt x="135" y="168"/>
                  </a:lnTo>
                  <a:lnTo>
                    <a:pt x="135" y="162"/>
                  </a:lnTo>
                  <a:lnTo>
                    <a:pt x="135" y="156"/>
                  </a:lnTo>
                  <a:lnTo>
                    <a:pt x="135" y="150"/>
                  </a:lnTo>
                  <a:lnTo>
                    <a:pt x="135" y="144"/>
                  </a:lnTo>
                  <a:lnTo>
                    <a:pt x="135" y="138"/>
                  </a:lnTo>
                  <a:lnTo>
                    <a:pt x="135" y="132"/>
                  </a:lnTo>
                  <a:lnTo>
                    <a:pt x="135" y="126"/>
                  </a:lnTo>
                  <a:lnTo>
                    <a:pt x="135" y="120"/>
                  </a:lnTo>
                  <a:lnTo>
                    <a:pt x="135" y="114"/>
                  </a:lnTo>
                  <a:lnTo>
                    <a:pt x="135" y="108"/>
                  </a:lnTo>
                  <a:lnTo>
                    <a:pt x="135" y="102"/>
                  </a:lnTo>
                  <a:lnTo>
                    <a:pt x="135" y="95"/>
                  </a:lnTo>
                  <a:lnTo>
                    <a:pt x="136" y="90"/>
                  </a:lnTo>
                  <a:lnTo>
                    <a:pt x="136" y="83"/>
                  </a:lnTo>
                  <a:lnTo>
                    <a:pt x="136" y="77"/>
                  </a:lnTo>
                  <a:lnTo>
                    <a:pt x="137" y="71"/>
                  </a:lnTo>
                  <a:lnTo>
                    <a:pt x="137" y="65"/>
                  </a:lnTo>
                  <a:lnTo>
                    <a:pt x="138" y="59"/>
                  </a:lnTo>
                  <a:lnTo>
                    <a:pt x="138" y="53"/>
                  </a:lnTo>
                  <a:lnTo>
                    <a:pt x="139" y="47"/>
                  </a:lnTo>
                  <a:lnTo>
                    <a:pt x="140" y="41"/>
                  </a:lnTo>
                  <a:lnTo>
                    <a:pt x="140" y="35"/>
                  </a:lnTo>
                  <a:lnTo>
                    <a:pt x="33" y="0"/>
                  </a:lnTo>
                  <a:lnTo>
                    <a:pt x="31" y="4"/>
                  </a:lnTo>
                  <a:lnTo>
                    <a:pt x="28" y="8"/>
                  </a:lnTo>
                  <a:lnTo>
                    <a:pt x="26" y="11"/>
                  </a:lnTo>
                  <a:lnTo>
                    <a:pt x="24" y="15"/>
                  </a:lnTo>
                  <a:lnTo>
                    <a:pt x="22" y="19"/>
                  </a:lnTo>
                  <a:lnTo>
                    <a:pt x="21" y="23"/>
                  </a:lnTo>
                  <a:lnTo>
                    <a:pt x="19" y="27"/>
                  </a:lnTo>
                  <a:lnTo>
                    <a:pt x="17" y="31"/>
                  </a:lnTo>
                  <a:lnTo>
                    <a:pt x="16" y="34"/>
                  </a:lnTo>
                  <a:lnTo>
                    <a:pt x="14" y="38"/>
                  </a:lnTo>
                  <a:lnTo>
                    <a:pt x="13" y="42"/>
                  </a:lnTo>
                  <a:lnTo>
                    <a:pt x="11" y="46"/>
                  </a:lnTo>
                  <a:lnTo>
                    <a:pt x="10" y="50"/>
                  </a:lnTo>
                  <a:lnTo>
                    <a:pt x="9" y="54"/>
                  </a:lnTo>
                  <a:lnTo>
                    <a:pt x="8" y="59"/>
                  </a:lnTo>
                  <a:lnTo>
                    <a:pt x="7" y="63"/>
                  </a:lnTo>
                  <a:lnTo>
                    <a:pt x="6" y="67"/>
                  </a:lnTo>
                  <a:lnTo>
                    <a:pt x="5" y="71"/>
                  </a:lnTo>
                  <a:lnTo>
                    <a:pt x="4" y="75"/>
                  </a:lnTo>
                  <a:lnTo>
                    <a:pt x="4" y="79"/>
                  </a:lnTo>
                  <a:lnTo>
                    <a:pt x="3" y="84"/>
                  </a:lnTo>
                  <a:lnTo>
                    <a:pt x="3" y="88"/>
                  </a:lnTo>
                  <a:lnTo>
                    <a:pt x="2" y="92"/>
                  </a:lnTo>
                  <a:lnTo>
                    <a:pt x="2" y="96"/>
                  </a:lnTo>
                  <a:lnTo>
                    <a:pt x="1" y="101"/>
                  </a:lnTo>
                  <a:lnTo>
                    <a:pt x="1" y="105"/>
                  </a:lnTo>
                  <a:lnTo>
                    <a:pt x="1" y="109"/>
                  </a:lnTo>
                  <a:lnTo>
                    <a:pt x="1" y="114"/>
                  </a:lnTo>
                  <a:lnTo>
                    <a:pt x="0" y="118"/>
                  </a:lnTo>
                  <a:lnTo>
                    <a:pt x="0" y="123"/>
                  </a:lnTo>
                  <a:lnTo>
                    <a:pt x="0" y="127"/>
                  </a:lnTo>
                  <a:lnTo>
                    <a:pt x="0" y="132"/>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48" name="Freeform 257"/>
            <p:cNvSpPr/>
            <p:nvPr/>
          </p:nvSpPr>
          <p:spPr>
            <a:xfrm>
              <a:off x="4588" y="1701"/>
              <a:ext cx="71" cy="136"/>
            </a:xfrm>
            <a:custGeom>
              <a:avLst/>
              <a:gdLst/>
              <a:ahLst/>
              <a:cxnLst>
                <a:cxn ang="0">
                  <a:pos x="1" y="2"/>
                </a:cxn>
                <a:cxn ang="0">
                  <a:pos x="1" y="2"/>
                </a:cxn>
                <a:cxn ang="0">
                  <a:pos x="1" y="2"/>
                </a:cxn>
                <a:cxn ang="0">
                  <a:pos x="1" y="2"/>
                </a:cxn>
                <a:cxn ang="0">
                  <a:pos x="1" y="2"/>
                </a:cxn>
                <a:cxn ang="0">
                  <a:pos x="1" y="2"/>
                </a:cxn>
                <a:cxn ang="0">
                  <a:pos x="1" y="2"/>
                </a:cxn>
                <a:cxn ang="0">
                  <a:pos x="1" y="2"/>
                </a:cxn>
                <a:cxn ang="0">
                  <a:pos x="1" y="2"/>
                </a:cxn>
                <a:cxn ang="0">
                  <a:pos x="1" y="2"/>
                </a:cxn>
                <a:cxn ang="0">
                  <a:pos x="0" y="2"/>
                </a:cxn>
                <a:cxn ang="0">
                  <a:pos x="0" y="2"/>
                </a:cxn>
                <a:cxn ang="0">
                  <a:pos x="1" y="2"/>
                </a:cxn>
                <a:cxn ang="0">
                  <a:pos x="1" y="2"/>
                </a:cxn>
                <a:cxn ang="0">
                  <a:pos x="1" y="2"/>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1" y="0"/>
                </a:cxn>
                <a:cxn ang="0">
                  <a:pos x="1" y="1"/>
                </a:cxn>
                <a:cxn ang="0">
                  <a:pos x="1" y="1"/>
                </a:cxn>
                <a:cxn ang="0">
                  <a:pos x="1" y="1"/>
                </a:cxn>
                <a:cxn ang="0">
                  <a:pos x="1" y="1"/>
                </a:cxn>
                <a:cxn ang="0">
                  <a:pos x="1" y="1"/>
                </a:cxn>
                <a:cxn ang="0">
                  <a:pos x="1" y="1"/>
                </a:cxn>
                <a:cxn ang="0">
                  <a:pos x="1" y="1"/>
                </a:cxn>
                <a:cxn ang="0">
                  <a:pos x="1" y="1"/>
                </a:cxn>
                <a:cxn ang="0">
                  <a:pos x="1" y="2"/>
                </a:cxn>
              </a:cxnLst>
              <a:rect l="0" t="0" r="0" b="0"/>
              <a:pathLst>
                <a:path w="123" h="233">
                  <a:moveTo>
                    <a:pt x="123" y="213"/>
                  </a:moveTo>
                  <a:lnTo>
                    <a:pt x="123" y="213"/>
                  </a:lnTo>
                  <a:lnTo>
                    <a:pt x="123" y="215"/>
                  </a:lnTo>
                  <a:lnTo>
                    <a:pt x="122" y="218"/>
                  </a:lnTo>
                  <a:lnTo>
                    <a:pt x="120" y="220"/>
                  </a:lnTo>
                  <a:lnTo>
                    <a:pt x="118" y="223"/>
                  </a:lnTo>
                  <a:lnTo>
                    <a:pt x="116" y="225"/>
                  </a:lnTo>
                  <a:lnTo>
                    <a:pt x="113" y="228"/>
                  </a:lnTo>
                  <a:lnTo>
                    <a:pt x="111" y="230"/>
                  </a:lnTo>
                  <a:lnTo>
                    <a:pt x="109" y="233"/>
                  </a:lnTo>
                  <a:lnTo>
                    <a:pt x="0" y="215"/>
                  </a:lnTo>
                  <a:lnTo>
                    <a:pt x="0" y="209"/>
                  </a:lnTo>
                  <a:lnTo>
                    <a:pt x="1" y="203"/>
                  </a:lnTo>
                  <a:lnTo>
                    <a:pt x="1" y="196"/>
                  </a:lnTo>
                  <a:lnTo>
                    <a:pt x="2" y="190"/>
                  </a:lnTo>
                  <a:lnTo>
                    <a:pt x="2" y="184"/>
                  </a:lnTo>
                  <a:lnTo>
                    <a:pt x="3" y="178"/>
                  </a:lnTo>
                  <a:lnTo>
                    <a:pt x="3" y="172"/>
                  </a:lnTo>
                  <a:lnTo>
                    <a:pt x="3" y="166"/>
                  </a:lnTo>
                  <a:lnTo>
                    <a:pt x="3" y="160"/>
                  </a:lnTo>
                  <a:lnTo>
                    <a:pt x="4" y="154"/>
                  </a:lnTo>
                  <a:lnTo>
                    <a:pt x="4" y="148"/>
                  </a:lnTo>
                  <a:lnTo>
                    <a:pt x="4" y="142"/>
                  </a:lnTo>
                  <a:lnTo>
                    <a:pt x="4" y="136"/>
                  </a:lnTo>
                  <a:lnTo>
                    <a:pt x="4" y="129"/>
                  </a:lnTo>
                  <a:lnTo>
                    <a:pt x="4" y="123"/>
                  </a:lnTo>
                  <a:lnTo>
                    <a:pt x="4" y="117"/>
                  </a:lnTo>
                  <a:lnTo>
                    <a:pt x="4" y="111"/>
                  </a:lnTo>
                  <a:lnTo>
                    <a:pt x="4" y="105"/>
                  </a:lnTo>
                  <a:lnTo>
                    <a:pt x="4" y="99"/>
                  </a:lnTo>
                  <a:lnTo>
                    <a:pt x="4" y="93"/>
                  </a:lnTo>
                  <a:lnTo>
                    <a:pt x="4" y="87"/>
                  </a:lnTo>
                  <a:lnTo>
                    <a:pt x="4" y="81"/>
                  </a:lnTo>
                  <a:lnTo>
                    <a:pt x="3" y="75"/>
                  </a:lnTo>
                  <a:lnTo>
                    <a:pt x="3" y="69"/>
                  </a:lnTo>
                  <a:lnTo>
                    <a:pt x="3" y="63"/>
                  </a:lnTo>
                  <a:lnTo>
                    <a:pt x="3" y="56"/>
                  </a:lnTo>
                  <a:lnTo>
                    <a:pt x="2" y="50"/>
                  </a:lnTo>
                  <a:lnTo>
                    <a:pt x="2" y="44"/>
                  </a:lnTo>
                  <a:lnTo>
                    <a:pt x="1" y="38"/>
                  </a:lnTo>
                  <a:lnTo>
                    <a:pt x="1" y="32"/>
                  </a:lnTo>
                  <a:lnTo>
                    <a:pt x="0" y="26"/>
                  </a:lnTo>
                  <a:lnTo>
                    <a:pt x="0" y="20"/>
                  </a:lnTo>
                  <a:lnTo>
                    <a:pt x="109" y="0"/>
                  </a:lnTo>
                  <a:lnTo>
                    <a:pt x="110" y="2"/>
                  </a:lnTo>
                  <a:lnTo>
                    <a:pt x="112" y="3"/>
                  </a:lnTo>
                  <a:lnTo>
                    <a:pt x="115" y="5"/>
                  </a:lnTo>
                  <a:lnTo>
                    <a:pt x="117" y="6"/>
                  </a:lnTo>
                  <a:lnTo>
                    <a:pt x="120" y="8"/>
                  </a:lnTo>
                  <a:lnTo>
                    <a:pt x="122" y="9"/>
                  </a:lnTo>
                  <a:lnTo>
                    <a:pt x="123" y="11"/>
                  </a:lnTo>
                  <a:lnTo>
                    <a:pt x="123" y="13"/>
                  </a:lnTo>
                  <a:lnTo>
                    <a:pt x="123" y="213"/>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49" name="Freeform 258"/>
            <p:cNvSpPr/>
            <p:nvPr/>
          </p:nvSpPr>
          <p:spPr>
            <a:xfrm>
              <a:off x="4457" y="1692"/>
              <a:ext cx="85" cy="18"/>
            </a:xfrm>
            <a:custGeom>
              <a:avLst/>
              <a:gdLst/>
              <a:ahLst/>
              <a:cxnLst>
                <a:cxn ang="0">
                  <a:pos x="0" y="0"/>
                </a:cxn>
                <a:cxn ang="0">
                  <a:pos x="0" y="0"/>
                </a:cxn>
                <a:cxn ang="0">
                  <a:pos x="1" y="1"/>
                </a:cxn>
                <a:cxn ang="0">
                  <a:pos x="1" y="1"/>
                </a:cxn>
                <a:cxn ang="0">
                  <a:pos x="1" y="1"/>
                </a:cxn>
                <a:cxn ang="0">
                  <a:pos x="0" y="0"/>
                </a:cxn>
              </a:cxnLst>
              <a:rect l="0" t="0" r="0" b="0"/>
              <a:pathLst>
                <a:path w="147" h="32">
                  <a:moveTo>
                    <a:pt x="0" y="0"/>
                  </a:moveTo>
                  <a:lnTo>
                    <a:pt x="0" y="0"/>
                  </a:lnTo>
                  <a:lnTo>
                    <a:pt x="83" y="32"/>
                  </a:lnTo>
                  <a:lnTo>
                    <a:pt x="147" y="32"/>
                  </a:lnTo>
                  <a:lnTo>
                    <a:pt x="147" y="2"/>
                  </a:lnTo>
                  <a:lnTo>
                    <a:pt x="0"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50" name="Freeform 259"/>
            <p:cNvSpPr/>
            <p:nvPr/>
          </p:nvSpPr>
          <p:spPr>
            <a:xfrm>
              <a:off x="4457" y="1827"/>
              <a:ext cx="85" cy="19"/>
            </a:xfrm>
            <a:custGeom>
              <a:avLst/>
              <a:gdLst/>
              <a:ahLst/>
              <a:cxnLst>
                <a:cxn ang="0">
                  <a:pos x="0" y="1"/>
                </a:cxn>
                <a:cxn ang="0">
                  <a:pos x="0" y="1"/>
                </a:cxn>
                <a:cxn ang="0">
                  <a:pos x="1" y="0"/>
                </a:cxn>
                <a:cxn ang="0">
                  <a:pos x="1" y="0"/>
                </a:cxn>
                <a:cxn ang="0">
                  <a:pos x="1" y="1"/>
                </a:cxn>
                <a:cxn ang="0">
                  <a:pos x="0" y="1"/>
                </a:cxn>
              </a:cxnLst>
              <a:rect l="0" t="0" r="0" b="0"/>
              <a:pathLst>
                <a:path w="147" h="32">
                  <a:moveTo>
                    <a:pt x="0" y="32"/>
                  </a:moveTo>
                  <a:lnTo>
                    <a:pt x="0" y="32"/>
                  </a:lnTo>
                  <a:lnTo>
                    <a:pt x="83" y="0"/>
                  </a:lnTo>
                  <a:lnTo>
                    <a:pt x="147" y="0"/>
                  </a:lnTo>
                  <a:lnTo>
                    <a:pt x="147" y="30"/>
                  </a:lnTo>
                  <a:lnTo>
                    <a:pt x="0" y="32"/>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51" name="Freeform 260"/>
            <p:cNvSpPr/>
            <p:nvPr/>
          </p:nvSpPr>
          <p:spPr>
            <a:xfrm>
              <a:off x="4547" y="1827"/>
              <a:ext cx="99" cy="18"/>
            </a:xfrm>
            <a:custGeom>
              <a:avLst/>
              <a:gdLst/>
              <a:ahLst/>
              <a:cxnLst>
                <a:cxn ang="0">
                  <a:pos x="1" y="1"/>
                </a:cxn>
                <a:cxn ang="0">
                  <a:pos x="1" y="1"/>
                </a:cxn>
                <a:cxn ang="0">
                  <a:pos x="1" y="0"/>
                </a:cxn>
                <a:cxn ang="0">
                  <a:pos x="0" y="0"/>
                </a:cxn>
                <a:cxn ang="0">
                  <a:pos x="0" y="1"/>
                </a:cxn>
                <a:cxn ang="0">
                  <a:pos x="1" y="1"/>
                </a:cxn>
              </a:cxnLst>
              <a:rect l="0" t="0" r="0" b="0"/>
              <a:pathLst>
                <a:path w="171" h="30">
                  <a:moveTo>
                    <a:pt x="171" y="23"/>
                  </a:moveTo>
                  <a:lnTo>
                    <a:pt x="171" y="23"/>
                  </a:lnTo>
                  <a:lnTo>
                    <a:pt x="58" y="0"/>
                  </a:lnTo>
                  <a:lnTo>
                    <a:pt x="0" y="0"/>
                  </a:lnTo>
                  <a:lnTo>
                    <a:pt x="0" y="30"/>
                  </a:lnTo>
                  <a:lnTo>
                    <a:pt x="171" y="23"/>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52" name="Freeform 261"/>
            <p:cNvSpPr/>
            <p:nvPr/>
          </p:nvSpPr>
          <p:spPr>
            <a:xfrm>
              <a:off x="4547" y="1693"/>
              <a:ext cx="99" cy="17"/>
            </a:xfrm>
            <a:custGeom>
              <a:avLst/>
              <a:gdLst/>
              <a:ahLst/>
              <a:cxnLst>
                <a:cxn ang="0">
                  <a:pos x="1" y="1"/>
                </a:cxn>
                <a:cxn ang="0">
                  <a:pos x="1" y="1"/>
                </a:cxn>
                <a:cxn ang="0">
                  <a:pos x="1" y="1"/>
                </a:cxn>
                <a:cxn ang="0">
                  <a:pos x="0" y="1"/>
                </a:cxn>
                <a:cxn ang="0">
                  <a:pos x="0" y="0"/>
                </a:cxn>
                <a:cxn ang="0">
                  <a:pos x="1" y="1"/>
                </a:cxn>
              </a:cxnLst>
              <a:rect l="0" t="0" r="0" b="0"/>
              <a:pathLst>
                <a:path w="171" h="30">
                  <a:moveTo>
                    <a:pt x="171" y="6"/>
                  </a:moveTo>
                  <a:lnTo>
                    <a:pt x="171" y="6"/>
                  </a:lnTo>
                  <a:lnTo>
                    <a:pt x="58" y="30"/>
                  </a:lnTo>
                  <a:lnTo>
                    <a:pt x="0" y="30"/>
                  </a:lnTo>
                  <a:lnTo>
                    <a:pt x="0" y="0"/>
                  </a:lnTo>
                  <a:lnTo>
                    <a:pt x="171" y="6"/>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53" name="Freeform 262"/>
            <p:cNvSpPr/>
            <p:nvPr/>
          </p:nvSpPr>
          <p:spPr>
            <a:xfrm>
              <a:off x="4446" y="1670"/>
              <a:ext cx="12" cy="22"/>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0"/>
                </a:cxn>
                <a:cxn ang="0">
                  <a:pos x="1" y="0"/>
                </a:cxn>
                <a:cxn ang="0">
                  <a:pos x="1" y="0"/>
                </a:cxn>
                <a:cxn ang="0">
                  <a:pos x="1" y="0"/>
                </a:cxn>
                <a:cxn ang="0">
                  <a:pos x="1" y="1"/>
                </a:cxn>
                <a:cxn ang="0">
                  <a:pos x="1" y="1"/>
                </a:cxn>
                <a:cxn ang="0">
                  <a:pos x="1" y="1"/>
                </a:cxn>
              </a:cxnLst>
              <a:rect l="0" t="0" r="0" b="0"/>
              <a:pathLst>
                <a:path w="21" h="37">
                  <a:moveTo>
                    <a:pt x="21" y="3"/>
                  </a:moveTo>
                  <a:lnTo>
                    <a:pt x="21" y="3"/>
                  </a:lnTo>
                  <a:lnTo>
                    <a:pt x="21" y="35"/>
                  </a:lnTo>
                  <a:lnTo>
                    <a:pt x="21" y="36"/>
                  </a:lnTo>
                  <a:lnTo>
                    <a:pt x="20" y="37"/>
                  </a:lnTo>
                  <a:lnTo>
                    <a:pt x="19" y="37"/>
                  </a:lnTo>
                  <a:lnTo>
                    <a:pt x="2" y="37"/>
                  </a:lnTo>
                  <a:lnTo>
                    <a:pt x="1" y="37"/>
                  </a:lnTo>
                  <a:lnTo>
                    <a:pt x="0" y="37"/>
                  </a:lnTo>
                  <a:lnTo>
                    <a:pt x="0" y="36"/>
                  </a:lnTo>
                  <a:lnTo>
                    <a:pt x="0" y="35"/>
                  </a:lnTo>
                  <a:lnTo>
                    <a:pt x="5" y="3"/>
                  </a:lnTo>
                  <a:lnTo>
                    <a:pt x="6" y="2"/>
                  </a:lnTo>
                  <a:lnTo>
                    <a:pt x="6" y="1"/>
                  </a:lnTo>
                  <a:lnTo>
                    <a:pt x="7" y="0"/>
                  </a:lnTo>
                  <a:lnTo>
                    <a:pt x="8" y="0"/>
                  </a:lnTo>
                  <a:lnTo>
                    <a:pt x="19" y="0"/>
                  </a:lnTo>
                  <a:lnTo>
                    <a:pt x="20" y="0"/>
                  </a:lnTo>
                  <a:lnTo>
                    <a:pt x="20" y="1"/>
                  </a:lnTo>
                  <a:lnTo>
                    <a:pt x="21" y="2"/>
                  </a:lnTo>
                  <a:lnTo>
                    <a:pt x="21" y="3"/>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54" name="Freeform 263"/>
            <p:cNvSpPr/>
            <p:nvPr/>
          </p:nvSpPr>
          <p:spPr>
            <a:xfrm>
              <a:off x="4446" y="1845"/>
              <a:ext cx="12" cy="22"/>
            </a:xfrm>
            <a:custGeom>
              <a:avLst/>
              <a:gdLst/>
              <a:ahLst/>
              <a:cxnLst>
                <a:cxn ang="0">
                  <a:pos x="1" y="1"/>
                </a:cxn>
                <a:cxn ang="0">
                  <a:pos x="1" y="1"/>
                </a:cxn>
                <a:cxn ang="0">
                  <a:pos x="1" y="1"/>
                </a:cxn>
                <a:cxn ang="0">
                  <a:pos x="1" y="1"/>
                </a:cxn>
                <a:cxn ang="0">
                  <a:pos x="1" y="1"/>
                </a:cxn>
                <a:cxn ang="0">
                  <a:pos x="1" y="0"/>
                </a:cxn>
                <a:cxn ang="0">
                  <a:pos x="1" y="0"/>
                </a:cxn>
                <a:cxn ang="0">
                  <a:pos x="1" y="0"/>
                </a:cxn>
                <a:cxn ang="0">
                  <a:pos x="1" y="0"/>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21" h="37">
                  <a:moveTo>
                    <a:pt x="21" y="35"/>
                  </a:moveTo>
                  <a:lnTo>
                    <a:pt x="21" y="35"/>
                  </a:lnTo>
                  <a:lnTo>
                    <a:pt x="21" y="2"/>
                  </a:lnTo>
                  <a:lnTo>
                    <a:pt x="21" y="1"/>
                  </a:lnTo>
                  <a:lnTo>
                    <a:pt x="20" y="1"/>
                  </a:lnTo>
                  <a:lnTo>
                    <a:pt x="20" y="0"/>
                  </a:lnTo>
                  <a:lnTo>
                    <a:pt x="19" y="0"/>
                  </a:lnTo>
                  <a:lnTo>
                    <a:pt x="2" y="0"/>
                  </a:lnTo>
                  <a:lnTo>
                    <a:pt x="1" y="0"/>
                  </a:lnTo>
                  <a:lnTo>
                    <a:pt x="0" y="1"/>
                  </a:lnTo>
                  <a:lnTo>
                    <a:pt x="0" y="2"/>
                  </a:lnTo>
                  <a:lnTo>
                    <a:pt x="5" y="35"/>
                  </a:lnTo>
                  <a:lnTo>
                    <a:pt x="6" y="36"/>
                  </a:lnTo>
                  <a:lnTo>
                    <a:pt x="7" y="37"/>
                  </a:lnTo>
                  <a:lnTo>
                    <a:pt x="8" y="37"/>
                  </a:lnTo>
                  <a:lnTo>
                    <a:pt x="19" y="37"/>
                  </a:lnTo>
                  <a:lnTo>
                    <a:pt x="20" y="37"/>
                  </a:lnTo>
                  <a:lnTo>
                    <a:pt x="20" y="36"/>
                  </a:lnTo>
                  <a:lnTo>
                    <a:pt x="21" y="36"/>
                  </a:lnTo>
                  <a:lnTo>
                    <a:pt x="21" y="35"/>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55" name="Freeform 264"/>
            <p:cNvSpPr/>
            <p:nvPr/>
          </p:nvSpPr>
          <p:spPr>
            <a:xfrm>
              <a:off x="4308" y="2292"/>
              <a:ext cx="175" cy="54"/>
            </a:xfrm>
            <a:custGeom>
              <a:avLst/>
              <a:gdLst/>
              <a:ahLst/>
              <a:cxnLst>
                <a:cxn ang="0">
                  <a:pos x="2" y="1"/>
                </a:cxn>
                <a:cxn ang="0">
                  <a:pos x="2"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0" y="1"/>
                </a:cxn>
                <a:cxn ang="0">
                  <a:pos x="1" y="1"/>
                </a:cxn>
                <a:cxn ang="0">
                  <a:pos x="1" y="1"/>
                </a:cxn>
                <a:cxn ang="0">
                  <a:pos x="1" y="1"/>
                </a:cxn>
                <a:cxn ang="0">
                  <a:pos x="1" y="1"/>
                </a:cxn>
                <a:cxn ang="0">
                  <a:pos x="1" y="0"/>
                </a:cxn>
                <a:cxn ang="0">
                  <a:pos x="1" y="0"/>
                </a:cxn>
                <a:cxn ang="0">
                  <a:pos x="2" y="0"/>
                </a:cxn>
                <a:cxn ang="0">
                  <a:pos x="2" y="0"/>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Lst>
              <a:rect l="0" t="0" r="0" b="0"/>
              <a:pathLst>
                <a:path w="301" h="94">
                  <a:moveTo>
                    <a:pt x="292" y="94"/>
                  </a:moveTo>
                  <a:lnTo>
                    <a:pt x="292" y="94"/>
                  </a:lnTo>
                  <a:lnTo>
                    <a:pt x="8" y="94"/>
                  </a:lnTo>
                  <a:lnTo>
                    <a:pt x="6" y="94"/>
                  </a:lnTo>
                  <a:lnTo>
                    <a:pt x="5" y="93"/>
                  </a:lnTo>
                  <a:lnTo>
                    <a:pt x="3" y="93"/>
                  </a:lnTo>
                  <a:lnTo>
                    <a:pt x="2" y="92"/>
                  </a:lnTo>
                  <a:lnTo>
                    <a:pt x="1" y="90"/>
                  </a:lnTo>
                  <a:lnTo>
                    <a:pt x="0" y="89"/>
                  </a:lnTo>
                  <a:lnTo>
                    <a:pt x="0" y="87"/>
                  </a:lnTo>
                  <a:lnTo>
                    <a:pt x="0" y="86"/>
                  </a:lnTo>
                  <a:lnTo>
                    <a:pt x="0" y="8"/>
                  </a:lnTo>
                  <a:lnTo>
                    <a:pt x="0" y="7"/>
                  </a:lnTo>
                  <a:lnTo>
                    <a:pt x="0" y="5"/>
                  </a:lnTo>
                  <a:lnTo>
                    <a:pt x="1" y="4"/>
                  </a:lnTo>
                  <a:lnTo>
                    <a:pt x="2" y="3"/>
                  </a:lnTo>
                  <a:lnTo>
                    <a:pt x="3" y="2"/>
                  </a:lnTo>
                  <a:lnTo>
                    <a:pt x="5" y="1"/>
                  </a:lnTo>
                  <a:lnTo>
                    <a:pt x="6" y="0"/>
                  </a:lnTo>
                  <a:lnTo>
                    <a:pt x="8" y="0"/>
                  </a:lnTo>
                  <a:lnTo>
                    <a:pt x="292" y="0"/>
                  </a:lnTo>
                  <a:lnTo>
                    <a:pt x="294" y="0"/>
                  </a:lnTo>
                  <a:lnTo>
                    <a:pt x="296" y="1"/>
                  </a:lnTo>
                  <a:lnTo>
                    <a:pt x="297" y="2"/>
                  </a:lnTo>
                  <a:lnTo>
                    <a:pt x="298" y="3"/>
                  </a:lnTo>
                  <a:lnTo>
                    <a:pt x="299" y="4"/>
                  </a:lnTo>
                  <a:lnTo>
                    <a:pt x="300" y="5"/>
                  </a:lnTo>
                  <a:lnTo>
                    <a:pt x="300" y="7"/>
                  </a:lnTo>
                  <a:lnTo>
                    <a:pt x="301" y="8"/>
                  </a:lnTo>
                  <a:lnTo>
                    <a:pt x="301" y="86"/>
                  </a:lnTo>
                  <a:lnTo>
                    <a:pt x="300" y="87"/>
                  </a:lnTo>
                  <a:lnTo>
                    <a:pt x="300" y="89"/>
                  </a:lnTo>
                  <a:lnTo>
                    <a:pt x="299" y="90"/>
                  </a:lnTo>
                  <a:lnTo>
                    <a:pt x="298" y="92"/>
                  </a:lnTo>
                  <a:lnTo>
                    <a:pt x="297" y="93"/>
                  </a:lnTo>
                  <a:lnTo>
                    <a:pt x="296" y="93"/>
                  </a:lnTo>
                  <a:lnTo>
                    <a:pt x="294" y="94"/>
                  </a:lnTo>
                  <a:lnTo>
                    <a:pt x="292" y="94"/>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56" name="Freeform 265"/>
            <p:cNvSpPr/>
            <p:nvPr/>
          </p:nvSpPr>
          <p:spPr>
            <a:xfrm>
              <a:off x="4308" y="2078"/>
              <a:ext cx="174" cy="156"/>
            </a:xfrm>
            <a:custGeom>
              <a:avLst/>
              <a:gdLst/>
              <a:ahLst/>
              <a:cxnLst>
                <a:cxn ang="0">
                  <a:pos x="0" y="0"/>
                </a:cxn>
                <a:cxn ang="0">
                  <a:pos x="0" y="0"/>
                </a:cxn>
                <a:cxn ang="0">
                  <a:pos x="2" y="0"/>
                </a:cxn>
                <a:cxn ang="0">
                  <a:pos x="2" y="2"/>
                </a:cxn>
                <a:cxn ang="0">
                  <a:pos x="0" y="2"/>
                </a:cxn>
                <a:cxn ang="0">
                  <a:pos x="0" y="0"/>
                </a:cxn>
              </a:cxnLst>
              <a:rect l="0" t="0" r="0" b="0"/>
              <a:pathLst>
                <a:path w="300" h="268">
                  <a:moveTo>
                    <a:pt x="0" y="0"/>
                  </a:moveTo>
                  <a:lnTo>
                    <a:pt x="0" y="0"/>
                  </a:lnTo>
                  <a:lnTo>
                    <a:pt x="300" y="0"/>
                  </a:lnTo>
                  <a:lnTo>
                    <a:pt x="300" y="268"/>
                  </a:lnTo>
                  <a:lnTo>
                    <a:pt x="0" y="268"/>
                  </a:lnTo>
                  <a:lnTo>
                    <a:pt x="0"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57" name="Freeform 266"/>
            <p:cNvSpPr/>
            <p:nvPr/>
          </p:nvSpPr>
          <p:spPr>
            <a:xfrm>
              <a:off x="4471" y="2026"/>
              <a:ext cx="15" cy="65"/>
            </a:xfrm>
            <a:custGeom>
              <a:avLst/>
              <a:gdLst/>
              <a:ahLst/>
              <a:cxnLst>
                <a:cxn ang="0">
                  <a:pos x="0" y="0"/>
                </a:cxn>
                <a:cxn ang="0">
                  <a:pos x="0" y="0"/>
                </a:cxn>
                <a:cxn ang="0">
                  <a:pos x="1" y="0"/>
                </a:cxn>
                <a:cxn ang="0">
                  <a:pos x="1" y="1"/>
                </a:cxn>
                <a:cxn ang="0">
                  <a:pos x="0" y="1"/>
                </a:cxn>
                <a:cxn ang="0">
                  <a:pos x="0" y="0"/>
                </a:cxn>
              </a:cxnLst>
              <a:rect l="0" t="0" r="0" b="0"/>
              <a:pathLst>
                <a:path w="26" h="111">
                  <a:moveTo>
                    <a:pt x="0" y="0"/>
                  </a:moveTo>
                  <a:lnTo>
                    <a:pt x="0" y="0"/>
                  </a:lnTo>
                  <a:lnTo>
                    <a:pt x="26" y="0"/>
                  </a:lnTo>
                  <a:lnTo>
                    <a:pt x="26" y="111"/>
                  </a:lnTo>
                  <a:lnTo>
                    <a:pt x="0" y="111"/>
                  </a:lnTo>
                  <a:lnTo>
                    <a:pt x="0"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58" name="Freeform 267"/>
            <p:cNvSpPr/>
            <p:nvPr/>
          </p:nvSpPr>
          <p:spPr>
            <a:xfrm>
              <a:off x="4305" y="2026"/>
              <a:ext cx="15" cy="65"/>
            </a:xfrm>
            <a:custGeom>
              <a:avLst/>
              <a:gdLst/>
              <a:ahLst/>
              <a:cxnLst>
                <a:cxn ang="0">
                  <a:pos x="1" y="0"/>
                </a:cxn>
                <a:cxn ang="0">
                  <a:pos x="1" y="0"/>
                </a:cxn>
                <a:cxn ang="0">
                  <a:pos x="0" y="0"/>
                </a:cxn>
                <a:cxn ang="0">
                  <a:pos x="0" y="1"/>
                </a:cxn>
                <a:cxn ang="0">
                  <a:pos x="1" y="1"/>
                </a:cxn>
                <a:cxn ang="0">
                  <a:pos x="1" y="0"/>
                </a:cxn>
              </a:cxnLst>
              <a:rect l="0" t="0" r="0" b="0"/>
              <a:pathLst>
                <a:path w="26" h="111">
                  <a:moveTo>
                    <a:pt x="26" y="0"/>
                  </a:moveTo>
                  <a:lnTo>
                    <a:pt x="26" y="0"/>
                  </a:lnTo>
                  <a:lnTo>
                    <a:pt x="0" y="0"/>
                  </a:lnTo>
                  <a:lnTo>
                    <a:pt x="0" y="111"/>
                  </a:lnTo>
                  <a:lnTo>
                    <a:pt x="26" y="111"/>
                  </a:lnTo>
                  <a:lnTo>
                    <a:pt x="26"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59" name="Freeform 268"/>
            <p:cNvSpPr/>
            <p:nvPr/>
          </p:nvSpPr>
          <p:spPr>
            <a:xfrm>
              <a:off x="4471" y="2237"/>
              <a:ext cx="15" cy="64"/>
            </a:xfrm>
            <a:custGeom>
              <a:avLst/>
              <a:gdLst/>
              <a:ahLst/>
              <a:cxnLst>
                <a:cxn ang="0">
                  <a:pos x="0" y="0"/>
                </a:cxn>
                <a:cxn ang="0">
                  <a:pos x="0" y="0"/>
                </a:cxn>
                <a:cxn ang="0">
                  <a:pos x="1" y="0"/>
                </a:cxn>
                <a:cxn ang="0">
                  <a:pos x="1" y="1"/>
                </a:cxn>
                <a:cxn ang="0">
                  <a:pos x="0" y="1"/>
                </a:cxn>
                <a:cxn ang="0">
                  <a:pos x="0" y="0"/>
                </a:cxn>
              </a:cxnLst>
              <a:rect l="0" t="0" r="0" b="0"/>
              <a:pathLst>
                <a:path w="26" h="111">
                  <a:moveTo>
                    <a:pt x="0" y="0"/>
                  </a:moveTo>
                  <a:lnTo>
                    <a:pt x="0" y="0"/>
                  </a:lnTo>
                  <a:lnTo>
                    <a:pt x="26" y="0"/>
                  </a:lnTo>
                  <a:lnTo>
                    <a:pt x="26" y="111"/>
                  </a:lnTo>
                  <a:lnTo>
                    <a:pt x="0" y="111"/>
                  </a:lnTo>
                  <a:lnTo>
                    <a:pt x="0"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60" name="Freeform 269"/>
            <p:cNvSpPr/>
            <p:nvPr/>
          </p:nvSpPr>
          <p:spPr>
            <a:xfrm>
              <a:off x="4305" y="2237"/>
              <a:ext cx="15" cy="64"/>
            </a:xfrm>
            <a:custGeom>
              <a:avLst/>
              <a:gdLst/>
              <a:ahLst/>
              <a:cxnLst>
                <a:cxn ang="0">
                  <a:pos x="1" y="0"/>
                </a:cxn>
                <a:cxn ang="0">
                  <a:pos x="1" y="0"/>
                </a:cxn>
                <a:cxn ang="0">
                  <a:pos x="0" y="0"/>
                </a:cxn>
                <a:cxn ang="0">
                  <a:pos x="0" y="1"/>
                </a:cxn>
                <a:cxn ang="0">
                  <a:pos x="1" y="1"/>
                </a:cxn>
                <a:cxn ang="0">
                  <a:pos x="1" y="0"/>
                </a:cxn>
              </a:cxnLst>
              <a:rect l="0" t="0" r="0" b="0"/>
              <a:pathLst>
                <a:path w="26" h="111">
                  <a:moveTo>
                    <a:pt x="26" y="0"/>
                  </a:moveTo>
                  <a:lnTo>
                    <a:pt x="26" y="0"/>
                  </a:lnTo>
                  <a:lnTo>
                    <a:pt x="0" y="0"/>
                  </a:lnTo>
                  <a:lnTo>
                    <a:pt x="0" y="111"/>
                  </a:lnTo>
                  <a:lnTo>
                    <a:pt x="26" y="111"/>
                  </a:lnTo>
                  <a:lnTo>
                    <a:pt x="26"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61" name="Freeform 270"/>
            <p:cNvSpPr/>
            <p:nvPr/>
          </p:nvSpPr>
          <p:spPr>
            <a:xfrm>
              <a:off x="4305" y="1975"/>
              <a:ext cx="180" cy="56"/>
            </a:xfrm>
            <a:custGeom>
              <a:avLst/>
              <a:gdLst/>
              <a:ahLst/>
              <a:cxnLst>
                <a:cxn ang="0">
                  <a:pos x="2" y="1"/>
                </a:cxn>
                <a:cxn ang="0">
                  <a:pos x="2"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Lst>
              <a:rect l="0" t="0" r="0" b="0"/>
              <a:pathLst>
                <a:path w="309" h="97">
                  <a:moveTo>
                    <a:pt x="296" y="97"/>
                  </a:moveTo>
                  <a:lnTo>
                    <a:pt x="296" y="97"/>
                  </a:lnTo>
                  <a:lnTo>
                    <a:pt x="13" y="97"/>
                  </a:lnTo>
                  <a:lnTo>
                    <a:pt x="10" y="97"/>
                  </a:lnTo>
                  <a:lnTo>
                    <a:pt x="7" y="96"/>
                  </a:lnTo>
                  <a:lnTo>
                    <a:pt x="5" y="94"/>
                  </a:lnTo>
                  <a:lnTo>
                    <a:pt x="3" y="92"/>
                  </a:lnTo>
                  <a:lnTo>
                    <a:pt x="2" y="89"/>
                  </a:lnTo>
                  <a:lnTo>
                    <a:pt x="1" y="86"/>
                  </a:lnTo>
                  <a:lnTo>
                    <a:pt x="0" y="83"/>
                  </a:lnTo>
                  <a:lnTo>
                    <a:pt x="0" y="80"/>
                  </a:lnTo>
                  <a:lnTo>
                    <a:pt x="0" y="40"/>
                  </a:lnTo>
                  <a:lnTo>
                    <a:pt x="0" y="35"/>
                  </a:lnTo>
                  <a:lnTo>
                    <a:pt x="3" y="30"/>
                  </a:lnTo>
                  <a:lnTo>
                    <a:pt x="7" y="26"/>
                  </a:lnTo>
                  <a:lnTo>
                    <a:pt x="13" y="22"/>
                  </a:lnTo>
                  <a:lnTo>
                    <a:pt x="20" y="19"/>
                  </a:lnTo>
                  <a:lnTo>
                    <a:pt x="28" y="16"/>
                  </a:lnTo>
                  <a:lnTo>
                    <a:pt x="38" y="13"/>
                  </a:lnTo>
                  <a:lnTo>
                    <a:pt x="48" y="10"/>
                  </a:lnTo>
                  <a:lnTo>
                    <a:pt x="59" y="8"/>
                  </a:lnTo>
                  <a:lnTo>
                    <a:pt x="71" y="6"/>
                  </a:lnTo>
                  <a:lnTo>
                    <a:pt x="84" y="4"/>
                  </a:lnTo>
                  <a:lnTo>
                    <a:pt x="97" y="3"/>
                  </a:lnTo>
                  <a:lnTo>
                    <a:pt x="111" y="2"/>
                  </a:lnTo>
                  <a:lnTo>
                    <a:pt x="125" y="1"/>
                  </a:lnTo>
                  <a:lnTo>
                    <a:pt x="140" y="0"/>
                  </a:lnTo>
                  <a:lnTo>
                    <a:pt x="154" y="0"/>
                  </a:lnTo>
                  <a:lnTo>
                    <a:pt x="169" y="0"/>
                  </a:lnTo>
                  <a:lnTo>
                    <a:pt x="183" y="1"/>
                  </a:lnTo>
                  <a:lnTo>
                    <a:pt x="197" y="1"/>
                  </a:lnTo>
                  <a:lnTo>
                    <a:pt x="211" y="3"/>
                  </a:lnTo>
                  <a:lnTo>
                    <a:pt x="224" y="4"/>
                  </a:lnTo>
                  <a:lnTo>
                    <a:pt x="237" y="6"/>
                  </a:lnTo>
                  <a:lnTo>
                    <a:pt x="249" y="8"/>
                  </a:lnTo>
                  <a:lnTo>
                    <a:pt x="261" y="10"/>
                  </a:lnTo>
                  <a:lnTo>
                    <a:pt x="271" y="12"/>
                  </a:lnTo>
                  <a:lnTo>
                    <a:pt x="280" y="15"/>
                  </a:lnTo>
                  <a:lnTo>
                    <a:pt x="289" y="19"/>
                  </a:lnTo>
                  <a:lnTo>
                    <a:pt x="296" y="22"/>
                  </a:lnTo>
                  <a:lnTo>
                    <a:pt x="301" y="26"/>
                  </a:lnTo>
                  <a:lnTo>
                    <a:pt x="305" y="30"/>
                  </a:lnTo>
                  <a:lnTo>
                    <a:pt x="308" y="35"/>
                  </a:lnTo>
                  <a:lnTo>
                    <a:pt x="309" y="40"/>
                  </a:lnTo>
                  <a:lnTo>
                    <a:pt x="309" y="80"/>
                  </a:lnTo>
                  <a:lnTo>
                    <a:pt x="309" y="83"/>
                  </a:lnTo>
                  <a:lnTo>
                    <a:pt x="308" y="86"/>
                  </a:lnTo>
                  <a:lnTo>
                    <a:pt x="307" y="89"/>
                  </a:lnTo>
                  <a:lnTo>
                    <a:pt x="305" y="92"/>
                  </a:lnTo>
                  <a:lnTo>
                    <a:pt x="303" y="94"/>
                  </a:lnTo>
                  <a:lnTo>
                    <a:pt x="301" y="96"/>
                  </a:lnTo>
                  <a:lnTo>
                    <a:pt x="299" y="97"/>
                  </a:lnTo>
                  <a:lnTo>
                    <a:pt x="296" y="97"/>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62" name="Freeform 271"/>
            <p:cNvSpPr/>
            <p:nvPr/>
          </p:nvSpPr>
          <p:spPr>
            <a:xfrm>
              <a:off x="4308" y="1984"/>
              <a:ext cx="174" cy="358"/>
            </a:xfrm>
            <a:custGeom>
              <a:avLst/>
              <a:gdLst/>
              <a:ahLst/>
              <a:cxnLst>
                <a:cxn ang="0">
                  <a:pos x="1" y="5"/>
                </a:cxn>
                <a:cxn ang="0">
                  <a:pos x="1" y="5"/>
                </a:cxn>
                <a:cxn ang="0">
                  <a:pos x="0" y="5"/>
                </a:cxn>
                <a:cxn ang="0">
                  <a:pos x="0" y="3"/>
                </a:cxn>
                <a:cxn ang="0">
                  <a:pos x="1" y="3"/>
                </a:cxn>
                <a:cxn ang="0">
                  <a:pos x="1" y="3"/>
                </a:cxn>
                <a:cxn ang="0">
                  <a:pos x="1" y="3"/>
                </a:cxn>
                <a:cxn ang="0">
                  <a:pos x="1" y="2"/>
                </a:cxn>
                <a:cxn ang="0">
                  <a:pos x="1" y="2"/>
                </a:cxn>
                <a:cxn ang="0">
                  <a:pos x="0" y="2"/>
                </a:cxn>
                <a:cxn ang="0">
                  <a:pos x="0" y="1"/>
                </a:cxn>
                <a:cxn ang="0">
                  <a:pos x="1" y="1"/>
                </a:cxn>
                <a:cxn ang="0">
                  <a:pos x="1" y="1"/>
                </a:cxn>
                <a:cxn ang="0">
                  <a:pos x="1" y="1"/>
                </a:cxn>
                <a:cxn ang="0">
                  <a:pos x="1" y="1"/>
                </a:cxn>
                <a:cxn ang="0">
                  <a:pos x="1" y="1"/>
                </a:cxn>
                <a:cxn ang="0">
                  <a:pos x="1" y="1"/>
                </a:cxn>
                <a:cxn ang="0">
                  <a:pos x="1" y="1"/>
                </a:cxn>
                <a:cxn ang="0">
                  <a:pos x="1" y="0"/>
                </a:cxn>
                <a:cxn ang="0">
                  <a:pos x="1" y="0"/>
                </a:cxn>
                <a:cxn ang="0">
                  <a:pos x="2" y="1"/>
                </a:cxn>
                <a:cxn ang="0">
                  <a:pos x="2" y="1"/>
                </a:cxn>
                <a:cxn ang="0">
                  <a:pos x="2" y="1"/>
                </a:cxn>
                <a:cxn ang="0">
                  <a:pos x="2" y="1"/>
                </a:cxn>
                <a:cxn ang="0">
                  <a:pos x="2" y="1"/>
                </a:cxn>
                <a:cxn ang="0">
                  <a:pos x="2" y="1"/>
                </a:cxn>
                <a:cxn ang="0">
                  <a:pos x="2" y="1"/>
                </a:cxn>
                <a:cxn ang="0">
                  <a:pos x="2" y="1"/>
                </a:cxn>
                <a:cxn ang="0">
                  <a:pos x="2" y="2"/>
                </a:cxn>
                <a:cxn ang="0">
                  <a:pos x="2" y="2"/>
                </a:cxn>
                <a:cxn ang="0">
                  <a:pos x="2" y="2"/>
                </a:cxn>
                <a:cxn ang="0">
                  <a:pos x="2" y="3"/>
                </a:cxn>
                <a:cxn ang="0">
                  <a:pos x="2" y="3"/>
                </a:cxn>
                <a:cxn ang="0">
                  <a:pos x="2" y="3"/>
                </a:cxn>
                <a:cxn ang="0">
                  <a:pos x="2" y="5"/>
                </a:cxn>
                <a:cxn ang="0">
                  <a:pos x="2" y="5"/>
                </a:cxn>
                <a:cxn ang="0">
                  <a:pos x="2" y="5"/>
                </a:cxn>
                <a:cxn ang="0">
                  <a:pos x="2" y="5"/>
                </a:cxn>
                <a:cxn ang="0">
                  <a:pos x="2" y="5"/>
                </a:cxn>
                <a:cxn ang="0">
                  <a:pos x="2" y="5"/>
                </a:cxn>
                <a:cxn ang="0">
                  <a:pos x="2" y="5"/>
                </a:cxn>
                <a:cxn ang="0">
                  <a:pos x="1" y="5"/>
                </a:cxn>
                <a:cxn ang="0">
                  <a:pos x="1" y="5"/>
                </a:cxn>
                <a:cxn ang="0">
                  <a:pos x="1" y="5"/>
                </a:cxn>
              </a:cxnLst>
              <a:rect l="0" t="0" r="0" b="0"/>
              <a:pathLst>
                <a:path w="300" h="616">
                  <a:moveTo>
                    <a:pt x="7" y="561"/>
                  </a:moveTo>
                  <a:lnTo>
                    <a:pt x="7" y="561"/>
                  </a:lnTo>
                  <a:lnTo>
                    <a:pt x="5" y="561"/>
                  </a:lnTo>
                  <a:lnTo>
                    <a:pt x="4" y="561"/>
                  </a:lnTo>
                  <a:lnTo>
                    <a:pt x="3" y="561"/>
                  </a:lnTo>
                  <a:lnTo>
                    <a:pt x="2" y="560"/>
                  </a:lnTo>
                  <a:lnTo>
                    <a:pt x="1" y="559"/>
                  </a:lnTo>
                  <a:lnTo>
                    <a:pt x="1" y="558"/>
                  </a:lnTo>
                  <a:lnTo>
                    <a:pt x="0" y="557"/>
                  </a:lnTo>
                  <a:lnTo>
                    <a:pt x="0" y="556"/>
                  </a:lnTo>
                  <a:lnTo>
                    <a:pt x="0" y="554"/>
                  </a:lnTo>
                  <a:lnTo>
                    <a:pt x="0" y="426"/>
                  </a:lnTo>
                  <a:lnTo>
                    <a:pt x="0" y="424"/>
                  </a:lnTo>
                  <a:lnTo>
                    <a:pt x="0" y="423"/>
                  </a:lnTo>
                  <a:lnTo>
                    <a:pt x="1" y="421"/>
                  </a:lnTo>
                  <a:lnTo>
                    <a:pt x="1" y="420"/>
                  </a:lnTo>
                  <a:lnTo>
                    <a:pt x="2" y="419"/>
                  </a:lnTo>
                  <a:lnTo>
                    <a:pt x="3" y="419"/>
                  </a:lnTo>
                  <a:lnTo>
                    <a:pt x="4" y="418"/>
                  </a:lnTo>
                  <a:lnTo>
                    <a:pt x="5" y="418"/>
                  </a:lnTo>
                  <a:lnTo>
                    <a:pt x="7" y="418"/>
                  </a:lnTo>
                  <a:lnTo>
                    <a:pt x="7" y="200"/>
                  </a:lnTo>
                  <a:lnTo>
                    <a:pt x="5" y="200"/>
                  </a:lnTo>
                  <a:lnTo>
                    <a:pt x="4" y="200"/>
                  </a:lnTo>
                  <a:lnTo>
                    <a:pt x="3" y="200"/>
                  </a:lnTo>
                  <a:lnTo>
                    <a:pt x="2" y="199"/>
                  </a:lnTo>
                  <a:lnTo>
                    <a:pt x="1" y="198"/>
                  </a:lnTo>
                  <a:lnTo>
                    <a:pt x="1" y="197"/>
                  </a:lnTo>
                  <a:lnTo>
                    <a:pt x="0" y="196"/>
                  </a:lnTo>
                  <a:lnTo>
                    <a:pt x="0" y="195"/>
                  </a:lnTo>
                  <a:lnTo>
                    <a:pt x="0" y="193"/>
                  </a:lnTo>
                  <a:lnTo>
                    <a:pt x="0" y="65"/>
                  </a:lnTo>
                  <a:lnTo>
                    <a:pt x="0" y="63"/>
                  </a:lnTo>
                  <a:lnTo>
                    <a:pt x="0" y="62"/>
                  </a:lnTo>
                  <a:lnTo>
                    <a:pt x="1" y="60"/>
                  </a:lnTo>
                  <a:lnTo>
                    <a:pt x="1" y="59"/>
                  </a:lnTo>
                  <a:lnTo>
                    <a:pt x="2" y="58"/>
                  </a:lnTo>
                  <a:lnTo>
                    <a:pt x="3" y="58"/>
                  </a:lnTo>
                  <a:lnTo>
                    <a:pt x="4" y="57"/>
                  </a:lnTo>
                  <a:lnTo>
                    <a:pt x="5" y="57"/>
                  </a:lnTo>
                  <a:lnTo>
                    <a:pt x="7" y="57"/>
                  </a:lnTo>
                  <a:lnTo>
                    <a:pt x="7" y="27"/>
                  </a:lnTo>
                  <a:lnTo>
                    <a:pt x="7" y="24"/>
                  </a:lnTo>
                  <a:lnTo>
                    <a:pt x="10" y="21"/>
                  </a:lnTo>
                  <a:lnTo>
                    <a:pt x="14" y="18"/>
                  </a:lnTo>
                  <a:lnTo>
                    <a:pt x="19" y="15"/>
                  </a:lnTo>
                  <a:lnTo>
                    <a:pt x="25" y="13"/>
                  </a:lnTo>
                  <a:lnTo>
                    <a:pt x="33" y="10"/>
                  </a:lnTo>
                  <a:lnTo>
                    <a:pt x="42" y="8"/>
                  </a:lnTo>
                  <a:lnTo>
                    <a:pt x="51" y="7"/>
                  </a:lnTo>
                  <a:lnTo>
                    <a:pt x="62" y="5"/>
                  </a:lnTo>
                  <a:lnTo>
                    <a:pt x="73" y="4"/>
                  </a:lnTo>
                  <a:lnTo>
                    <a:pt x="85" y="3"/>
                  </a:lnTo>
                  <a:lnTo>
                    <a:pt x="97" y="2"/>
                  </a:lnTo>
                  <a:lnTo>
                    <a:pt x="110" y="1"/>
                  </a:lnTo>
                  <a:lnTo>
                    <a:pt x="123" y="0"/>
                  </a:lnTo>
                  <a:lnTo>
                    <a:pt x="136" y="0"/>
                  </a:lnTo>
                  <a:lnTo>
                    <a:pt x="149" y="0"/>
                  </a:lnTo>
                  <a:lnTo>
                    <a:pt x="163" y="0"/>
                  </a:lnTo>
                  <a:lnTo>
                    <a:pt x="176" y="0"/>
                  </a:lnTo>
                  <a:lnTo>
                    <a:pt x="189" y="1"/>
                  </a:lnTo>
                  <a:lnTo>
                    <a:pt x="202" y="1"/>
                  </a:lnTo>
                  <a:lnTo>
                    <a:pt x="214" y="2"/>
                  </a:lnTo>
                  <a:lnTo>
                    <a:pt x="226" y="3"/>
                  </a:lnTo>
                  <a:lnTo>
                    <a:pt x="237" y="5"/>
                  </a:lnTo>
                  <a:lnTo>
                    <a:pt x="247" y="6"/>
                  </a:lnTo>
                  <a:lnTo>
                    <a:pt x="257" y="8"/>
                  </a:lnTo>
                  <a:lnTo>
                    <a:pt x="266" y="10"/>
                  </a:lnTo>
                  <a:lnTo>
                    <a:pt x="273" y="12"/>
                  </a:lnTo>
                  <a:lnTo>
                    <a:pt x="280" y="15"/>
                  </a:lnTo>
                  <a:lnTo>
                    <a:pt x="285" y="18"/>
                  </a:lnTo>
                  <a:lnTo>
                    <a:pt x="289" y="20"/>
                  </a:lnTo>
                  <a:lnTo>
                    <a:pt x="291" y="24"/>
                  </a:lnTo>
                  <a:lnTo>
                    <a:pt x="292" y="27"/>
                  </a:lnTo>
                  <a:lnTo>
                    <a:pt x="292" y="57"/>
                  </a:lnTo>
                  <a:lnTo>
                    <a:pt x="294" y="57"/>
                  </a:lnTo>
                  <a:lnTo>
                    <a:pt x="295" y="57"/>
                  </a:lnTo>
                  <a:lnTo>
                    <a:pt x="296" y="58"/>
                  </a:lnTo>
                  <a:lnTo>
                    <a:pt x="297" y="58"/>
                  </a:lnTo>
                  <a:lnTo>
                    <a:pt x="298" y="59"/>
                  </a:lnTo>
                  <a:lnTo>
                    <a:pt x="299" y="60"/>
                  </a:lnTo>
                  <a:lnTo>
                    <a:pt x="299" y="62"/>
                  </a:lnTo>
                  <a:lnTo>
                    <a:pt x="300" y="63"/>
                  </a:lnTo>
                  <a:lnTo>
                    <a:pt x="300" y="65"/>
                  </a:lnTo>
                  <a:lnTo>
                    <a:pt x="300" y="193"/>
                  </a:lnTo>
                  <a:lnTo>
                    <a:pt x="300" y="195"/>
                  </a:lnTo>
                  <a:lnTo>
                    <a:pt x="299" y="196"/>
                  </a:lnTo>
                  <a:lnTo>
                    <a:pt x="299" y="197"/>
                  </a:lnTo>
                  <a:lnTo>
                    <a:pt x="298" y="198"/>
                  </a:lnTo>
                  <a:lnTo>
                    <a:pt x="297" y="199"/>
                  </a:lnTo>
                  <a:lnTo>
                    <a:pt x="296" y="200"/>
                  </a:lnTo>
                  <a:lnTo>
                    <a:pt x="295" y="200"/>
                  </a:lnTo>
                  <a:lnTo>
                    <a:pt x="294" y="200"/>
                  </a:lnTo>
                  <a:lnTo>
                    <a:pt x="292" y="200"/>
                  </a:lnTo>
                  <a:lnTo>
                    <a:pt x="292" y="418"/>
                  </a:lnTo>
                  <a:lnTo>
                    <a:pt x="294" y="418"/>
                  </a:lnTo>
                  <a:lnTo>
                    <a:pt x="295" y="418"/>
                  </a:lnTo>
                  <a:lnTo>
                    <a:pt x="296" y="419"/>
                  </a:lnTo>
                  <a:lnTo>
                    <a:pt x="297" y="419"/>
                  </a:lnTo>
                  <a:lnTo>
                    <a:pt x="298" y="420"/>
                  </a:lnTo>
                  <a:lnTo>
                    <a:pt x="299" y="421"/>
                  </a:lnTo>
                  <a:lnTo>
                    <a:pt x="299" y="423"/>
                  </a:lnTo>
                  <a:lnTo>
                    <a:pt x="300" y="424"/>
                  </a:lnTo>
                  <a:lnTo>
                    <a:pt x="300" y="426"/>
                  </a:lnTo>
                  <a:lnTo>
                    <a:pt x="300" y="554"/>
                  </a:lnTo>
                  <a:lnTo>
                    <a:pt x="300" y="556"/>
                  </a:lnTo>
                  <a:lnTo>
                    <a:pt x="299" y="557"/>
                  </a:lnTo>
                  <a:lnTo>
                    <a:pt x="299" y="558"/>
                  </a:lnTo>
                  <a:lnTo>
                    <a:pt x="298" y="559"/>
                  </a:lnTo>
                  <a:lnTo>
                    <a:pt x="297" y="560"/>
                  </a:lnTo>
                  <a:lnTo>
                    <a:pt x="296" y="561"/>
                  </a:lnTo>
                  <a:lnTo>
                    <a:pt x="295" y="561"/>
                  </a:lnTo>
                  <a:lnTo>
                    <a:pt x="294" y="561"/>
                  </a:lnTo>
                  <a:lnTo>
                    <a:pt x="292" y="561"/>
                  </a:lnTo>
                  <a:lnTo>
                    <a:pt x="292" y="604"/>
                  </a:lnTo>
                  <a:lnTo>
                    <a:pt x="292" y="606"/>
                  </a:lnTo>
                  <a:lnTo>
                    <a:pt x="291" y="609"/>
                  </a:lnTo>
                  <a:lnTo>
                    <a:pt x="290" y="611"/>
                  </a:lnTo>
                  <a:lnTo>
                    <a:pt x="288" y="612"/>
                  </a:lnTo>
                  <a:lnTo>
                    <a:pt x="287" y="614"/>
                  </a:lnTo>
                  <a:lnTo>
                    <a:pt x="285" y="615"/>
                  </a:lnTo>
                  <a:lnTo>
                    <a:pt x="282" y="616"/>
                  </a:lnTo>
                  <a:lnTo>
                    <a:pt x="280" y="616"/>
                  </a:lnTo>
                  <a:lnTo>
                    <a:pt x="19" y="616"/>
                  </a:lnTo>
                  <a:lnTo>
                    <a:pt x="16" y="616"/>
                  </a:lnTo>
                  <a:lnTo>
                    <a:pt x="14" y="615"/>
                  </a:lnTo>
                  <a:lnTo>
                    <a:pt x="12" y="614"/>
                  </a:lnTo>
                  <a:lnTo>
                    <a:pt x="10" y="612"/>
                  </a:lnTo>
                  <a:lnTo>
                    <a:pt x="9" y="611"/>
                  </a:lnTo>
                  <a:lnTo>
                    <a:pt x="7" y="609"/>
                  </a:lnTo>
                  <a:lnTo>
                    <a:pt x="7" y="606"/>
                  </a:lnTo>
                  <a:lnTo>
                    <a:pt x="7" y="604"/>
                  </a:lnTo>
                  <a:lnTo>
                    <a:pt x="7" y="561"/>
                  </a:lnTo>
                  <a:close/>
                </a:path>
              </a:pathLst>
            </a:custGeom>
            <a:solidFill>
              <a:srgbClr val="9E9E9E">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63" name="Freeform 272"/>
            <p:cNvSpPr/>
            <p:nvPr/>
          </p:nvSpPr>
          <p:spPr>
            <a:xfrm>
              <a:off x="4308" y="1984"/>
              <a:ext cx="174" cy="358"/>
            </a:xfrm>
            <a:custGeom>
              <a:avLst/>
              <a:gdLst/>
              <a:ahLst/>
              <a:cxnLst>
                <a:cxn ang="0">
                  <a:pos x="1" y="5"/>
                </a:cxn>
                <a:cxn ang="0">
                  <a:pos x="1" y="5"/>
                </a:cxn>
                <a:cxn ang="0">
                  <a:pos x="0" y="5"/>
                </a:cxn>
                <a:cxn ang="0">
                  <a:pos x="0" y="3"/>
                </a:cxn>
                <a:cxn ang="0">
                  <a:pos x="1" y="3"/>
                </a:cxn>
                <a:cxn ang="0">
                  <a:pos x="1" y="3"/>
                </a:cxn>
                <a:cxn ang="0">
                  <a:pos x="1" y="3"/>
                </a:cxn>
                <a:cxn ang="0">
                  <a:pos x="1" y="2"/>
                </a:cxn>
                <a:cxn ang="0">
                  <a:pos x="1" y="2"/>
                </a:cxn>
                <a:cxn ang="0">
                  <a:pos x="0" y="2"/>
                </a:cxn>
                <a:cxn ang="0">
                  <a:pos x="0" y="1"/>
                </a:cxn>
                <a:cxn ang="0">
                  <a:pos x="1" y="1"/>
                </a:cxn>
                <a:cxn ang="0">
                  <a:pos x="1" y="1"/>
                </a:cxn>
                <a:cxn ang="0">
                  <a:pos x="1" y="1"/>
                </a:cxn>
                <a:cxn ang="0">
                  <a:pos x="1" y="1"/>
                </a:cxn>
                <a:cxn ang="0">
                  <a:pos x="1" y="1"/>
                </a:cxn>
                <a:cxn ang="0">
                  <a:pos x="1" y="1"/>
                </a:cxn>
                <a:cxn ang="0">
                  <a:pos x="1" y="1"/>
                </a:cxn>
                <a:cxn ang="0">
                  <a:pos x="1" y="0"/>
                </a:cxn>
                <a:cxn ang="0">
                  <a:pos x="1" y="0"/>
                </a:cxn>
                <a:cxn ang="0">
                  <a:pos x="2" y="1"/>
                </a:cxn>
                <a:cxn ang="0">
                  <a:pos x="2" y="1"/>
                </a:cxn>
                <a:cxn ang="0">
                  <a:pos x="2" y="1"/>
                </a:cxn>
                <a:cxn ang="0">
                  <a:pos x="2" y="1"/>
                </a:cxn>
                <a:cxn ang="0">
                  <a:pos x="2" y="1"/>
                </a:cxn>
                <a:cxn ang="0">
                  <a:pos x="2" y="1"/>
                </a:cxn>
                <a:cxn ang="0">
                  <a:pos x="2" y="1"/>
                </a:cxn>
                <a:cxn ang="0">
                  <a:pos x="2" y="1"/>
                </a:cxn>
                <a:cxn ang="0">
                  <a:pos x="2" y="2"/>
                </a:cxn>
                <a:cxn ang="0">
                  <a:pos x="2" y="2"/>
                </a:cxn>
                <a:cxn ang="0">
                  <a:pos x="2" y="2"/>
                </a:cxn>
                <a:cxn ang="0">
                  <a:pos x="2" y="3"/>
                </a:cxn>
                <a:cxn ang="0">
                  <a:pos x="2" y="3"/>
                </a:cxn>
                <a:cxn ang="0">
                  <a:pos x="2" y="3"/>
                </a:cxn>
                <a:cxn ang="0">
                  <a:pos x="2" y="5"/>
                </a:cxn>
                <a:cxn ang="0">
                  <a:pos x="2" y="5"/>
                </a:cxn>
                <a:cxn ang="0">
                  <a:pos x="2" y="5"/>
                </a:cxn>
                <a:cxn ang="0">
                  <a:pos x="2" y="5"/>
                </a:cxn>
                <a:cxn ang="0">
                  <a:pos x="2" y="5"/>
                </a:cxn>
                <a:cxn ang="0">
                  <a:pos x="2" y="5"/>
                </a:cxn>
                <a:cxn ang="0">
                  <a:pos x="2" y="5"/>
                </a:cxn>
                <a:cxn ang="0">
                  <a:pos x="1" y="5"/>
                </a:cxn>
                <a:cxn ang="0">
                  <a:pos x="1" y="5"/>
                </a:cxn>
                <a:cxn ang="0">
                  <a:pos x="1" y="5"/>
                </a:cxn>
              </a:cxnLst>
              <a:rect l="0" t="0" r="0" b="0"/>
              <a:pathLst>
                <a:path w="300" h="616">
                  <a:moveTo>
                    <a:pt x="7" y="561"/>
                  </a:moveTo>
                  <a:lnTo>
                    <a:pt x="7" y="561"/>
                  </a:lnTo>
                  <a:lnTo>
                    <a:pt x="5" y="561"/>
                  </a:lnTo>
                  <a:lnTo>
                    <a:pt x="4" y="561"/>
                  </a:lnTo>
                  <a:lnTo>
                    <a:pt x="3" y="561"/>
                  </a:lnTo>
                  <a:lnTo>
                    <a:pt x="2" y="560"/>
                  </a:lnTo>
                  <a:lnTo>
                    <a:pt x="1" y="559"/>
                  </a:lnTo>
                  <a:lnTo>
                    <a:pt x="1" y="558"/>
                  </a:lnTo>
                  <a:lnTo>
                    <a:pt x="0" y="557"/>
                  </a:lnTo>
                  <a:lnTo>
                    <a:pt x="0" y="556"/>
                  </a:lnTo>
                  <a:lnTo>
                    <a:pt x="0" y="554"/>
                  </a:lnTo>
                  <a:lnTo>
                    <a:pt x="0" y="426"/>
                  </a:lnTo>
                  <a:lnTo>
                    <a:pt x="0" y="424"/>
                  </a:lnTo>
                  <a:lnTo>
                    <a:pt x="0" y="423"/>
                  </a:lnTo>
                  <a:lnTo>
                    <a:pt x="1" y="421"/>
                  </a:lnTo>
                  <a:lnTo>
                    <a:pt x="1" y="420"/>
                  </a:lnTo>
                  <a:lnTo>
                    <a:pt x="2" y="419"/>
                  </a:lnTo>
                  <a:lnTo>
                    <a:pt x="3" y="419"/>
                  </a:lnTo>
                  <a:lnTo>
                    <a:pt x="4" y="418"/>
                  </a:lnTo>
                  <a:lnTo>
                    <a:pt x="5" y="418"/>
                  </a:lnTo>
                  <a:lnTo>
                    <a:pt x="7" y="418"/>
                  </a:lnTo>
                  <a:lnTo>
                    <a:pt x="7" y="200"/>
                  </a:lnTo>
                  <a:lnTo>
                    <a:pt x="5" y="200"/>
                  </a:lnTo>
                  <a:lnTo>
                    <a:pt x="4" y="200"/>
                  </a:lnTo>
                  <a:lnTo>
                    <a:pt x="3" y="200"/>
                  </a:lnTo>
                  <a:lnTo>
                    <a:pt x="2" y="199"/>
                  </a:lnTo>
                  <a:lnTo>
                    <a:pt x="1" y="198"/>
                  </a:lnTo>
                  <a:lnTo>
                    <a:pt x="1" y="197"/>
                  </a:lnTo>
                  <a:lnTo>
                    <a:pt x="0" y="196"/>
                  </a:lnTo>
                  <a:lnTo>
                    <a:pt x="0" y="195"/>
                  </a:lnTo>
                  <a:lnTo>
                    <a:pt x="0" y="193"/>
                  </a:lnTo>
                  <a:lnTo>
                    <a:pt x="0" y="65"/>
                  </a:lnTo>
                  <a:lnTo>
                    <a:pt x="0" y="63"/>
                  </a:lnTo>
                  <a:lnTo>
                    <a:pt x="0" y="62"/>
                  </a:lnTo>
                  <a:lnTo>
                    <a:pt x="1" y="60"/>
                  </a:lnTo>
                  <a:lnTo>
                    <a:pt x="1" y="59"/>
                  </a:lnTo>
                  <a:lnTo>
                    <a:pt x="2" y="58"/>
                  </a:lnTo>
                  <a:lnTo>
                    <a:pt x="3" y="58"/>
                  </a:lnTo>
                  <a:lnTo>
                    <a:pt x="4" y="57"/>
                  </a:lnTo>
                  <a:lnTo>
                    <a:pt x="5" y="57"/>
                  </a:lnTo>
                  <a:lnTo>
                    <a:pt x="7" y="57"/>
                  </a:lnTo>
                  <a:lnTo>
                    <a:pt x="7" y="27"/>
                  </a:lnTo>
                  <a:lnTo>
                    <a:pt x="7" y="24"/>
                  </a:lnTo>
                  <a:lnTo>
                    <a:pt x="10" y="21"/>
                  </a:lnTo>
                  <a:lnTo>
                    <a:pt x="14" y="18"/>
                  </a:lnTo>
                  <a:lnTo>
                    <a:pt x="19" y="15"/>
                  </a:lnTo>
                  <a:lnTo>
                    <a:pt x="25" y="13"/>
                  </a:lnTo>
                  <a:lnTo>
                    <a:pt x="33" y="10"/>
                  </a:lnTo>
                  <a:lnTo>
                    <a:pt x="42" y="8"/>
                  </a:lnTo>
                  <a:lnTo>
                    <a:pt x="51" y="7"/>
                  </a:lnTo>
                  <a:lnTo>
                    <a:pt x="62" y="5"/>
                  </a:lnTo>
                  <a:lnTo>
                    <a:pt x="73" y="4"/>
                  </a:lnTo>
                  <a:lnTo>
                    <a:pt x="85" y="3"/>
                  </a:lnTo>
                  <a:lnTo>
                    <a:pt x="97" y="2"/>
                  </a:lnTo>
                  <a:lnTo>
                    <a:pt x="110" y="1"/>
                  </a:lnTo>
                  <a:lnTo>
                    <a:pt x="123" y="0"/>
                  </a:lnTo>
                  <a:lnTo>
                    <a:pt x="136" y="0"/>
                  </a:lnTo>
                  <a:lnTo>
                    <a:pt x="149" y="0"/>
                  </a:lnTo>
                  <a:lnTo>
                    <a:pt x="163" y="0"/>
                  </a:lnTo>
                  <a:lnTo>
                    <a:pt x="176" y="0"/>
                  </a:lnTo>
                  <a:lnTo>
                    <a:pt x="189" y="1"/>
                  </a:lnTo>
                  <a:lnTo>
                    <a:pt x="202" y="1"/>
                  </a:lnTo>
                  <a:lnTo>
                    <a:pt x="214" y="2"/>
                  </a:lnTo>
                  <a:lnTo>
                    <a:pt x="226" y="3"/>
                  </a:lnTo>
                  <a:lnTo>
                    <a:pt x="237" y="5"/>
                  </a:lnTo>
                  <a:lnTo>
                    <a:pt x="247" y="6"/>
                  </a:lnTo>
                  <a:lnTo>
                    <a:pt x="257" y="8"/>
                  </a:lnTo>
                  <a:lnTo>
                    <a:pt x="266" y="10"/>
                  </a:lnTo>
                  <a:lnTo>
                    <a:pt x="273" y="12"/>
                  </a:lnTo>
                  <a:lnTo>
                    <a:pt x="280" y="15"/>
                  </a:lnTo>
                  <a:lnTo>
                    <a:pt x="285" y="18"/>
                  </a:lnTo>
                  <a:lnTo>
                    <a:pt x="289" y="20"/>
                  </a:lnTo>
                  <a:lnTo>
                    <a:pt x="291" y="24"/>
                  </a:lnTo>
                  <a:lnTo>
                    <a:pt x="292" y="27"/>
                  </a:lnTo>
                  <a:lnTo>
                    <a:pt x="292" y="57"/>
                  </a:lnTo>
                  <a:lnTo>
                    <a:pt x="294" y="57"/>
                  </a:lnTo>
                  <a:lnTo>
                    <a:pt x="295" y="57"/>
                  </a:lnTo>
                  <a:lnTo>
                    <a:pt x="296" y="58"/>
                  </a:lnTo>
                  <a:lnTo>
                    <a:pt x="297" y="58"/>
                  </a:lnTo>
                  <a:lnTo>
                    <a:pt x="298" y="59"/>
                  </a:lnTo>
                  <a:lnTo>
                    <a:pt x="299" y="60"/>
                  </a:lnTo>
                  <a:lnTo>
                    <a:pt x="299" y="62"/>
                  </a:lnTo>
                  <a:lnTo>
                    <a:pt x="300" y="63"/>
                  </a:lnTo>
                  <a:lnTo>
                    <a:pt x="300" y="65"/>
                  </a:lnTo>
                  <a:lnTo>
                    <a:pt x="300" y="193"/>
                  </a:lnTo>
                  <a:lnTo>
                    <a:pt x="300" y="195"/>
                  </a:lnTo>
                  <a:lnTo>
                    <a:pt x="299" y="196"/>
                  </a:lnTo>
                  <a:lnTo>
                    <a:pt x="299" y="197"/>
                  </a:lnTo>
                  <a:lnTo>
                    <a:pt x="298" y="198"/>
                  </a:lnTo>
                  <a:lnTo>
                    <a:pt x="297" y="199"/>
                  </a:lnTo>
                  <a:lnTo>
                    <a:pt x="296" y="200"/>
                  </a:lnTo>
                  <a:lnTo>
                    <a:pt x="295" y="200"/>
                  </a:lnTo>
                  <a:lnTo>
                    <a:pt x="294" y="200"/>
                  </a:lnTo>
                  <a:lnTo>
                    <a:pt x="292" y="200"/>
                  </a:lnTo>
                  <a:lnTo>
                    <a:pt x="292" y="418"/>
                  </a:lnTo>
                  <a:lnTo>
                    <a:pt x="294" y="418"/>
                  </a:lnTo>
                  <a:lnTo>
                    <a:pt x="295" y="418"/>
                  </a:lnTo>
                  <a:lnTo>
                    <a:pt x="296" y="419"/>
                  </a:lnTo>
                  <a:lnTo>
                    <a:pt x="297" y="419"/>
                  </a:lnTo>
                  <a:lnTo>
                    <a:pt x="298" y="420"/>
                  </a:lnTo>
                  <a:lnTo>
                    <a:pt x="299" y="421"/>
                  </a:lnTo>
                  <a:lnTo>
                    <a:pt x="299" y="423"/>
                  </a:lnTo>
                  <a:lnTo>
                    <a:pt x="300" y="424"/>
                  </a:lnTo>
                  <a:lnTo>
                    <a:pt x="300" y="426"/>
                  </a:lnTo>
                  <a:lnTo>
                    <a:pt x="300" y="554"/>
                  </a:lnTo>
                  <a:lnTo>
                    <a:pt x="300" y="556"/>
                  </a:lnTo>
                  <a:lnTo>
                    <a:pt x="299" y="557"/>
                  </a:lnTo>
                  <a:lnTo>
                    <a:pt x="299" y="558"/>
                  </a:lnTo>
                  <a:lnTo>
                    <a:pt x="298" y="559"/>
                  </a:lnTo>
                  <a:lnTo>
                    <a:pt x="297" y="560"/>
                  </a:lnTo>
                  <a:lnTo>
                    <a:pt x="296" y="561"/>
                  </a:lnTo>
                  <a:lnTo>
                    <a:pt x="295" y="561"/>
                  </a:lnTo>
                  <a:lnTo>
                    <a:pt x="294" y="561"/>
                  </a:lnTo>
                  <a:lnTo>
                    <a:pt x="292" y="561"/>
                  </a:lnTo>
                  <a:lnTo>
                    <a:pt x="292" y="604"/>
                  </a:lnTo>
                  <a:lnTo>
                    <a:pt x="292" y="606"/>
                  </a:lnTo>
                  <a:lnTo>
                    <a:pt x="291" y="609"/>
                  </a:lnTo>
                  <a:lnTo>
                    <a:pt x="290" y="611"/>
                  </a:lnTo>
                  <a:lnTo>
                    <a:pt x="288" y="612"/>
                  </a:lnTo>
                  <a:lnTo>
                    <a:pt x="287" y="614"/>
                  </a:lnTo>
                  <a:lnTo>
                    <a:pt x="285" y="615"/>
                  </a:lnTo>
                  <a:lnTo>
                    <a:pt x="282" y="616"/>
                  </a:lnTo>
                  <a:lnTo>
                    <a:pt x="280" y="616"/>
                  </a:lnTo>
                  <a:lnTo>
                    <a:pt x="19" y="616"/>
                  </a:lnTo>
                  <a:lnTo>
                    <a:pt x="16" y="616"/>
                  </a:lnTo>
                  <a:lnTo>
                    <a:pt x="14" y="615"/>
                  </a:lnTo>
                  <a:lnTo>
                    <a:pt x="12" y="614"/>
                  </a:lnTo>
                  <a:lnTo>
                    <a:pt x="10" y="612"/>
                  </a:lnTo>
                  <a:lnTo>
                    <a:pt x="9" y="611"/>
                  </a:lnTo>
                  <a:lnTo>
                    <a:pt x="7" y="609"/>
                  </a:lnTo>
                  <a:lnTo>
                    <a:pt x="7" y="606"/>
                  </a:lnTo>
                  <a:lnTo>
                    <a:pt x="7" y="604"/>
                  </a:lnTo>
                  <a:lnTo>
                    <a:pt x="7" y="561"/>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64" name="Freeform 273"/>
            <p:cNvSpPr/>
            <p:nvPr/>
          </p:nvSpPr>
          <p:spPr>
            <a:xfrm>
              <a:off x="4354" y="1981"/>
              <a:ext cx="78" cy="9"/>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1" y="1"/>
                </a:cxn>
                <a:cxn ang="0">
                  <a:pos x="1" y="1"/>
                </a:cxn>
                <a:cxn ang="0">
                  <a:pos x="1" y="1"/>
                </a:cxn>
                <a:cxn ang="0">
                  <a:pos x="1" y="1"/>
                </a:cxn>
                <a:cxn ang="0">
                  <a:pos x="1" y="0"/>
                </a:cxn>
                <a:cxn ang="0">
                  <a:pos x="1" y="0"/>
                </a:cxn>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134" h="16">
                  <a:moveTo>
                    <a:pt x="126" y="16"/>
                  </a:moveTo>
                  <a:lnTo>
                    <a:pt x="126" y="16"/>
                  </a:lnTo>
                  <a:lnTo>
                    <a:pt x="9" y="16"/>
                  </a:lnTo>
                  <a:lnTo>
                    <a:pt x="7" y="16"/>
                  </a:lnTo>
                  <a:lnTo>
                    <a:pt x="5" y="15"/>
                  </a:lnTo>
                  <a:lnTo>
                    <a:pt x="4" y="14"/>
                  </a:lnTo>
                  <a:lnTo>
                    <a:pt x="3" y="13"/>
                  </a:lnTo>
                  <a:lnTo>
                    <a:pt x="1" y="12"/>
                  </a:lnTo>
                  <a:lnTo>
                    <a:pt x="1" y="11"/>
                  </a:lnTo>
                  <a:lnTo>
                    <a:pt x="0" y="9"/>
                  </a:lnTo>
                  <a:lnTo>
                    <a:pt x="0" y="8"/>
                  </a:lnTo>
                  <a:lnTo>
                    <a:pt x="0" y="6"/>
                  </a:lnTo>
                  <a:lnTo>
                    <a:pt x="1" y="5"/>
                  </a:lnTo>
                  <a:lnTo>
                    <a:pt x="1" y="3"/>
                  </a:lnTo>
                  <a:lnTo>
                    <a:pt x="3" y="2"/>
                  </a:lnTo>
                  <a:lnTo>
                    <a:pt x="4" y="1"/>
                  </a:lnTo>
                  <a:lnTo>
                    <a:pt x="5" y="0"/>
                  </a:lnTo>
                  <a:lnTo>
                    <a:pt x="7" y="0"/>
                  </a:lnTo>
                  <a:lnTo>
                    <a:pt x="9" y="0"/>
                  </a:lnTo>
                  <a:lnTo>
                    <a:pt x="126" y="0"/>
                  </a:lnTo>
                  <a:lnTo>
                    <a:pt x="127" y="0"/>
                  </a:lnTo>
                  <a:lnTo>
                    <a:pt x="129" y="0"/>
                  </a:lnTo>
                  <a:lnTo>
                    <a:pt x="130" y="1"/>
                  </a:lnTo>
                  <a:lnTo>
                    <a:pt x="132" y="2"/>
                  </a:lnTo>
                  <a:lnTo>
                    <a:pt x="133" y="3"/>
                  </a:lnTo>
                  <a:lnTo>
                    <a:pt x="133" y="5"/>
                  </a:lnTo>
                  <a:lnTo>
                    <a:pt x="134" y="6"/>
                  </a:lnTo>
                  <a:lnTo>
                    <a:pt x="134" y="8"/>
                  </a:lnTo>
                  <a:lnTo>
                    <a:pt x="134" y="9"/>
                  </a:lnTo>
                  <a:lnTo>
                    <a:pt x="133" y="11"/>
                  </a:lnTo>
                  <a:lnTo>
                    <a:pt x="133" y="12"/>
                  </a:lnTo>
                  <a:lnTo>
                    <a:pt x="132" y="13"/>
                  </a:lnTo>
                  <a:lnTo>
                    <a:pt x="130" y="14"/>
                  </a:lnTo>
                  <a:lnTo>
                    <a:pt x="129" y="15"/>
                  </a:lnTo>
                  <a:lnTo>
                    <a:pt x="127" y="16"/>
                  </a:lnTo>
                  <a:lnTo>
                    <a:pt x="126" y="16"/>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65" name="Freeform 274"/>
            <p:cNvSpPr/>
            <p:nvPr/>
          </p:nvSpPr>
          <p:spPr>
            <a:xfrm>
              <a:off x="4467" y="1992"/>
              <a:ext cx="11" cy="21"/>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0"/>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18" h="37">
                  <a:moveTo>
                    <a:pt x="17" y="37"/>
                  </a:moveTo>
                  <a:lnTo>
                    <a:pt x="17" y="37"/>
                  </a:lnTo>
                  <a:lnTo>
                    <a:pt x="5" y="29"/>
                  </a:lnTo>
                  <a:lnTo>
                    <a:pt x="5" y="16"/>
                  </a:lnTo>
                  <a:lnTo>
                    <a:pt x="5" y="15"/>
                  </a:lnTo>
                  <a:lnTo>
                    <a:pt x="4" y="15"/>
                  </a:lnTo>
                  <a:lnTo>
                    <a:pt x="3" y="15"/>
                  </a:lnTo>
                  <a:lnTo>
                    <a:pt x="3" y="14"/>
                  </a:lnTo>
                  <a:lnTo>
                    <a:pt x="2" y="14"/>
                  </a:lnTo>
                  <a:lnTo>
                    <a:pt x="1" y="14"/>
                  </a:lnTo>
                  <a:lnTo>
                    <a:pt x="1" y="13"/>
                  </a:lnTo>
                  <a:lnTo>
                    <a:pt x="0" y="13"/>
                  </a:lnTo>
                  <a:lnTo>
                    <a:pt x="0" y="10"/>
                  </a:lnTo>
                  <a:lnTo>
                    <a:pt x="0" y="7"/>
                  </a:lnTo>
                  <a:lnTo>
                    <a:pt x="0" y="3"/>
                  </a:lnTo>
                  <a:lnTo>
                    <a:pt x="0" y="0"/>
                  </a:lnTo>
                  <a:lnTo>
                    <a:pt x="6" y="2"/>
                  </a:lnTo>
                  <a:lnTo>
                    <a:pt x="10" y="4"/>
                  </a:lnTo>
                  <a:lnTo>
                    <a:pt x="13" y="6"/>
                  </a:lnTo>
                  <a:lnTo>
                    <a:pt x="15" y="8"/>
                  </a:lnTo>
                  <a:lnTo>
                    <a:pt x="16" y="10"/>
                  </a:lnTo>
                  <a:lnTo>
                    <a:pt x="17" y="12"/>
                  </a:lnTo>
                  <a:lnTo>
                    <a:pt x="18" y="14"/>
                  </a:lnTo>
                  <a:lnTo>
                    <a:pt x="18" y="17"/>
                  </a:lnTo>
                  <a:lnTo>
                    <a:pt x="17" y="37"/>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66" name="Freeform 275"/>
            <p:cNvSpPr/>
            <p:nvPr/>
          </p:nvSpPr>
          <p:spPr>
            <a:xfrm>
              <a:off x="4467" y="1992"/>
              <a:ext cx="11" cy="21"/>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18" h="37">
                  <a:moveTo>
                    <a:pt x="17" y="37"/>
                  </a:moveTo>
                  <a:lnTo>
                    <a:pt x="17" y="37"/>
                  </a:lnTo>
                  <a:lnTo>
                    <a:pt x="5" y="29"/>
                  </a:lnTo>
                  <a:lnTo>
                    <a:pt x="5" y="16"/>
                  </a:lnTo>
                  <a:lnTo>
                    <a:pt x="5" y="15"/>
                  </a:lnTo>
                  <a:lnTo>
                    <a:pt x="4" y="15"/>
                  </a:lnTo>
                  <a:lnTo>
                    <a:pt x="3" y="15"/>
                  </a:lnTo>
                  <a:lnTo>
                    <a:pt x="3" y="14"/>
                  </a:lnTo>
                  <a:lnTo>
                    <a:pt x="2" y="14"/>
                  </a:lnTo>
                  <a:lnTo>
                    <a:pt x="1" y="14"/>
                  </a:lnTo>
                  <a:lnTo>
                    <a:pt x="1" y="13"/>
                  </a:lnTo>
                  <a:lnTo>
                    <a:pt x="0" y="13"/>
                  </a:lnTo>
                  <a:lnTo>
                    <a:pt x="0" y="10"/>
                  </a:lnTo>
                  <a:lnTo>
                    <a:pt x="0" y="7"/>
                  </a:lnTo>
                  <a:lnTo>
                    <a:pt x="0" y="3"/>
                  </a:lnTo>
                  <a:lnTo>
                    <a:pt x="0" y="0"/>
                  </a:lnTo>
                  <a:lnTo>
                    <a:pt x="6" y="2"/>
                  </a:lnTo>
                  <a:lnTo>
                    <a:pt x="10" y="4"/>
                  </a:lnTo>
                  <a:lnTo>
                    <a:pt x="13" y="6"/>
                  </a:lnTo>
                  <a:lnTo>
                    <a:pt x="15" y="8"/>
                  </a:lnTo>
                  <a:lnTo>
                    <a:pt x="16" y="10"/>
                  </a:lnTo>
                  <a:lnTo>
                    <a:pt x="17" y="12"/>
                  </a:lnTo>
                  <a:lnTo>
                    <a:pt x="18" y="14"/>
                  </a:lnTo>
                  <a:lnTo>
                    <a:pt x="18" y="17"/>
                  </a:lnTo>
                  <a:lnTo>
                    <a:pt x="17" y="37"/>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67" name="Freeform 276"/>
            <p:cNvSpPr/>
            <p:nvPr/>
          </p:nvSpPr>
          <p:spPr>
            <a:xfrm>
              <a:off x="4311" y="1992"/>
              <a:ext cx="10" cy="21"/>
            </a:xfrm>
            <a:custGeom>
              <a:avLst/>
              <a:gdLst/>
              <a:ahLst/>
              <a:cxnLst>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 ang="0">
                  <a:pos x="0" y="1"/>
                </a:cxn>
                <a:cxn ang="0">
                  <a:pos x="0" y="1"/>
                </a:cxn>
                <a:cxn ang="0">
                  <a:pos x="0" y="1"/>
                </a:cxn>
              </a:cxnLst>
              <a:rect l="0" t="0" r="0" b="0"/>
              <a:pathLst>
                <a:path w="17" h="37">
                  <a:moveTo>
                    <a:pt x="0" y="37"/>
                  </a:moveTo>
                  <a:lnTo>
                    <a:pt x="0" y="37"/>
                  </a:lnTo>
                  <a:lnTo>
                    <a:pt x="12" y="29"/>
                  </a:lnTo>
                  <a:lnTo>
                    <a:pt x="12" y="16"/>
                  </a:lnTo>
                  <a:lnTo>
                    <a:pt x="13" y="15"/>
                  </a:lnTo>
                  <a:lnTo>
                    <a:pt x="14" y="15"/>
                  </a:lnTo>
                  <a:lnTo>
                    <a:pt x="15" y="14"/>
                  </a:lnTo>
                  <a:lnTo>
                    <a:pt x="16" y="14"/>
                  </a:lnTo>
                  <a:lnTo>
                    <a:pt x="17" y="13"/>
                  </a:lnTo>
                  <a:lnTo>
                    <a:pt x="17" y="10"/>
                  </a:lnTo>
                  <a:lnTo>
                    <a:pt x="17" y="7"/>
                  </a:lnTo>
                  <a:lnTo>
                    <a:pt x="17" y="3"/>
                  </a:lnTo>
                  <a:lnTo>
                    <a:pt x="17" y="0"/>
                  </a:lnTo>
                  <a:lnTo>
                    <a:pt x="12" y="2"/>
                  </a:lnTo>
                  <a:lnTo>
                    <a:pt x="8" y="4"/>
                  </a:lnTo>
                  <a:lnTo>
                    <a:pt x="5" y="6"/>
                  </a:lnTo>
                  <a:lnTo>
                    <a:pt x="3" y="8"/>
                  </a:lnTo>
                  <a:lnTo>
                    <a:pt x="1" y="10"/>
                  </a:lnTo>
                  <a:lnTo>
                    <a:pt x="0" y="12"/>
                  </a:lnTo>
                  <a:lnTo>
                    <a:pt x="0" y="14"/>
                  </a:lnTo>
                  <a:lnTo>
                    <a:pt x="0" y="17"/>
                  </a:lnTo>
                  <a:lnTo>
                    <a:pt x="0" y="37"/>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68" name="Freeform 277"/>
            <p:cNvSpPr/>
            <p:nvPr/>
          </p:nvSpPr>
          <p:spPr>
            <a:xfrm>
              <a:off x="4311" y="1992"/>
              <a:ext cx="10" cy="21"/>
            </a:xfrm>
            <a:custGeom>
              <a:avLst/>
              <a:gdLst/>
              <a:ahLst/>
              <a:cxnLst>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1"/>
                </a:cxn>
                <a:cxn ang="0">
                  <a:pos x="1" y="1"/>
                </a:cxn>
                <a:cxn ang="0">
                  <a:pos x="1" y="1"/>
                </a:cxn>
                <a:cxn ang="0">
                  <a:pos x="1" y="1"/>
                </a:cxn>
                <a:cxn ang="0">
                  <a:pos x="1" y="1"/>
                </a:cxn>
                <a:cxn ang="0">
                  <a:pos x="0" y="1"/>
                </a:cxn>
                <a:cxn ang="0">
                  <a:pos x="0" y="1"/>
                </a:cxn>
                <a:cxn ang="0">
                  <a:pos x="0" y="1"/>
                </a:cxn>
                <a:cxn ang="0">
                  <a:pos x="0" y="1"/>
                </a:cxn>
                <a:cxn ang="0">
                  <a:pos x="0" y="1"/>
                </a:cxn>
              </a:cxnLst>
              <a:rect l="0" t="0" r="0" b="0"/>
              <a:pathLst>
                <a:path w="17" h="37">
                  <a:moveTo>
                    <a:pt x="0" y="37"/>
                  </a:moveTo>
                  <a:lnTo>
                    <a:pt x="0" y="37"/>
                  </a:lnTo>
                  <a:lnTo>
                    <a:pt x="12" y="29"/>
                  </a:lnTo>
                  <a:lnTo>
                    <a:pt x="12" y="16"/>
                  </a:lnTo>
                  <a:lnTo>
                    <a:pt x="13" y="15"/>
                  </a:lnTo>
                  <a:lnTo>
                    <a:pt x="14" y="15"/>
                  </a:lnTo>
                  <a:lnTo>
                    <a:pt x="15" y="14"/>
                  </a:lnTo>
                  <a:lnTo>
                    <a:pt x="16" y="14"/>
                  </a:lnTo>
                  <a:lnTo>
                    <a:pt x="17" y="13"/>
                  </a:lnTo>
                  <a:lnTo>
                    <a:pt x="17" y="10"/>
                  </a:lnTo>
                  <a:lnTo>
                    <a:pt x="17" y="7"/>
                  </a:lnTo>
                  <a:lnTo>
                    <a:pt x="17" y="3"/>
                  </a:lnTo>
                  <a:lnTo>
                    <a:pt x="17" y="0"/>
                  </a:lnTo>
                  <a:lnTo>
                    <a:pt x="12" y="2"/>
                  </a:lnTo>
                  <a:lnTo>
                    <a:pt x="8" y="4"/>
                  </a:lnTo>
                  <a:lnTo>
                    <a:pt x="5" y="6"/>
                  </a:lnTo>
                  <a:lnTo>
                    <a:pt x="3" y="8"/>
                  </a:lnTo>
                  <a:lnTo>
                    <a:pt x="1" y="10"/>
                  </a:lnTo>
                  <a:lnTo>
                    <a:pt x="0" y="12"/>
                  </a:lnTo>
                  <a:lnTo>
                    <a:pt x="0" y="14"/>
                  </a:lnTo>
                  <a:lnTo>
                    <a:pt x="0" y="17"/>
                  </a:lnTo>
                  <a:lnTo>
                    <a:pt x="0" y="37"/>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69" name="Freeform 278"/>
            <p:cNvSpPr/>
            <p:nvPr/>
          </p:nvSpPr>
          <p:spPr>
            <a:xfrm>
              <a:off x="4430" y="1985"/>
              <a:ext cx="37" cy="14"/>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64" h="24">
                  <a:moveTo>
                    <a:pt x="64" y="24"/>
                  </a:moveTo>
                  <a:lnTo>
                    <a:pt x="64" y="24"/>
                  </a:lnTo>
                  <a:lnTo>
                    <a:pt x="60" y="23"/>
                  </a:lnTo>
                  <a:lnTo>
                    <a:pt x="56" y="23"/>
                  </a:lnTo>
                  <a:lnTo>
                    <a:pt x="52" y="22"/>
                  </a:lnTo>
                  <a:lnTo>
                    <a:pt x="48" y="21"/>
                  </a:lnTo>
                  <a:lnTo>
                    <a:pt x="44" y="20"/>
                  </a:lnTo>
                  <a:lnTo>
                    <a:pt x="40" y="20"/>
                  </a:lnTo>
                  <a:lnTo>
                    <a:pt x="36" y="19"/>
                  </a:lnTo>
                  <a:lnTo>
                    <a:pt x="32" y="18"/>
                  </a:lnTo>
                  <a:lnTo>
                    <a:pt x="28" y="18"/>
                  </a:lnTo>
                  <a:lnTo>
                    <a:pt x="24" y="17"/>
                  </a:lnTo>
                  <a:lnTo>
                    <a:pt x="20" y="17"/>
                  </a:lnTo>
                  <a:lnTo>
                    <a:pt x="16" y="16"/>
                  </a:lnTo>
                  <a:lnTo>
                    <a:pt x="12" y="16"/>
                  </a:lnTo>
                  <a:lnTo>
                    <a:pt x="8" y="16"/>
                  </a:lnTo>
                  <a:lnTo>
                    <a:pt x="4" y="16"/>
                  </a:lnTo>
                  <a:lnTo>
                    <a:pt x="0" y="15"/>
                  </a:lnTo>
                  <a:lnTo>
                    <a:pt x="0" y="11"/>
                  </a:lnTo>
                  <a:lnTo>
                    <a:pt x="0" y="7"/>
                  </a:lnTo>
                  <a:lnTo>
                    <a:pt x="0" y="4"/>
                  </a:lnTo>
                  <a:lnTo>
                    <a:pt x="0" y="0"/>
                  </a:lnTo>
                  <a:lnTo>
                    <a:pt x="4" y="0"/>
                  </a:lnTo>
                  <a:lnTo>
                    <a:pt x="8" y="0"/>
                  </a:lnTo>
                  <a:lnTo>
                    <a:pt x="12" y="1"/>
                  </a:lnTo>
                  <a:lnTo>
                    <a:pt x="16" y="1"/>
                  </a:lnTo>
                  <a:lnTo>
                    <a:pt x="20" y="2"/>
                  </a:lnTo>
                  <a:lnTo>
                    <a:pt x="24" y="2"/>
                  </a:lnTo>
                  <a:lnTo>
                    <a:pt x="28" y="3"/>
                  </a:lnTo>
                  <a:lnTo>
                    <a:pt x="32" y="3"/>
                  </a:lnTo>
                  <a:lnTo>
                    <a:pt x="36" y="4"/>
                  </a:lnTo>
                  <a:lnTo>
                    <a:pt x="40" y="5"/>
                  </a:lnTo>
                  <a:lnTo>
                    <a:pt x="44" y="6"/>
                  </a:lnTo>
                  <a:lnTo>
                    <a:pt x="48" y="6"/>
                  </a:lnTo>
                  <a:lnTo>
                    <a:pt x="52" y="7"/>
                  </a:lnTo>
                  <a:lnTo>
                    <a:pt x="56" y="8"/>
                  </a:lnTo>
                  <a:lnTo>
                    <a:pt x="60" y="9"/>
                  </a:lnTo>
                  <a:lnTo>
                    <a:pt x="64" y="11"/>
                  </a:lnTo>
                  <a:lnTo>
                    <a:pt x="64" y="14"/>
                  </a:lnTo>
                  <a:lnTo>
                    <a:pt x="64" y="17"/>
                  </a:lnTo>
                  <a:lnTo>
                    <a:pt x="64" y="21"/>
                  </a:lnTo>
                  <a:lnTo>
                    <a:pt x="64" y="24"/>
                  </a:lnTo>
                  <a:close/>
                </a:path>
              </a:pathLst>
            </a:custGeom>
            <a:solidFill>
              <a:srgbClr val="E8E8E8">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70" name="Freeform 279"/>
            <p:cNvSpPr/>
            <p:nvPr/>
          </p:nvSpPr>
          <p:spPr>
            <a:xfrm>
              <a:off x="4430" y="1985"/>
              <a:ext cx="37" cy="14"/>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64" h="24">
                  <a:moveTo>
                    <a:pt x="64" y="24"/>
                  </a:moveTo>
                  <a:lnTo>
                    <a:pt x="64" y="24"/>
                  </a:lnTo>
                  <a:lnTo>
                    <a:pt x="60" y="23"/>
                  </a:lnTo>
                  <a:lnTo>
                    <a:pt x="56" y="23"/>
                  </a:lnTo>
                  <a:lnTo>
                    <a:pt x="52" y="22"/>
                  </a:lnTo>
                  <a:lnTo>
                    <a:pt x="48" y="21"/>
                  </a:lnTo>
                  <a:lnTo>
                    <a:pt x="44" y="20"/>
                  </a:lnTo>
                  <a:lnTo>
                    <a:pt x="40" y="20"/>
                  </a:lnTo>
                  <a:lnTo>
                    <a:pt x="36" y="19"/>
                  </a:lnTo>
                  <a:lnTo>
                    <a:pt x="32" y="18"/>
                  </a:lnTo>
                  <a:lnTo>
                    <a:pt x="28" y="18"/>
                  </a:lnTo>
                  <a:lnTo>
                    <a:pt x="24" y="17"/>
                  </a:lnTo>
                  <a:lnTo>
                    <a:pt x="20" y="17"/>
                  </a:lnTo>
                  <a:lnTo>
                    <a:pt x="16" y="16"/>
                  </a:lnTo>
                  <a:lnTo>
                    <a:pt x="12" y="16"/>
                  </a:lnTo>
                  <a:lnTo>
                    <a:pt x="8" y="16"/>
                  </a:lnTo>
                  <a:lnTo>
                    <a:pt x="4" y="16"/>
                  </a:lnTo>
                  <a:lnTo>
                    <a:pt x="0" y="15"/>
                  </a:lnTo>
                  <a:lnTo>
                    <a:pt x="0" y="11"/>
                  </a:lnTo>
                  <a:lnTo>
                    <a:pt x="0" y="7"/>
                  </a:lnTo>
                  <a:lnTo>
                    <a:pt x="0" y="4"/>
                  </a:lnTo>
                  <a:lnTo>
                    <a:pt x="0" y="0"/>
                  </a:lnTo>
                  <a:lnTo>
                    <a:pt x="4" y="0"/>
                  </a:lnTo>
                  <a:lnTo>
                    <a:pt x="8" y="0"/>
                  </a:lnTo>
                  <a:lnTo>
                    <a:pt x="12" y="1"/>
                  </a:lnTo>
                  <a:lnTo>
                    <a:pt x="16" y="1"/>
                  </a:lnTo>
                  <a:lnTo>
                    <a:pt x="20" y="2"/>
                  </a:lnTo>
                  <a:lnTo>
                    <a:pt x="24" y="2"/>
                  </a:lnTo>
                  <a:lnTo>
                    <a:pt x="28" y="3"/>
                  </a:lnTo>
                  <a:lnTo>
                    <a:pt x="32" y="3"/>
                  </a:lnTo>
                  <a:lnTo>
                    <a:pt x="36" y="4"/>
                  </a:lnTo>
                  <a:lnTo>
                    <a:pt x="40" y="5"/>
                  </a:lnTo>
                  <a:lnTo>
                    <a:pt x="44" y="6"/>
                  </a:lnTo>
                  <a:lnTo>
                    <a:pt x="48" y="6"/>
                  </a:lnTo>
                  <a:lnTo>
                    <a:pt x="52" y="7"/>
                  </a:lnTo>
                  <a:lnTo>
                    <a:pt x="56" y="8"/>
                  </a:lnTo>
                  <a:lnTo>
                    <a:pt x="60" y="9"/>
                  </a:lnTo>
                  <a:lnTo>
                    <a:pt x="64" y="11"/>
                  </a:lnTo>
                  <a:lnTo>
                    <a:pt x="64" y="14"/>
                  </a:lnTo>
                  <a:lnTo>
                    <a:pt x="64" y="17"/>
                  </a:lnTo>
                  <a:lnTo>
                    <a:pt x="64" y="21"/>
                  </a:lnTo>
                  <a:lnTo>
                    <a:pt x="64" y="24"/>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71" name="Freeform 280"/>
            <p:cNvSpPr/>
            <p:nvPr/>
          </p:nvSpPr>
          <p:spPr>
            <a:xfrm>
              <a:off x="4321" y="1985"/>
              <a:ext cx="37" cy="14"/>
            </a:xfrm>
            <a:custGeom>
              <a:avLst/>
              <a:gdLst/>
              <a:ahLst/>
              <a:cxnLst>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Lst>
              <a:rect l="0" t="0" r="0" b="0"/>
              <a:pathLst>
                <a:path w="64" h="24">
                  <a:moveTo>
                    <a:pt x="0" y="24"/>
                  </a:moveTo>
                  <a:lnTo>
                    <a:pt x="0" y="24"/>
                  </a:lnTo>
                  <a:lnTo>
                    <a:pt x="4" y="23"/>
                  </a:lnTo>
                  <a:lnTo>
                    <a:pt x="9" y="23"/>
                  </a:lnTo>
                  <a:lnTo>
                    <a:pt x="13" y="22"/>
                  </a:lnTo>
                  <a:lnTo>
                    <a:pt x="17" y="21"/>
                  </a:lnTo>
                  <a:lnTo>
                    <a:pt x="21" y="20"/>
                  </a:lnTo>
                  <a:lnTo>
                    <a:pt x="25" y="20"/>
                  </a:lnTo>
                  <a:lnTo>
                    <a:pt x="29" y="19"/>
                  </a:lnTo>
                  <a:lnTo>
                    <a:pt x="33" y="18"/>
                  </a:lnTo>
                  <a:lnTo>
                    <a:pt x="37" y="18"/>
                  </a:lnTo>
                  <a:lnTo>
                    <a:pt x="41" y="17"/>
                  </a:lnTo>
                  <a:lnTo>
                    <a:pt x="45" y="17"/>
                  </a:lnTo>
                  <a:lnTo>
                    <a:pt x="49" y="16"/>
                  </a:lnTo>
                  <a:lnTo>
                    <a:pt x="53" y="16"/>
                  </a:lnTo>
                  <a:lnTo>
                    <a:pt x="57" y="16"/>
                  </a:lnTo>
                  <a:lnTo>
                    <a:pt x="60" y="16"/>
                  </a:lnTo>
                  <a:lnTo>
                    <a:pt x="64" y="15"/>
                  </a:lnTo>
                  <a:lnTo>
                    <a:pt x="64" y="11"/>
                  </a:lnTo>
                  <a:lnTo>
                    <a:pt x="64" y="7"/>
                  </a:lnTo>
                  <a:lnTo>
                    <a:pt x="64" y="4"/>
                  </a:lnTo>
                  <a:lnTo>
                    <a:pt x="64" y="0"/>
                  </a:lnTo>
                  <a:lnTo>
                    <a:pt x="60" y="0"/>
                  </a:lnTo>
                  <a:lnTo>
                    <a:pt x="56" y="0"/>
                  </a:lnTo>
                  <a:lnTo>
                    <a:pt x="52" y="1"/>
                  </a:lnTo>
                  <a:lnTo>
                    <a:pt x="48" y="1"/>
                  </a:lnTo>
                  <a:lnTo>
                    <a:pt x="44" y="2"/>
                  </a:lnTo>
                  <a:lnTo>
                    <a:pt x="40" y="2"/>
                  </a:lnTo>
                  <a:lnTo>
                    <a:pt x="36" y="3"/>
                  </a:lnTo>
                  <a:lnTo>
                    <a:pt x="32" y="3"/>
                  </a:lnTo>
                  <a:lnTo>
                    <a:pt x="28" y="4"/>
                  </a:lnTo>
                  <a:lnTo>
                    <a:pt x="24" y="5"/>
                  </a:lnTo>
                  <a:lnTo>
                    <a:pt x="20" y="6"/>
                  </a:lnTo>
                  <a:lnTo>
                    <a:pt x="16" y="6"/>
                  </a:lnTo>
                  <a:lnTo>
                    <a:pt x="12" y="7"/>
                  </a:lnTo>
                  <a:lnTo>
                    <a:pt x="8" y="8"/>
                  </a:lnTo>
                  <a:lnTo>
                    <a:pt x="4" y="9"/>
                  </a:lnTo>
                  <a:lnTo>
                    <a:pt x="0" y="11"/>
                  </a:lnTo>
                  <a:lnTo>
                    <a:pt x="0" y="14"/>
                  </a:lnTo>
                  <a:lnTo>
                    <a:pt x="0" y="17"/>
                  </a:lnTo>
                  <a:lnTo>
                    <a:pt x="0" y="21"/>
                  </a:lnTo>
                  <a:lnTo>
                    <a:pt x="0" y="24"/>
                  </a:lnTo>
                  <a:close/>
                </a:path>
              </a:pathLst>
            </a:custGeom>
            <a:solidFill>
              <a:srgbClr val="E8E8E8">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72" name="Freeform 281"/>
            <p:cNvSpPr/>
            <p:nvPr/>
          </p:nvSpPr>
          <p:spPr>
            <a:xfrm>
              <a:off x="4321" y="1985"/>
              <a:ext cx="37" cy="14"/>
            </a:xfrm>
            <a:custGeom>
              <a:avLst/>
              <a:gdLst/>
              <a:ahLst/>
              <a:cxnLst>
                <a:cxn ang="0">
                  <a:pos x="0"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0" y="1"/>
                </a:cxn>
                <a:cxn ang="0">
                  <a:pos x="0" y="1"/>
                </a:cxn>
                <a:cxn ang="0">
                  <a:pos x="0" y="1"/>
                </a:cxn>
                <a:cxn ang="0">
                  <a:pos x="0" y="1"/>
                </a:cxn>
                <a:cxn ang="0">
                  <a:pos x="0" y="1"/>
                </a:cxn>
              </a:cxnLst>
              <a:rect l="0" t="0" r="0" b="0"/>
              <a:pathLst>
                <a:path w="64" h="24">
                  <a:moveTo>
                    <a:pt x="0" y="24"/>
                  </a:moveTo>
                  <a:lnTo>
                    <a:pt x="0" y="24"/>
                  </a:lnTo>
                  <a:lnTo>
                    <a:pt x="4" y="23"/>
                  </a:lnTo>
                  <a:lnTo>
                    <a:pt x="9" y="23"/>
                  </a:lnTo>
                  <a:lnTo>
                    <a:pt x="13" y="22"/>
                  </a:lnTo>
                  <a:lnTo>
                    <a:pt x="17" y="21"/>
                  </a:lnTo>
                  <a:lnTo>
                    <a:pt x="21" y="20"/>
                  </a:lnTo>
                  <a:lnTo>
                    <a:pt x="25" y="20"/>
                  </a:lnTo>
                  <a:lnTo>
                    <a:pt x="29" y="19"/>
                  </a:lnTo>
                  <a:lnTo>
                    <a:pt x="33" y="18"/>
                  </a:lnTo>
                  <a:lnTo>
                    <a:pt x="37" y="18"/>
                  </a:lnTo>
                  <a:lnTo>
                    <a:pt x="41" y="17"/>
                  </a:lnTo>
                  <a:lnTo>
                    <a:pt x="45" y="17"/>
                  </a:lnTo>
                  <a:lnTo>
                    <a:pt x="49" y="16"/>
                  </a:lnTo>
                  <a:lnTo>
                    <a:pt x="53" y="16"/>
                  </a:lnTo>
                  <a:lnTo>
                    <a:pt x="57" y="16"/>
                  </a:lnTo>
                  <a:lnTo>
                    <a:pt x="60" y="16"/>
                  </a:lnTo>
                  <a:lnTo>
                    <a:pt x="64" y="15"/>
                  </a:lnTo>
                  <a:lnTo>
                    <a:pt x="64" y="11"/>
                  </a:lnTo>
                  <a:lnTo>
                    <a:pt x="64" y="7"/>
                  </a:lnTo>
                  <a:lnTo>
                    <a:pt x="64" y="4"/>
                  </a:lnTo>
                  <a:lnTo>
                    <a:pt x="64" y="0"/>
                  </a:lnTo>
                  <a:lnTo>
                    <a:pt x="60" y="0"/>
                  </a:lnTo>
                  <a:lnTo>
                    <a:pt x="56" y="0"/>
                  </a:lnTo>
                  <a:lnTo>
                    <a:pt x="52" y="1"/>
                  </a:lnTo>
                  <a:lnTo>
                    <a:pt x="48" y="1"/>
                  </a:lnTo>
                  <a:lnTo>
                    <a:pt x="44" y="2"/>
                  </a:lnTo>
                  <a:lnTo>
                    <a:pt x="40" y="2"/>
                  </a:lnTo>
                  <a:lnTo>
                    <a:pt x="36" y="3"/>
                  </a:lnTo>
                  <a:lnTo>
                    <a:pt x="32" y="3"/>
                  </a:lnTo>
                  <a:lnTo>
                    <a:pt x="28" y="4"/>
                  </a:lnTo>
                  <a:lnTo>
                    <a:pt x="24" y="5"/>
                  </a:lnTo>
                  <a:lnTo>
                    <a:pt x="20" y="6"/>
                  </a:lnTo>
                  <a:lnTo>
                    <a:pt x="16" y="6"/>
                  </a:lnTo>
                  <a:lnTo>
                    <a:pt x="12" y="7"/>
                  </a:lnTo>
                  <a:lnTo>
                    <a:pt x="8" y="8"/>
                  </a:lnTo>
                  <a:lnTo>
                    <a:pt x="4" y="9"/>
                  </a:lnTo>
                  <a:lnTo>
                    <a:pt x="0" y="11"/>
                  </a:lnTo>
                  <a:lnTo>
                    <a:pt x="0" y="14"/>
                  </a:lnTo>
                  <a:lnTo>
                    <a:pt x="0" y="17"/>
                  </a:lnTo>
                  <a:lnTo>
                    <a:pt x="0" y="21"/>
                  </a:lnTo>
                  <a:lnTo>
                    <a:pt x="0" y="24"/>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73" name="Freeform 282"/>
            <p:cNvSpPr/>
            <p:nvPr/>
          </p:nvSpPr>
          <p:spPr>
            <a:xfrm>
              <a:off x="4475" y="2080"/>
              <a:ext cx="3" cy="13"/>
            </a:xfrm>
            <a:custGeom>
              <a:avLst/>
              <a:gdLst/>
              <a:ahLst/>
              <a:cxnLst>
                <a:cxn ang="0">
                  <a:pos x="0" y="1"/>
                </a:cxn>
                <a:cxn ang="0">
                  <a:pos x="0" y="1"/>
                </a:cxn>
                <a:cxn ang="0">
                  <a:pos x="1" y="1"/>
                </a:cxn>
                <a:cxn ang="0">
                  <a:pos x="1" y="0"/>
                </a:cxn>
                <a:cxn ang="0">
                  <a:pos x="0" y="0"/>
                </a:cxn>
                <a:cxn ang="0">
                  <a:pos x="0" y="1"/>
                </a:cxn>
              </a:cxnLst>
              <a:rect l="0" t="0" r="0" b="0"/>
              <a:pathLst>
                <a:path w="5" h="22">
                  <a:moveTo>
                    <a:pt x="0" y="22"/>
                  </a:moveTo>
                  <a:lnTo>
                    <a:pt x="0" y="22"/>
                  </a:lnTo>
                  <a:lnTo>
                    <a:pt x="5" y="22"/>
                  </a:lnTo>
                  <a:lnTo>
                    <a:pt x="5" y="0"/>
                  </a:lnTo>
                  <a:lnTo>
                    <a:pt x="0" y="0"/>
                  </a:lnTo>
                  <a:lnTo>
                    <a:pt x="0" y="22"/>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74" name="Freeform 283"/>
            <p:cNvSpPr/>
            <p:nvPr/>
          </p:nvSpPr>
          <p:spPr>
            <a:xfrm>
              <a:off x="4475" y="2080"/>
              <a:ext cx="3" cy="13"/>
            </a:xfrm>
            <a:custGeom>
              <a:avLst/>
              <a:gdLst/>
              <a:ahLst/>
              <a:cxnLst>
                <a:cxn ang="0">
                  <a:pos x="0" y="0"/>
                </a:cxn>
                <a:cxn ang="0">
                  <a:pos x="0" y="0"/>
                </a:cxn>
                <a:cxn ang="0">
                  <a:pos x="1" y="0"/>
                </a:cxn>
                <a:cxn ang="0">
                  <a:pos x="1" y="1"/>
                </a:cxn>
                <a:cxn ang="0">
                  <a:pos x="0" y="1"/>
                </a:cxn>
                <a:cxn ang="0">
                  <a:pos x="0" y="0"/>
                </a:cxn>
              </a:cxnLst>
              <a:rect l="0" t="0" r="0" b="0"/>
              <a:pathLst>
                <a:path w="5" h="22">
                  <a:moveTo>
                    <a:pt x="0" y="0"/>
                  </a:moveTo>
                  <a:lnTo>
                    <a:pt x="0" y="0"/>
                  </a:lnTo>
                  <a:lnTo>
                    <a:pt x="5" y="0"/>
                  </a:lnTo>
                  <a:lnTo>
                    <a:pt x="5" y="22"/>
                  </a:lnTo>
                  <a:lnTo>
                    <a:pt x="0" y="22"/>
                  </a:lnTo>
                  <a:lnTo>
                    <a:pt x="0"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75" name="Freeform 284"/>
            <p:cNvSpPr/>
            <p:nvPr/>
          </p:nvSpPr>
          <p:spPr>
            <a:xfrm>
              <a:off x="4311" y="2080"/>
              <a:ext cx="3" cy="13"/>
            </a:xfrm>
            <a:custGeom>
              <a:avLst/>
              <a:gdLst/>
              <a:ahLst/>
              <a:cxnLst>
                <a:cxn ang="0">
                  <a:pos x="0" y="1"/>
                </a:cxn>
                <a:cxn ang="0">
                  <a:pos x="0" y="1"/>
                </a:cxn>
                <a:cxn ang="0">
                  <a:pos x="1" y="1"/>
                </a:cxn>
                <a:cxn ang="0">
                  <a:pos x="1" y="0"/>
                </a:cxn>
                <a:cxn ang="0">
                  <a:pos x="0" y="0"/>
                </a:cxn>
                <a:cxn ang="0">
                  <a:pos x="0" y="1"/>
                </a:cxn>
              </a:cxnLst>
              <a:rect l="0" t="0" r="0" b="0"/>
              <a:pathLst>
                <a:path w="5" h="22">
                  <a:moveTo>
                    <a:pt x="0" y="22"/>
                  </a:moveTo>
                  <a:lnTo>
                    <a:pt x="0" y="22"/>
                  </a:lnTo>
                  <a:lnTo>
                    <a:pt x="5" y="22"/>
                  </a:lnTo>
                  <a:lnTo>
                    <a:pt x="5" y="0"/>
                  </a:lnTo>
                  <a:lnTo>
                    <a:pt x="0" y="0"/>
                  </a:lnTo>
                  <a:lnTo>
                    <a:pt x="0" y="22"/>
                  </a:lnTo>
                  <a:close/>
                </a:path>
              </a:pathLst>
            </a:custGeom>
            <a:solidFill>
              <a:srgbClr val="B4B4B4">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76" name="Freeform 285"/>
            <p:cNvSpPr/>
            <p:nvPr/>
          </p:nvSpPr>
          <p:spPr>
            <a:xfrm>
              <a:off x="4311" y="2080"/>
              <a:ext cx="3" cy="13"/>
            </a:xfrm>
            <a:custGeom>
              <a:avLst/>
              <a:gdLst/>
              <a:ahLst/>
              <a:cxnLst>
                <a:cxn ang="0">
                  <a:pos x="0" y="0"/>
                </a:cxn>
                <a:cxn ang="0">
                  <a:pos x="0" y="0"/>
                </a:cxn>
                <a:cxn ang="0">
                  <a:pos x="1" y="0"/>
                </a:cxn>
                <a:cxn ang="0">
                  <a:pos x="1" y="1"/>
                </a:cxn>
                <a:cxn ang="0">
                  <a:pos x="0" y="1"/>
                </a:cxn>
                <a:cxn ang="0">
                  <a:pos x="0" y="0"/>
                </a:cxn>
              </a:cxnLst>
              <a:rect l="0" t="0" r="0" b="0"/>
              <a:pathLst>
                <a:path w="5" h="22">
                  <a:moveTo>
                    <a:pt x="0" y="0"/>
                  </a:moveTo>
                  <a:lnTo>
                    <a:pt x="0" y="0"/>
                  </a:lnTo>
                  <a:lnTo>
                    <a:pt x="5" y="0"/>
                  </a:lnTo>
                  <a:lnTo>
                    <a:pt x="5" y="22"/>
                  </a:lnTo>
                  <a:lnTo>
                    <a:pt x="0" y="22"/>
                  </a:lnTo>
                  <a:lnTo>
                    <a:pt x="0" y="0"/>
                  </a:lnTo>
                  <a:close/>
                </a:path>
              </a:pathLst>
            </a:custGeom>
            <a:noFill/>
            <a:ln w="3175" cap="flat" cmpd="sng">
              <a:solidFill>
                <a:srgbClr val="000000">
                  <a:alpha val="100000"/>
                </a:srgbClr>
              </a:solidFill>
              <a:prstDash val="solid"/>
              <a:miter lim="800000"/>
              <a:headEnd type="none" w="med" len="med"/>
              <a:tailEnd type="none" w="med" len="med"/>
            </a:ln>
          </p:spPr>
          <p:txBody>
            <a:bodyPr/>
            <a:lstStyle/>
            <a:p>
              <a:endParaRPr lang="en-US"/>
            </a:p>
          </p:txBody>
        </p:sp>
        <p:sp>
          <p:nvSpPr>
            <p:cNvPr id="8277" name="Freeform 286"/>
            <p:cNvSpPr/>
            <p:nvPr/>
          </p:nvSpPr>
          <p:spPr>
            <a:xfrm>
              <a:off x="4317" y="2087"/>
              <a:ext cx="153" cy="82"/>
            </a:xfrm>
            <a:custGeom>
              <a:avLst/>
              <a:gdLst/>
              <a:ahLst/>
              <a:cxnLst>
                <a:cxn ang="0">
                  <a:pos x="1" y="0"/>
                </a:cxn>
                <a:cxn ang="0">
                  <a:pos x="1" y="0"/>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2" y="1"/>
                </a:cxn>
                <a:cxn ang="0">
                  <a:pos x="1" y="1"/>
                </a:cxn>
                <a:cxn ang="0">
                  <a:pos x="1" y="1"/>
                </a:cxn>
                <a:cxn ang="0">
                  <a:pos x="1" y="1"/>
                </a:cxn>
                <a:cxn ang="0">
                  <a:pos x="1" y="0"/>
                </a:cxn>
                <a:cxn ang="0">
                  <a:pos x="1" y="0"/>
                </a:cxn>
                <a:cxn ang="0">
                  <a:pos x="1" y="0"/>
                </a:cxn>
                <a:cxn ang="0">
                  <a:pos x="1" y="0"/>
                </a:cxn>
              </a:cxnLst>
              <a:rect l="0" t="0" r="0" b="0"/>
              <a:pathLst>
                <a:path w="263" h="140">
                  <a:moveTo>
                    <a:pt x="132" y="0"/>
                  </a:moveTo>
                  <a:lnTo>
                    <a:pt x="132" y="0"/>
                  </a:lnTo>
                  <a:lnTo>
                    <a:pt x="127" y="0"/>
                  </a:lnTo>
                  <a:lnTo>
                    <a:pt x="123" y="0"/>
                  </a:lnTo>
                  <a:lnTo>
                    <a:pt x="118" y="0"/>
                  </a:lnTo>
                  <a:lnTo>
                    <a:pt x="114" y="0"/>
                  </a:lnTo>
                  <a:lnTo>
                    <a:pt x="109" y="0"/>
                  </a:lnTo>
                  <a:lnTo>
                    <a:pt x="105" y="0"/>
                  </a:lnTo>
                  <a:lnTo>
                    <a:pt x="101" y="1"/>
                  </a:lnTo>
                  <a:lnTo>
                    <a:pt x="96" y="1"/>
                  </a:lnTo>
                  <a:lnTo>
                    <a:pt x="92" y="1"/>
                  </a:lnTo>
                  <a:lnTo>
                    <a:pt x="88" y="2"/>
                  </a:lnTo>
                  <a:lnTo>
                    <a:pt x="84" y="2"/>
                  </a:lnTo>
                  <a:lnTo>
                    <a:pt x="79" y="3"/>
                  </a:lnTo>
                  <a:lnTo>
                    <a:pt x="75" y="4"/>
                  </a:lnTo>
                  <a:lnTo>
                    <a:pt x="71" y="5"/>
                  </a:lnTo>
                  <a:lnTo>
                    <a:pt x="67" y="5"/>
                  </a:lnTo>
                  <a:lnTo>
                    <a:pt x="63" y="6"/>
                  </a:lnTo>
                  <a:lnTo>
                    <a:pt x="59" y="7"/>
                  </a:lnTo>
                  <a:lnTo>
                    <a:pt x="54" y="8"/>
                  </a:lnTo>
                  <a:lnTo>
                    <a:pt x="50" y="10"/>
                  </a:lnTo>
                  <a:lnTo>
                    <a:pt x="46" y="11"/>
                  </a:lnTo>
                  <a:lnTo>
                    <a:pt x="42" y="12"/>
                  </a:lnTo>
                  <a:lnTo>
                    <a:pt x="38" y="13"/>
                  </a:lnTo>
                  <a:lnTo>
                    <a:pt x="34" y="15"/>
                  </a:lnTo>
                  <a:lnTo>
                    <a:pt x="31" y="17"/>
                  </a:lnTo>
                  <a:lnTo>
                    <a:pt x="27" y="18"/>
                  </a:lnTo>
                  <a:lnTo>
                    <a:pt x="23" y="20"/>
                  </a:lnTo>
                  <a:lnTo>
                    <a:pt x="19" y="22"/>
                  </a:lnTo>
                  <a:lnTo>
                    <a:pt x="15" y="24"/>
                  </a:lnTo>
                  <a:lnTo>
                    <a:pt x="11" y="26"/>
                  </a:lnTo>
                  <a:lnTo>
                    <a:pt x="8" y="28"/>
                  </a:lnTo>
                  <a:lnTo>
                    <a:pt x="4" y="30"/>
                  </a:lnTo>
                  <a:lnTo>
                    <a:pt x="0" y="32"/>
                  </a:lnTo>
                  <a:lnTo>
                    <a:pt x="35" y="140"/>
                  </a:lnTo>
                  <a:lnTo>
                    <a:pt x="41" y="139"/>
                  </a:lnTo>
                  <a:lnTo>
                    <a:pt x="47" y="138"/>
                  </a:lnTo>
                  <a:lnTo>
                    <a:pt x="53" y="138"/>
                  </a:lnTo>
                  <a:lnTo>
                    <a:pt x="59" y="137"/>
                  </a:lnTo>
                  <a:lnTo>
                    <a:pt x="65" y="137"/>
                  </a:lnTo>
                  <a:lnTo>
                    <a:pt x="71" y="136"/>
                  </a:lnTo>
                  <a:lnTo>
                    <a:pt x="77" y="136"/>
                  </a:lnTo>
                  <a:lnTo>
                    <a:pt x="83" y="135"/>
                  </a:lnTo>
                  <a:lnTo>
                    <a:pt x="90" y="135"/>
                  </a:lnTo>
                  <a:lnTo>
                    <a:pt x="95" y="135"/>
                  </a:lnTo>
                  <a:lnTo>
                    <a:pt x="102" y="135"/>
                  </a:lnTo>
                  <a:lnTo>
                    <a:pt x="107" y="134"/>
                  </a:lnTo>
                  <a:lnTo>
                    <a:pt x="114" y="134"/>
                  </a:lnTo>
                  <a:lnTo>
                    <a:pt x="120" y="134"/>
                  </a:lnTo>
                  <a:lnTo>
                    <a:pt x="126" y="134"/>
                  </a:lnTo>
                  <a:lnTo>
                    <a:pt x="132" y="134"/>
                  </a:lnTo>
                  <a:lnTo>
                    <a:pt x="138" y="134"/>
                  </a:lnTo>
                  <a:lnTo>
                    <a:pt x="144" y="134"/>
                  </a:lnTo>
                  <a:lnTo>
                    <a:pt x="150" y="134"/>
                  </a:lnTo>
                  <a:lnTo>
                    <a:pt x="156" y="134"/>
                  </a:lnTo>
                  <a:lnTo>
                    <a:pt x="162" y="135"/>
                  </a:lnTo>
                  <a:lnTo>
                    <a:pt x="168" y="135"/>
                  </a:lnTo>
                  <a:lnTo>
                    <a:pt x="174" y="135"/>
                  </a:lnTo>
                  <a:lnTo>
                    <a:pt x="180" y="135"/>
                  </a:lnTo>
                  <a:lnTo>
                    <a:pt x="186" y="136"/>
                  </a:lnTo>
                  <a:lnTo>
                    <a:pt x="192" y="136"/>
                  </a:lnTo>
                  <a:lnTo>
                    <a:pt x="198" y="137"/>
                  </a:lnTo>
                  <a:lnTo>
                    <a:pt x="204" y="137"/>
                  </a:lnTo>
                  <a:lnTo>
                    <a:pt x="210" y="138"/>
                  </a:lnTo>
                  <a:lnTo>
                    <a:pt x="216" y="138"/>
                  </a:lnTo>
                  <a:lnTo>
                    <a:pt x="222" y="139"/>
                  </a:lnTo>
                  <a:lnTo>
                    <a:pt x="228" y="140"/>
                  </a:lnTo>
                  <a:lnTo>
                    <a:pt x="263" y="32"/>
                  </a:lnTo>
                  <a:lnTo>
                    <a:pt x="259" y="30"/>
                  </a:lnTo>
                  <a:lnTo>
                    <a:pt x="255" y="28"/>
                  </a:lnTo>
                  <a:lnTo>
                    <a:pt x="252" y="26"/>
                  </a:lnTo>
                  <a:lnTo>
                    <a:pt x="248" y="24"/>
                  </a:lnTo>
                  <a:lnTo>
                    <a:pt x="244" y="22"/>
                  </a:lnTo>
                  <a:lnTo>
                    <a:pt x="240" y="20"/>
                  </a:lnTo>
                  <a:lnTo>
                    <a:pt x="236" y="18"/>
                  </a:lnTo>
                  <a:lnTo>
                    <a:pt x="233" y="17"/>
                  </a:lnTo>
                  <a:lnTo>
                    <a:pt x="229" y="15"/>
                  </a:lnTo>
                  <a:lnTo>
                    <a:pt x="225" y="13"/>
                  </a:lnTo>
                  <a:lnTo>
                    <a:pt x="221" y="12"/>
                  </a:lnTo>
                  <a:lnTo>
                    <a:pt x="217" y="11"/>
                  </a:lnTo>
                  <a:lnTo>
                    <a:pt x="213" y="10"/>
                  </a:lnTo>
                  <a:lnTo>
                    <a:pt x="209" y="8"/>
                  </a:lnTo>
                  <a:lnTo>
                    <a:pt x="205" y="7"/>
                  </a:lnTo>
                  <a:lnTo>
                    <a:pt x="201" y="6"/>
                  </a:lnTo>
                  <a:lnTo>
                    <a:pt x="196" y="5"/>
                  </a:lnTo>
                  <a:lnTo>
                    <a:pt x="192" y="5"/>
                  </a:lnTo>
                  <a:lnTo>
                    <a:pt x="188" y="4"/>
                  </a:lnTo>
                  <a:lnTo>
                    <a:pt x="184" y="3"/>
                  </a:lnTo>
                  <a:lnTo>
                    <a:pt x="180" y="2"/>
                  </a:lnTo>
                  <a:lnTo>
                    <a:pt x="175" y="2"/>
                  </a:lnTo>
                  <a:lnTo>
                    <a:pt x="171" y="1"/>
                  </a:lnTo>
                  <a:lnTo>
                    <a:pt x="167" y="1"/>
                  </a:lnTo>
                  <a:lnTo>
                    <a:pt x="162" y="1"/>
                  </a:lnTo>
                  <a:lnTo>
                    <a:pt x="158" y="0"/>
                  </a:lnTo>
                  <a:lnTo>
                    <a:pt x="154" y="0"/>
                  </a:lnTo>
                  <a:lnTo>
                    <a:pt x="149" y="0"/>
                  </a:lnTo>
                  <a:lnTo>
                    <a:pt x="145" y="0"/>
                  </a:lnTo>
                  <a:lnTo>
                    <a:pt x="140" y="0"/>
                  </a:lnTo>
                  <a:lnTo>
                    <a:pt x="136" y="0"/>
                  </a:lnTo>
                  <a:lnTo>
                    <a:pt x="132"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78" name="Freeform 287"/>
            <p:cNvSpPr/>
            <p:nvPr/>
          </p:nvSpPr>
          <p:spPr>
            <a:xfrm>
              <a:off x="4326" y="2256"/>
              <a:ext cx="135" cy="72"/>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0" y="1"/>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1"/>
                </a:cxn>
                <a:cxn ang="0">
                  <a:pos x="2" y="1"/>
                </a:cxn>
                <a:cxn ang="0">
                  <a:pos x="2" y="1"/>
                </a:cxn>
                <a:cxn ang="0">
                  <a:pos x="2" y="1"/>
                </a:cxn>
                <a:cxn ang="0">
                  <a:pos x="2" y="0"/>
                </a:cxn>
                <a:cxn ang="0">
                  <a:pos x="2" y="1"/>
                </a:cxn>
                <a:cxn ang="0">
                  <a:pos x="2" y="1"/>
                </a:cxn>
                <a:cxn ang="0">
                  <a:pos x="2" y="1"/>
                </a:cxn>
                <a:cxn ang="0">
                  <a:pos x="2" y="1"/>
                </a:cxn>
                <a:cxn ang="0">
                  <a:pos x="2" y="1"/>
                </a:cxn>
                <a:cxn ang="0">
                  <a:pos x="2" y="1"/>
                </a:cxn>
                <a:cxn ang="0">
                  <a:pos x="2" y="1"/>
                </a:cxn>
                <a:cxn ang="0">
                  <a:pos x="2" y="1"/>
                </a:cxn>
                <a:cxn ang="0">
                  <a:pos x="2" y="1"/>
                </a:cxn>
                <a:cxn ang="0">
                  <a:pos x="1" y="1"/>
                </a:cxn>
              </a:cxnLst>
              <a:rect l="0" t="0" r="0" b="0"/>
              <a:pathLst>
                <a:path w="233" h="124">
                  <a:moveTo>
                    <a:pt x="20" y="124"/>
                  </a:moveTo>
                  <a:lnTo>
                    <a:pt x="20" y="124"/>
                  </a:lnTo>
                  <a:lnTo>
                    <a:pt x="18" y="123"/>
                  </a:lnTo>
                  <a:lnTo>
                    <a:pt x="15" y="122"/>
                  </a:lnTo>
                  <a:lnTo>
                    <a:pt x="13" y="121"/>
                  </a:lnTo>
                  <a:lnTo>
                    <a:pt x="10" y="118"/>
                  </a:lnTo>
                  <a:lnTo>
                    <a:pt x="8" y="116"/>
                  </a:lnTo>
                  <a:lnTo>
                    <a:pt x="5" y="114"/>
                  </a:lnTo>
                  <a:lnTo>
                    <a:pt x="3" y="111"/>
                  </a:lnTo>
                  <a:lnTo>
                    <a:pt x="0" y="109"/>
                  </a:lnTo>
                  <a:lnTo>
                    <a:pt x="18" y="0"/>
                  </a:lnTo>
                  <a:lnTo>
                    <a:pt x="25" y="1"/>
                  </a:lnTo>
                  <a:lnTo>
                    <a:pt x="31" y="1"/>
                  </a:lnTo>
                  <a:lnTo>
                    <a:pt x="37" y="2"/>
                  </a:lnTo>
                  <a:lnTo>
                    <a:pt x="43" y="2"/>
                  </a:lnTo>
                  <a:lnTo>
                    <a:pt x="49" y="3"/>
                  </a:lnTo>
                  <a:lnTo>
                    <a:pt x="55" y="3"/>
                  </a:lnTo>
                  <a:lnTo>
                    <a:pt x="61" y="3"/>
                  </a:lnTo>
                  <a:lnTo>
                    <a:pt x="67" y="4"/>
                  </a:lnTo>
                  <a:lnTo>
                    <a:pt x="73" y="4"/>
                  </a:lnTo>
                  <a:lnTo>
                    <a:pt x="79" y="4"/>
                  </a:lnTo>
                  <a:lnTo>
                    <a:pt x="85" y="4"/>
                  </a:lnTo>
                  <a:lnTo>
                    <a:pt x="92" y="4"/>
                  </a:lnTo>
                  <a:lnTo>
                    <a:pt x="98" y="4"/>
                  </a:lnTo>
                  <a:lnTo>
                    <a:pt x="104" y="5"/>
                  </a:lnTo>
                  <a:lnTo>
                    <a:pt x="110" y="5"/>
                  </a:lnTo>
                  <a:lnTo>
                    <a:pt x="116" y="5"/>
                  </a:lnTo>
                  <a:lnTo>
                    <a:pt x="122" y="5"/>
                  </a:lnTo>
                  <a:lnTo>
                    <a:pt x="128" y="5"/>
                  </a:lnTo>
                  <a:lnTo>
                    <a:pt x="134" y="4"/>
                  </a:lnTo>
                  <a:lnTo>
                    <a:pt x="140" y="4"/>
                  </a:lnTo>
                  <a:lnTo>
                    <a:pt x="146" y="4"/>
                  </a:lnTo>
                  <a:lnTo>
                    <a:pt x="152" y="4"/>
                  </a:lnTo>
                  <a:lnTo>
                    <a:pt x="158" y="4"/>
                  </a:lnTo>
                  <a:lnTo>
                    <a:pt x="164" y="4"/>
                  </a:lnTo>
                  <a:lnTo>
                    <a:pt x="170" y="3"/>
                  </a:lnTo>
                  <a:lnTo>
                    <a:pt x="177" y="3"/>
                  </a:lnTo>
                  <a:lnTo>
                    <a:pt x="183" y="3"/>
                  </a:lnTo>
                  <a:lnTo>
                    <a:pt x="189" y="2"/>
                  </a:lnTo>
                  <a:lnTo>
                    <a:pt x="195" y="2"/>
                  </a:lnTo>
                  <a:lnTo>
                    <a:pt x="201" y="1"/>
                  </a:lnTo>
                  <a:lnTo>
                    <a:pt x="207" y="1"/>
                  </a:lnTo>
                  <a:lnTo>
                    <a:pt x="213" y="0"/>
                  </a:lnTo>
                  <a:lnTo>
                    <a:pt x="233" y="109"/>
                  </a:lnTo>
                  <a:lnTo>
                    <a:pt x="231" y="111"/>
                  </a:lnTo>
                  <a:lnTo>
                    <a:pt x="230" y="113"/>
                  </a:lnTo>
                  <a:lnTo>
                    <a:pt x="228" y="115"/>
                  </a:lnTo>
                  <a:lnTo>
                    <a:pt x="227" y="118"/>
                  </a:lnTo>
                  <a:lnTo>
                    <a:pt x="225" y="120"/>
                  </a:lnTo>
                  <a:lnTo>
                    <a:pt x="224" y="122"/>
                  </a:lnTo>
                  <a:lnTo>
                    <a:pt x="222" y="123"/>
                  </a:lnTo>
                  <a:lnTo>
                    <a:pt x="221" y="124"/>
                  </a:lnTo>
                  <a:lnTo>
                    <a:pt x="20" y="124"/>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79" name="Freeform 288"/>
            <p:cNvSpPr/>
            <p:nvPr/>
          </p:nvSpPr>
          <p:spPr>
            <a:xfrm>
              <a:off x="4453" y="2124"/>
              <a:ext cx="18" cy="86"/>
            </a:xfrm>
            <a:custGeom>
              <a:avLst/>
              <a:gdLst/>
              <a:ahLst/>
              <a:cxnLst>
                <a:cxn ang="0">
                  <a:pos x="1" y="0"/>
                </a:cxn>
                <a:cxn ang="0">
                  <a:pos x="1" y="0"/>
                </a:cxn>
                <a:cxn ang="0">
                  <a:pos x="0" y="1"/>
                </a:cxn>
                <a:cxn ang="0">
                  <a:pos x="0" y="1"/>
                </a:cxn>
                <a:cxn ang="0">
                  <a:pos x="1" y="1"/>
                </a:cxn>
                <a:cxn ang="0">
                  <a:pos x="1" y="0"/>
                </a:cxn>
              </a:cxnLst>
              <a:rect l="0" t="0" r="0" b="0"/>
              <a:pathLst>
                <a:path w="32" h="147">
                  <a:moveTo>
                    <a:pt x="32" y="0"/>
                  </a:moveTo>
                  <a:lnTo>
                    <a:pt x="32" y="0"/>
                  </a:lnTo>
                  <a:lnTo>
                    <a:pt x="0" y="83"/>
                  </a:lnTo>
                  <a:lnTo>
                    <a:pt x="0" y="147"/>
                  </a:lnTo>
                  <a:lnTo>
                    <a:pt x="30" y="147"/>
                  </a:lnTo>
                  <a:lnTo>
                    <a:pt x="32"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80" name="Freeform 289"/>
            <p:cNvSpPr/>
            <p:nvPr/>
          </p:nvSpPr>
          <p:spPr>
            <a:xfrm>
              <a:off x="4317" y="2124"/>
              <a:ext cx="18" cy="86"/>
            </a:xfrm>
            <a:custGeom>
              <a:avLst/>
              <a:gdLst/>
              <a:ahLst/>
              <a:cxnLst>
                <a:cxn ang="0">
                  <a:pos x="0" y="0"/>
                </a:cxn>
                <a:cxn ang="0">
                  <a:pos x="0" y="0"/>
                </a:cxn>
                <a:cxn ang="0">
                  <a:pos x="1" y="1"/>
                </a:cxn>
                <a:cxn ang="0">
                  <a:pos x="1" y="1"/>
                </a:cxn>
                <a:cxn ang="0">
                  <a:pos x="1" y="1"/>
                </a:cxn>
                <a:cxn ang="0">
                  <a:pos x="0" y="0"/>
                </a:cxn>
              </a:cxnLst>
              <a:rect l="0" t="0" r="0" b="0"/>
              <a:pathLst>
                <a:path w="31" h="147">
                  <a:moveTo>
                    <a:pt x="0" y="0"/>
                  </a:moveTo>
                  <a:lnTo>
                    <a:pt x="0" y="0"/>
                  </a:lnTo>
                  <a:lnTo>
                    <a:pt x="31" y="83"/>
                  </a:lnTo>
                  <a:lnTo>
                    <a:pt x="31" y="147"/>
                  </a:lnTo>
                  <a:lnTo>
                    <a:pt x="1" y="147"/>
                  </a:lnTo>
                  <a:lnTo>
                    <a:pt x="0" y="0"/>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81" name="Freeform 290"/>
            <p:cNvSpPr/>
            <p:nvPr/>
          </p:nvSpPr>
          <p:spPr>
            <a:xfrm>
              <a:off x="4318" y="2215"/>
              <a:ext cx="17" cy="99"/>
            </a:xfrm>
            <a:custGeom>
              <a:avLst/>
              <a:gdLst/>
              <a:ahLst/>
              <a:cxnLst>
                <a:cxn ang="0">
                  <a:pos x="1" y="1"/>
                </a:cxn>
                <a:cxn ang="0">
                  <a:pos x="1" y="1"/>
                </a:cxn>
                <a:cxn ang="0">
                  <a:pos x="1" y="1"/>
                </a:cxn>
                <a:cxn ang="0">
                  <a:pos x="1" y="0"/>
                </a:cxn>
                <a:cxn ang="0">
                  <a:pos x="0" y="0"/>
                </a:cxn>
                <a:cxn ang="0">
                  <a:pos x="1" y="1"/>
                </a:cxn>
              </a:cxnLst>
              <a:rect l="0" t="0" r="0" b="0"/>
              <a:pathLst>
                <a:path w="30" h="171">
                  <a:moveTo>
                    <a:pt x="7" y="171"/>
                  </a:moveTo>
                  <a:lnTo>
                    <a:pt x="7" y="171"/>
                  </a:lnTo>
                  <a:lnTo>
                    <a:pt x="30" y="57"/>
                  </a:lnTo>
                  <a:lnTo>
                    <a:pt x="30" y="0"/>
                  </a:lnTo>
                  <a:lnTo>
                    <a:pt x="0" y="0"/>
                  </a:lnTo>
                  <a:lnTo>
                    <a:pt x="7" y="17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82" name="Freeform 291"/>
            <p:cNvSpPr/>
            <p:nvPr/>
          </p:nvSpPr>
          <p:spPr>
            <a:xfrm>
              <a:off x="4453" y="2215"/>
              <a:ext cx="17" cy="99"/>
            </a:xfrm>
            <a:custGeom>
              <a:avLst/>
              <a:gdLst/>
              <a:ahLst/>
              <a:cxnLst>
                <a:cxn ang="0">
                  <a:pos x="1" y="1"/>
                </a:cxn>
                <a:cxn ang="0">
                  <a:pos x="1" y="1"/>
                </a:cxn>
                <a:cxn ang="0">
                  <a:pos x="0" y="1"/>
                </a:cxn>
                <a:cxn ang="0">
                  <a:pos x="0" y="0"/>
                </a:cxn>
                <a:cxn ang="0">
                  <a:pos x="1" y="0"/>
                </a:cxn>
                <a:cxn ang="0">
                  <a:pos x="1" y="1"/>
                </a:cxn>
              </a:cxnLst>
              <a:rect l="0" t="0" r="0" b="0"/>
              <a:pathLst>
                <a:path w="30" h="171">
                  <a:moveTo>
                    <a:pt x="25" y="171"/>
                  </a:moveTo>
                  <a:lnTo>
                    <a:pt x="25" y="171"/>
                  </a:lnTo>
                  <a:lnTo>
                    <a:pt x="0" y="57"/>
                  </a:lnTo>
                  <a:lnTo>
                    <a:pt x="0" y="0"/>
                  </a:lnTo>
                  <a:lnTo>
                    <a:pt x="30" y="0"/>
                  </a:lnTo>
                  <a:lnTo>
                    <a:pt x="25" y="17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83" name="Freeform 292"/>
            <p:cNvSpPr/>
            <p:nvPr/>
          </p:nvSpPr>
          <p:spPr>
            <a:xfrm>
              <a:off x="4471" y="2114"/>
              <a:ext cx="22" cy="12"/>
            </a:xfrm>
            <a:custGeom>
              <a:avLst/>
              <a:gdLst/>
              <a:ahLst/>
              <a:cxnLst>
                <a:cxn ang="0">
                  <a:pos x="1" y="1"/>
                </a:cxn>
                <a:cxn ang="0">
                  <a:pos x="1" y="1"/>
                </a:cxn>
                <a:cxn ang="0">
                  <a:pos x="1" y="1"/>
                </a:cxn>
                <a:cxn ang="0">
                  <a:pos x="1" y="1"/>
                </a:cxn>
                <a:cxn ang="0">
                  <a:pos x="0" y="1"/>
                </a:cxn>
                <a:cxn ang="0">
                  <a:pos x="0" y="1"/>
                </a:cxn>
                <a:cxn ang="0">
                  <a:pos x="0" y="1"/>
                </a:cxn>
                <a:cxn ang="0">
                  <a:pos x="0" y="1"/>
                </a:cxn>
                <a:cxn ang="0">
                  <a:pos x="0" y="1"/>
                </a:cxn>
                <a:cxn ang="0">
                  <a:pos x="0" y="1"/>
                </a:cxn>
                <a:cxn ang="0">
                  <a:pos x="1" y="0"/>
                </a:cxn>
                <a:cxn ang="0">
                  <a:pos x="1" y="0"/>
                </a:cxn>
                <a:cxn ang="0">
                  <a:pos x="1" y="1"/>
                </a:cxn>
                <a:cxn ang="0">
                  <a:pos x="1" y="1"/>
                </a:cxn>
                <a:cxn ang="0">
                  <a:pos x="1" y="1"/>
                </a:cxn>
                <a:cxn ang="0">
                  <a:pos x="1" y="1"/>
                </a:cxn>
                <a:cxn ang="0">
                  <a:pos x="1" y="1"/>
                </a:cxn>
                <a:cxn ang="0">
                  <a:pos x="1" y="1"/>
                </a:cxn>
                <a:cxn ang="0">
                  <a:pos x="1" y="1"/>
                </a:cxn>
                <a:cxn ang="0">
                  <a:pos x="1" y="1"/>
                </a:cxn>
                <a:cxn ang="0">
                  <a:pos x="1" y="1"/>
                </a:cxn>
                <a:cxn ang="0">
                  <a:pos x="1" y="1"/>
                </a:cxn>
              </a:cxnLst>
              <a:rect l="0" t="0" r="0" b="0"/>
              <a:pathLst>
                <a:path w="37" h="21">
                  <a:moveTo>
                    <a:pt x="34" y="21"/>
                  </a:moveTo>
                  <a:lnTo>
                    <a:pt x="34" y="21"/>
                  </a:lnTo>
                  <a:lnTo>
                    <a:pt x="2" y="21"/>
                  </a:lnTo>
                  <a:lnTo>
                    <a:pt x="1" y="21"/>
                  </a:lnTo>
                  <a:lnTo>
                    <a:pt x="0" y="21"/>
                  </a:lnTo>
                  <a:lnTo>
                    <a:pt x="0" y="20"/>
                  </a:lnTo>
                  <a:lnTo>
                    <a:pt x="0" y="19"/>
                  </a:lnTo>
                  <a:lnTo>
                    <a:pt x="0" y="2"/>
                  </a:lnTo>
                  <a:lnTo>
                    <a:pt x="0" y="1"/>
                  </a:lnTo>
                  <a:lnTo>
                    <a:pt x="1" y="0"/>
                  </a:lnTo>
                  <a:lnTo>
                    <a:pt x="2" y="0"/>
                  </a:lnTo>
                  <a:lnTo>
                    <a:pt x="34" y="6"/>
                  </a:lnTo>
                  <a:lnTo>
                    <a:pt x="35" y="6"/>
                  </a:lnTo>
                  <a:lnTo>
                    <a:pt x="36" y="6"/>
                  </a:lnTo>
                  <a:lnTo>
                    <a:pt x="37" y="7"/>
                  </a:lnTo>
                  <a:lnTo>
                    <a:pt x="37" y="8"/>
                  </a:lnTo>
                  <a:lnTo>
                    <a:pt x="37" y="19"/>
                  </a:lnTo>
                  <a:lnTo>
                    <a:pt x="37" y="20"/>
                  </a:lnTo>
                  <a:lnTo>
                    <a:pt x="36" y="21"/>
                  </a:lnTo>
                  <a:lnTo>
                    <a:pt x="35" y="21"/>
                  </a:lnTo>
                  <a:lnTo>
                    <a:pt x="34" y="2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84" name="Freeform 293"/>
            <p:cNvSpPr/>
            <p:nvPr/>
          </p:nvSpPr>
          <p:spPr>
            <a:xfrm>
              <a:off x="4296" y="2114"/>
              <a:ext cx="21" cy="12"/>
            </a:xfrm>
            <a:custGeom>
              <a:avLst/>
              <a:gdLst/>
              <a:ahLst/>
              <a:cxnLst>
                <a:cxn ang="0">
                  <a:pos x="1" y="1"/>
                </a:cxn>
                <a:cxn ang="0">
                  <a:pos x="1" y="1"/>
                </a:cxn>
                <a:cxn ang="0">
                  <a:pos x="1" y="1"/>
                </a:cxn>
                <a:cxn ang="0">
                  <a:pos x="1" y="1"/>
                </a:cxn>
                <a:cxn ang="0">
                  <a:pos x="1" y="1"/>
                </a:cxn>
                <a:cxn ang="0">
                  <a:pos x="1" y="1"/>
                </a:cxn>
                <a:cxn ang="0">
                  <a:pos x="1" y="1"/>
                </a:cxn>
                <a:cxn ang="0">
                  <a:pos x="1" y="1"/>
                </a:cxn>
                <a:cxn ang="0">
                  <a:pos x="1" y="1"/>
                </a:cxn>
                <a:cxn ang="0">
                  <a:pos x="1" y="1"/>
                </a:cxn>
                <a:cxn ang="0">
                  <a:pos x="1" y="0"/>
                </a:cxn>
                <a:cxn ang="0">
                  <a:pos x="1" y="0"/>
                </a:cxn>
                <a:cxn ang="0">
                  <a:pos x="1" y="1"/>
                </a:cxn>
                <a:cxn ang="0">
                  <a:pos x="1" y="1"/>
                </a:cxn>
                <a:cxn ang="0">
                  <a:pos x="1" y="1"/>
                </a:cxn>
                <a:cxn ang="0">
                  <a:pos x="0" y="1"/>
                </a:cxn>
                <a:cxn ang="0">
                  <a:pos x="0" y="1"/>
                </a:cxn>
                <a:cxn ang="0">
                  <a:pos x="0" y="1"/>
                </a:cxn>
                <a:cxn ang="0">
                  <a:pos x="0" y="1"/>
                </a:cxn>
                <a:cxn ang="0">
                  <a:pos x="1" y="1"/>
                </a:cxn>
                <a:cxn ang="0">
                  <a:pos x="1" y="1"/>
                </a:cxn>
                <a:cxn ang="0">
                  <a:pos x="1" y="1"/>
                </a:cxn>
              </a:cxnLst>
              <a:rect l="0" t="0" r="0" b="0"/>
              <a:pathLst>
                <a:path w="37" h="21">
                  <a:moveTo>
                    <a:pt x="3" y="21"/>
                  </a:moveTo>
                  <a:lnTo>
                    <a:pt x="3" y="21"/>
                  </a:lnTo>
                  <a:lnTo>
                    <a:pt x="35" y="21"/>
                  </a:lnTo>
                  <a:lnTo>
                    <a:pt x="36" y="21"/>
                  </a:lnTo>
                  <a:lnTo>
                    <a:pt x="37" y="21"/>
                  </a:lnTo>
                  <a:lnTo>
                    <a:pt x="37" y="20"/>
                  </a:lnTo>
                  <a:lnTo>
                    <a:pt x="37" y="19"/>
                  </a:lnTo>
                  <a:lnTo>
                    <a:pt x="37" y="2"/>
                  </a:lnTo>
                  <a:lnTo>
                    <a:pt x="37" y="1"/>
                  </a:lnTo>
                  <a:lnTo>
                    <a:pt x="36" y="0"/>
                  </a:lnTo>
                  <a:lnTo>
                    <a:pt x="35" y="0"/>
                  </a:lnTo>
                  <a:lnTo>
                    <a:pt x="3" y="6"/>
                  </a:lnTo>
                  <a:lnTo>
                    <a:pt x="2" y="6"/>
                  </a:lnTo>
                  <a:lnTo>
                    <a:pt x="1" y="6"/>
                  </a:lnTo>
                  <a:lnTo>
                    <a:pt x="0" y="7"/>
                  </a:lnTo>
                  <a:lnTo>
                    <a:pt x="0" y="8"/>
                  </a:lnTo>
                  <a:lnTo>
                    <a:pt x="0" y="19"/>
                  </a:lnTo>
                  <a:lnTo>
                    <a:pt x="0" y="20"/>
                  </a:lnTo>
                  <a:lnTo>
                    <a:pt x="1" y="21"/>
                  </a:lnTo>
                  <a:lnTo>
                    <a:pt x="2" y="21"/>
                  </a:lnTo>
                  <a:lnTo>
                    <a:pt x="3" y="21"/>
                  </a:lnTo>
                  <a:close/>
                </a:path>
              </a:pathLst>
            </a:custGeom>
            <a:solidFill>
              <a:srgbClr val="000000">
                <a:alpha val="100000"/>
              </a:srgbClr>
            </a:solidFill>
            <a:ln w="0" cap="flat" cmpd="sng">
              <a:solidFill>
                <a:srgbClr val="000000">
                  <a:alpha val="100000"/>
                </a:srgbClr>
              </a:solidFill>
              <a:prstDash val="solid"/>
              <a:round/>
              <a:headEnd type="none" w="med" len="med"/>
              <a:tailEnd type="none" w="med" len="med"/>
            </a:ln>
          </p:spPr>
          <p:txBody>
            <a:bodyPr/>
            <a:lstStyle/>
            <a:p>
              <a:endParaRPr lang="en-US"/>
            </a:p>
          </p:txBody>
        </p:sp>
        <p:sp>
          <p:nvSpPr>
            <p:cNvPr id="8285" name="Rectangle 294"/>
            <p:cNvSpPr/>
            <p:nvPr/>
          </p:nvSpPr>
          <p:spPr>
            <a:xfrm>
              <a:off x="1020" y="2005"/>
              <a:ext cx="104" cy="153"/>
            </a:xfrm>
            <a:prstGeom prst="rect">
              <a:avLst/>
            </a:prstGeom>
            <a:noFill/>
            <a:ln w="9525">
              <a:noFill/>
            </a:ln>
          </p:spPr>
          <p:txBody>
            <a:bodyPr wrap="none" lIns="0" tIns="0" rIns="0" bIns="0">
              <a:spAutoFit/>
            </a:bodyPr>
            <a:lstStyle/>
            <a:p>
              <a:pPr lvl="0" defTabSz="914400"/>
              <a:r>
                <a:rPr lang="en-US" altLang="en-US" sz="1400" b="1" dirty="0">
                  <a:solidFill>
                    <a:srgbClr val="000000"/>
                  </a:solidFill>
                  <a:latin typeface="Times New Roman Bold" charset="0"/>
                  <a:ea typeface="MS PGothic" panose="020B0600070205080204" pitchFamily="34" charset="-128"/>
                </a:rPr>
                <a:t>4</a:t>
              </a:r>
              <a:endParaRPr lang="en-US" altLang="en-US" dirty="0">
                <a:latin typeface="Times New Roman" panose="02020603050405020304" pitchFamily="18" charset="0"/>
                <a:ea typeface="MS PGothic" panose="020B0600070205080204" pitchFamily="34" charset="-128"/>
              </a:endParaRPr>
            </a:p>
          </p:txBody>
        </p:sp>
        <p:sp>
          <p:nvSpPr>
            <p:cNvPr id="8286" name="Rectangle 295"/>
            <p:cNvSpPr/>
            <p:nvPr/>
          </p:nvSpPr>
          <p:spPr>
            <a:xfrm>
              <a:off x="4070" y="2005"/>
              <a:ext cx="104" cy="153"/>
            </a:xfrm>
            <a:prstGeom prst="rect">
              <a:avLst/>
            </a:prstGeom>
            <a:noFill/>
            <a:ln w="9525">
              <a:noFill/>
            </a:ln>
          </p:spPr>
          <p:txBody>
            <a:bodyPr wrap="none" lIns="0" tIns="0" rIns="0" bIns="0">
              <a:spAutoFit/>
            </a:bodyPr>
            <a:lstStyle/>
            <a:p>
              <a:pPr lvl="0" defTabSz="914400"/>
              <a:r>
                <a:rPr lang="en-US" altLang="en-US" sz="1400" b="1" dirty="0">
                  <a:solidFill>
                    <a:srgbClr val="000000"/>
                  </a:solidFill>
                  <a:latin typeface="Times New Roman Bold" charset="0"/>
                  <a:ea typeface="MS PGothic" panose="020B0600070205080204" pitchFamily="34" charset="-128"/>
                </a:rPr>
                <a:t>4</a:t>
              </a:r>
              <a:endParaRPr lang="en-US" altLang="en-US" dirty="0">
                <a:latin typeface="Times New Roman" panose="02020603050405020304" pitchFamily="18" charset="0"/>
                <a:ea typeface="MS PGothic" panose="020B0600070205080204" pitchFamily="34" charset="-128"/>
              </a:endParaRPr>
            </a:p>
          </p:txBody>
        </p:sp>
        <p:sp>
          <p:nvSpPr>
            <p:cNvPr id="8287" name="Rectangle 296"/>
            <p:cNvSpPr/>
            <p:nvPr/>
          </p:nvSpPr>
          <p:spPr>
            <a:xfrm>
              <a:off x="1575" y="2297"/>
              <a:ext cx="104" cy="153"/>
            </a:xfrm>
            <a:prstGeom prst="rect">
              <a:avLst/>
            </a:prstGeom>
            <a:noFill/>
            <a:ln w="9525">
              <a:noFill/>
            </a:ln>
          </p:spPr>
          <p:txBody>
            <a:bodyPr wrap="none" lIns="0" tIns="0" rIns="0" bIns="0">
              <a:spAutoFit/>
            </a:bodyPr>
            <a:lstStyle/>
            <a:p>
              <a:pPr lvl="0" defTabSz="914400"/>
              <a:r>
                <a:rPr lang="en-US" altLang="en-US" sz="1400" b="1" dirty="0">
                  <a:solidFill>
                    <a:srgbClr val="000000"/>
                  </a:solidFill>
                  <a:latin typeface="Times New Roman Bold" charset="0"/>
                  <a:ea typeface="MS PGothic" panose="020B0600070205080204" pitchFamily="34" charset="-128"/>
                </a:rPr>
                <a:t>1</a:t>
              </a:r>
              <a:endParaRPr lang="en-US" altLang="en-US" dirty="0">
                <a:latin typeface="Times New Roman" panose="02020603050405020304" pitchFamily="18" charset="0"/>
                <a:ea typeface="MS PGothic" panose="020B0600070205080204" pitchFamily="34" charset="-128"/>
              </a:endParaRPr>
            </a:p>
          </p:txBody>
        </p:sp>
        <p:sp>
          <p:nvSpPr>
            <p:cNvPr id="8288" name="Rectangle 297"/>
            <p:cNvSpPr/>
            <p:nvPr/>
          </p:nvSpPr>
          <p:spPr>
            <a:xfrm>
              <a:off x="4368" y="1978"/>
              <a:ext cx="104" cy="153"/>
            </a:xfrm>
            <a:prstGeom prst="rect">
              <a:avLst/>
            </a:prstGeom>
            <a:noFill/>
            <a:ln w="9525">
              <a:noFill/>
            </a:ln>
          </p:spPr>
          <p:txBody>
            <a:bodyPr wrap="none" lIns="0" tIns="0" rIns="0" bIns="0">
              <a:spAutoFit/>
            </a:bodyPr>
            <a:lstStyle/>
            <a:p>
              <a:pPr lvl="0" defTabSz="914400"/>
              <a:r>
                <a:rPr lang="en-US" altLang="en-US" sz="1400" b="1" dirty="0">
                  <a:solidFill>
                    <a:srgbClr val="000000"/>
                  </a:solidFill>
                  <a:latin typeface="Times New Roman Bold" charset="0"/>
                  <a:ea typeface="MS PGothic" panose="020B0600070205080204" pitchFamily="34" charset="-128"/>
                </a:rPr>
                <a:t>1</a:t>
              </a:r>
              <a:endParaRPr lang="en-US" altLang="en-US" dirty="0">
                <a:latin typeface="Times New Roman" panose="02020603050405020304" pitchFamily="18" charset="0"/>
                <a:ea typeface="MS PGothic" panose="020B0600070205080204" pitchFamily="34" charset="-128"/>
              </a:endParaRPr>
            </a:p>
          </p:txBody>
        </p:sp>
        <p:sp>
          <p:nvSpPr>
            <p:cNvPr id="8289" name="Rectangle 298"/>
            <p:cNvSpPr/>
            <p:nvPr/>
          </p:nvSpPr>
          <p:spPr>
            <a:xfrm>
              <a:off x="1281" y="1422"/>
              <a:ext cx="104" cy="153"/>
            </a:xfrm>
            <a:prstGeom prst="rect">
              <a:avLst/>
            </a:prstGeom>
            <a:noFill/>
            <a:ln w="9525">
              <a:noFill/>
            </a:ln>
          </p:spPr>
          <p:txBody>
            <a:bodyPr wrap="none" lIns="0" tIns="0" rIns="0" bIns="0">
              <a:spAutoFit/>
            </a:bodyPr>
            <a:lstStyle/>
            <a:p>
              <a:pPr lvl="0" defTabSz="914400"/>
              <a:r>
                <a:rPr lang="en-US" altLang="en-US" sz="1400" b="1" dirty="0">
                  <a:solidFill>
                    <a:srgbClr val="000000"/>
                  </a:solidFill>
                  <a:latin typeface="Times New Roman Bold" charset="0"/>
                  <a:ea typeface="MS PGothic" panose="020B0600070205080204" pitchFamily="34" charset="-128"/>
                </a:rPr>
                <a:t>3</a:t>
              </a:r>
              <a:endParaRPr lang="en-US" altLang="en-US" dirty="0">
                <a:latin typeface="Times New Roman" panose="02020603050405020304" pitchFamily="18" charset="0"/>
                <a:ea typeface="MS PGothic" panose="020B0600070205080204" pitchFamily="34" charset="-128"/>
              </a:endParaRPr>
            </a:p>
          </p:txBody>
        </p:sp>
        <p:sp>
          <p:nvSpPr>
            <p:cNvPr id="8290" name="Rectangle 299"/>
            <p:cNvSpPr/>
            <p:nvPr/>
          </p:nvSpPr>
          <p:spPr>
            <a:xfrm>
              <a:off x="4085" y="1752"/>
              <a:ext cx="104" cy="153"/>
            </a:xfrm>
            <a:prstGeom prst="rect">
              <a:avLst/>
            </a:prstGeom>
            <a:noFill/>
            <a:ln w="9525">
              <a:noFill/>
            </a:ln>
          </p:spPr>
          <p:txBody>
            <a:bodyPr wrap="none" lIns="0" tIns="0" rIns="0" bIns="0">
              <a:spAutoFit/>
            </a:bodyPr>
            <a:lstStyle/>
            <a:p>
              <a:pPr lvl="0" defTabSz="914400"/>
              <a:r>
                <a:rPr lang="en-US" altLang="en-US" sz="1400" b="1" dirty="0">
                  <a:solidFill>
                    <a:srgbClr val="000000"/>
                  </a:solidFill>
                  <a:latin typeface="Times New Roman Bold" charset="0"/>
                  <a:ea typeface="MS PGothic" panose="020B0600070205080204" pitchFamily="34" charset="-128"/>
                </a:rPr>
                <a:t>3</a:t>
              </a:r>
              <a:endParaRPr lang="en-US" altLang="en-US" dirty="0">
                <a:latin typeface="Times New Roman" panose="02020603050405020304" pitchFamily="18" charset="0"/>
                <a:ea typeface="MS PGothic" panose="020B0600070205080204" pitchFamily="34" charset="-128"/>
              </a:endParaRPr>
            </a:p>
          </p:txBody>
        </p:sp>
        <p:sp>
          <p:nvSpPr>
            <p:cNvPr id="8291" name="Rectangle 300"/>
            <p:cNvSpPr/>
            <p:nvPr/>
          </p:nvSpPr>
          <p:spPr>
            <a:xfrm>
              <a:off x="1837" y="1717"/>
              <a:ext cx="104" cy="153"/>
            </a:xfrm>
            <a:prstGeom prst="rect">
              <a:avLst/>
            </a:prstGeom>
            <a:noFill/>
            <a:ln w="9525">
              <a:noFill/>
            </a:ln>
          </p:spPr>
          <p:txBody>
            <a:bodyPr wrap="none" lIns="0" tIns="0" rIns="0" bIns="0">
              <a:spAutoFit/>
            </a:bodyPr>
            <a:lstStyle/>
            <a:p>
              <a:pPr lvl="0" defTabSz="914400"/>
              <a:r>
                <a:rPr lang="en-US" altLang="en-US" sz="1400" b="1" dirty="0">
                  <a:solidFill>
                    <a:srgbClr val="000000"/>
                  </a:solidFill>
                  <a:latin typeface="Times New Roman Bold" charset="0"/>
                  <a:ea typeface="MS PGothic" panose="020B0600070205080204" pitchFamily="34" charset="-128"/>
                </a:rPr>
                <a:t>2</a:t>
              </a:r>
              <a:endParaRPr lang="en-US" altLang="en-US" dirty="0">
                <a:latin typeface="Times New Roman" panose="02020603050405020304" pitchFamily="18" charset="0"/>
                <a:ea typeface="MS PGothic" panose="020B0600070205080204" pitchFamily="34" charset="-128"/>
              </a:endParaRPr>
            </a:p>
          </p:txBody>
        </p:sp>
        <p:sp>
          <p:nvSpPr>
            <p:cNvPr id="8292" name="Rectangle 301"/>
            <p:cNvSpPr/>
            <p:nvPr/>
          </p:nvSpPr>
          <p:spPr>
            <a:xfrm>
              <a:off x="4350" y="1717"/>
              <a:ext cx="104" cy="153"/>
            </a:xfrm>
            <a:prstGeom prst="rect">
              <a:avLst/>
            </a:prstGeom>
            <a:noFill/>
            <a:ln w="9525">
              <a:noFill/>
            </a:ln>
          </p:spPr>
          <p:txBody>
            <a:bodyPr wrap="none" lIns="0" tIns="0" rIns="0" bIns="0">
              <a:spAutoFit/>
            </a:bodyPr>
            <a:lstStyle/>
            <a:p>
              <a:pPr lvl="0" defTabSz="914400"/>
              <a:r>
                <a:rPr lang="en-US" altLang="en-US" sz="1400" b="1" dirty="0">
                  <a:solidFill>
                    <a:srgbClr val="000000"/>
                  </a:solidFill>
                  <a:latin typeface="Times New Roman Bold" charset="0"/>
                  <a:ea typeface="MS PGothic" panose="020B0600070205080204" pitchFamily="34" charset="-128"/>
                </a:rPr>
                <a:t>2</a:t>
              </a:r>
              <a:endParaRPr lang="en-US" altLang="en-US" dirty="0">
                <a:latin typeface="Times New Roman" panose="02020603050405020304" pitchFamily="18" charset="0"/>
                <a:ea typeface="MS PGothic" panose="020B0600070205080204" pitchFamily="34" charset="-128"/>
              </a:endParaRPr>
            </a:p>
          </p:txBody>
        </p:sp>
      </p:gr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457200" y="6350"/>
            <a:ext cx="8455025" cy="1433513"/>
          </a:xfrm>
        </p:spPr>
        <p:txBody>
          <a:bodyPr vert="horz" wrap="square" lIns="90000" tIns="46800" rIns="90000" bIns="46800" anchor="ctr"/>
          <a:lstStyle/>
          <a:p>
            <a:r>
              <a:rPr lang="en-US" altLang="en-US" dirty="0"/>
              <a:t>Example 1: Reusable Resources</a:t>
            </a:r>
          </a:p>
        </p:txBody>
      </p:sp>
      <p:pic>
        <p:nvPicPr>
          <p:cNvPr id="10243" name="Picture 4"/>
          <p:cNvPicPr>
            <a:picLocks noChangeAspect="1"/>
          </p:cNvPicPr>
          <p:nvPr/>
        </p:nvPicPr>
        <p:blipFill>
          <a:blip r:embed="rId3"/>
          <a:stretch>
            <a:fillRect/>
          </a:stretch>
        </p:blipFill>
        <p:spPr>
          <a:xfrm>
            <a:off x="-228600" y="1676400"/>
            <a:ext cx="9725025" cy="4191000"/>
          </a:xfrm>
          <a:prstGeom prst="rect">
            <a:avLst/>
          </a:prstGeom>
          <a:noFill/>
          <a:ln w="9525">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0" y="127000"/>
            <a:ext cx="8534400" cy="1323975"/>
          </a:xfrm>
        </p:spPr>
        <p:txBody>
          <a:bodyPr vert="horz" wrap="square" lIns="90000" tIns="46800" rIns="90000" bIns="46800" numCol="1" anchor="ctr" anchorCtr="0" compatLnSpc="1"/>
          <a:lstStyle/>
          <a:p>
            <a:pPr marL="0" marR="0" lvl="0" indent="0" algn="ctr" defTabSz="457200" rtl="0" eaLnBrk="0" fontAlgn="auto" latinLnBrk="0" hangingPunct="0">
              <a:lnSpc>
                <a:spcPct val="100000"/>
              </a:lnSpc>
              <a:spcBef>
                <a:spcPct val="0"/>
              </a:spcBef>
              <a:spcAft>
                <a:spcPts val="0"/>
              </a:spcAft>
              <a:buClr>
                <a:srgbClr val="000000"/>
              </a:buClr>
              <a:buSzPct val="100000"/>
              <a:buFont typeface="Times New Roman" panose="02020603050405020304" pitchFamily="18" charset="0"/>
              <a:buNone/>
              <a:defRPr/>
            </a:pPr>
            <a:r>
              <a:rPr kumimoji="0" lang="en-US" sz="4400" b="1" i="0" u="none" strike="noStrike" kern="0" cap="none" spc="0" normalizeH="0" baseline="0" noProof="0" dirty="0">
                <a:ln>
                  <a:noFill/>
                </a:ln>
                <a:solidFill>
                  <a:schemeClr val="accent6">
                    <a:lumMod val="75000"/>
                  </a:schemeClr>
                </a:solidFill>
                <a:effectLst/>
                <a:uLnTx/>
                <a:uFillTx/>
                <a:latin typeface="+mj-lt"/>
                <a:ea typeface="MS PGothic" panose="020B0600070205080204" pitchFamily="34" charset="-128"/>
                <a:cs typeface="+mj-cs"/>
              </a:rPr>
              <a:t>Example 2:</a:t>
            </a:r>
            <a:br>
              <a:rPr kumimoji="0" lang="en-US" sz="4400" b="1" i="0" u="none" strike="noStrike" kern="0" cap="none" spc="0" normalizeH="0" baseline="0" noProof="0" dirty="0">
                <a:ln>
                  <a:noFill/>
                </a:ln>
                <a:solidFill>
                  <a:schemeClr val="accent6">
                    <a:lumMod val="75000"/>
                  </a:schemeClr>
                </a:solidFill>
                <a:effectLst/>
                <a:uLnTx/>
                <a:uFillTx/>
                <a:latin typeface="+mj-lt"/>
                <a:ea typeface="MS PGothic" panose="020B0600070205080204" pitchFamily="34" charset="-128"/>
                <a:cs typeface="+mj-cs"/>
              </a:rPr>
            </a:br>
            <a:r>
              <a:rPr kumimoji="0" lang="en-US" sz="4400" b="1" i="0" u="none" strike="noStrike" kern="0" cap="none" spc="0" normalizeH="0" baseline="0" noProof="0" dirty="0">
                <a:ln>
                  <a:noFill/>
                </a:ln>
                <a:solidFill>
                  <a:schemeClr val="accent6">
                    <a:lumMod val="75000"/>
                  </a:schemeClr>
                </a:solidFill>
                <a:effectLst/>
                <a:uLnTx/>
                <a:uFillTx/>
                <a:latin typeface="+mj-lt"/>
                <a:ea typeface="MS PGothic" panose="020B0600070205080204" pitchFamily="34" charset="-128"/>
                <a:cs typeface="+mj-cs"/>
              </a:rPr>
              <a:t>Memory Request</a:t>
            </a:r>
          </a:p>
        </p:txBody>
      </p:sp>
      <p:sp>
        <p:nvSpPr>
          <p:cNvPr id="12291" name="Content Placeholder 2"/>
          <p:cNvSpPr>
            <a:spLocks noGrp="1"/>
          </p:cNvSpPr>
          <p:nvPr>
            <p:ph idx="1"/>
          </p:nvPr>
        </p:nvSpPr>
        <p:spPr>
          <a:xfrm>
            <a:off x="381000" y="1700213"/>
            <a:ext cx="8458200" cy="4953000"/>
          </a:xfrm>
        </p:spPr>
        <p:txBody>
          <a:bodyPr vert="horz" wrap="square" lIns="90000" tIns="46800" rIns="90000" bIns="46800" anchor="t"/>
          <a:lstStyle/>
          <a:p>
            <a:pPr marL="457200" lvl="0" indent="-457200">
              <a:buFont typeface="Wingdings" panose="05000000000000000000" pitchFamily="2" charset="2"/>
              <a:buChar char="q"/>
            </a:pPr>
            <a:r>
              <a:rPr lang="en-US" altLang="en-US" sz="2800" dirty="0"/>
              <a:t>Space is available for allocation of 200Kbytes, and the following sequence of events occur:</a:t>
            </a:r>
          </a:p>
          <a:p>
            <a:pPr marL="457200" lvl="0" indent="-457200">
              <a:buFont typeface="Wingdings" panose="05000000000000000000" pitchFamily="2" charset="2"/>
              <a:buChar char="q"/>
            </a:pPr>
            <a:endParaRPr lang="en-US" altLang="en-US" dirty="0"/>
          </a:p>
          <a:p>
            <a:pPr marL="457200" lvl="0" indent="-457200">
              <a:buFont typeface="Wingdings" panose="05000000000000000000" pitchFamily="2" charset="2"/>
              <a:buChar char="q"/>
            </a:pPr>
            <a:endParaRPr lang="en-US" altLang="en-US" dirty="0"/>
          </a:p>
          <a:p>
            <a:pPr marL="457200" lvl="0" indent="-457200">
              <a:buFont typeface="Wingdings" panose="05000000000000000000" pitchFamily="2" charset="2"/>
              <a:buChar char="q"/>
            </a:pPr>
            <a:endParaRPr lang="en-US" altLang="en-US" dirty="0"/>
          </a:p>
          <a:p>
            <a:pPr marL="457200" lvl="0" indent="-457200">
              <a:buFont typeface="Wingdings" panose="05000000000000000000" pitchFamily="2" charset="2"/>
              <a:buChar char="q"/>
            </a:pPr>
            <a:endParaRPr lang="en-US" altLang="en-US" dirty="0"/>
          </a:p>
          <a:p>
            <a:pPr marL="457200" lvl="0" indent="-457200">
              <a:buFont typeface="Wingdings" panose="05000000000000000000" pitchFamily="2" charset="2"/>
              <a:buChar char="q"/>
            </a:pPr>
            <a:r>
              <a:rPr lang="en-US" altLang="en-US" sz="2800" dirty="0"/>
              <a:t>Deadlock occurs if both processes progress to their second request</a:t>
            </a:r>
          </a:p>
          <a:p>
            <a:pPr marL="457200" lvl="0" indent="-457200">
              <a:buChar char="•"/>
            </a:pPr>
            <a:endParaRPr lang="en-US" altLang="en-US" dirty="0"/>
          </a:p>
        </p:txBody>
      </p:sp>
      <p:sp>
        <p:nvSpPr>
          <p:cNvPr id="6" name="Rectangle 4"/>
          <p:cNvSpPr>
            <a:spLocks noChangeArrowheads="1"/>
          </p:cNvSpPr>
          <p:nvPr/>
        </p:nvSpPr>
        <p:spPr bwMode="auto">
          <a:xfrm>
            <a:off x="1981200" y="2971800"/>
            <a:ext cx="2438400" cy="1524000"/>
          </a:xfrm>
          <a:prstGeom prst="rect">
            <a:avLst/>
          </a:prstGeom>
          <a:solidFill>
            <a:schemeClr val="tx2">
              <a:lumMod val="40000"/>
              <a:lumOff val="60000"/>
            </a:schemeClr>
          </a:solidFill>
          <a:ln w="12700">
            <a:solidFill>
              <a:schemeClr val="tx1"/>
            </a:solidFill>
            <a:miter lim="800000"/>
          </a:ln>
          <a:effectLst/>
        </p:spPr>
        <p:txBody>
          <a:bodyPr wrap="none" anchor="ct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bg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
        <p:nvSpPr>
          <p:cNvPr id="12293" name="Rectangle 5"/>
          <p:cNvSpPr/>
          <p:nvPr/>
        </p:nvSpPr>
        <p:spPr>
          <a:xfrm>
            <a:off x="2209800" y="2971800"/>
            <a:ext cx="471488" cy="400050"/>
          </a:xfrm>
          <a:prstGeom prst="rect">
            <a:avLst/>
          </a:prstGeom>
          <a:noFill/>
          <a:ln w="9525">
            <a:noFill/>
          </a:ln>
        </p:spPr>
        <p:txBody>
          <a:bodyPr wrap="none" lIns="92075" tIns="46038" rIns="92075" bIns="46038">
            <a:spAutoFit/>
          </a:bodyPr>
          <a:lstStyle/>
          <a:p>
            <a:pPr lvl="0" algn="ctr"/>
            <a:r>
              <a:rPr lang="en-US" altLang="en-US" sz="2000" b="1" dirty="0">
                <a:solidFill>
                  <a:schemeClr val="tx1"/>
                </a:solidFill>
                <a:latin typeface="Times New Roman" panose="02020603050405020304" pitchFamily="18" charset="0"/>
                <a:ea typeface="Arial" panose="020B0604020202020204" pitchFamily="34" charset="0"/>
              </a:rPr>
              <a:t>P1</a:t>
            </a:r>
          </a:p>
        </p:txBody>
      </p:sp>
      <p:sp>
        <p:nvSpPr>
          <p:cNvPr id="12294" name="Rectangle 6"/>
          <p:cNvSpPr/>
          <p:nvPr/>
        </p:nvSpPr>
        <p:spPr>
          <a:xfrm>
            <a:off x="2133600" y="3276600"/>
            <a:ext cx="438150" cy="336550"/>
          </a:xfrm>
          <a:prstGeom prst="rect">
            <a:avLst/>
          </a:prstGeom>
          <a:noFill/>
          <a:ln w="9525">
            <a:noFill/>
          </a:ln>
        </p:spPr>
        <p:txBody>
          <a:bodyPr wrap="none" lIns="92075" tIns="46038" rIns="92075" bIns="46038">
            <a:spAutoFit/>
          </a:bodyPr>
          <a:lstStyle/>
          <a:p>
            <a:pPr lvl="0" algn="ctr"/>
            <a:r>
              <a:rPr lang="en-US" altLang="en-US" sz="1600" b="1" dirty="0">
                <a:solidFill>
                  <a:schemeClr val="tx1"/>
                </a:solidFill>
                <a:latin typeface="Times New Roman" panose="02020603050405020304" pitchFamily="18" charset="0"/>
                <a:ea typeface="Arial" panose="020B0604020202020204" pitchFamily="34" charset="0"/>
              </a:rPr>
              <a:t>. . .</a:t>
            </a:r>
          </a:p>
        </p:txBody>
      </p:sp>
      <p:sp>
        <p:nvSpPr>
          <p:cNvPr id="12295" name="Rectangle 7"/>
          <p:cNvSpPr/>
          <p:nvPr/>
        </p:nvSpPr>
        <p:spPr>
          <a:xfrm>
            <a:off x="2133600" y="3733800"/>
            <a:ext cx="438150" cy="336550"/>
          </a:xfrm>
          <a:prstGeom prst="rect">
            <a:avLst/>
          </a:prstGeom>
          <a:noFill/>
          <a:ln w="9525">
            <a:noFill/>
          </a:ln>
        </p:spPr>
        <p:txBody>
          <a:bodyPr lIns="92075" tIns="46038" rIns="92075" bIns="46038">
            <a:spAutoFit/>
          </a:bodyPr>
          <a:lstStyle/>
          <a:p>
            <a:pPr lvl="0" algn="ctr"/>
            <a:r>
              <a:rPr lang="en-US" altLang="en-US" sz="1600" b="1" dirty="0">
                <a:solidFill>
                  <a:schemeClr val="tx1"/>
                </a:solidFill>
                <a:latin typeface="Times New Roman" panose="02020603050405020304" pitchFamily="18" charset="0"/>
                <a:ea typeface="Arial" panose="020B0604020202020204" pitchFamily="34" charset="0"/>
              </a:rPr>
              <a:t>. . .</a:t>
            </a:r>
          </a:p>
        </p:txBody>
      </p:sp>
      <p:sp>
        <p:nvSpPr>
          <p:cNvPr id="12296" name="Rectangle 8"/>
          <p:cNvSpPr/>
          <p:nvPr/>
        </p:nvSpPr>
        <p:spPr>
          <a:xfrm>
            <a:off x="2057400" y="3505200"/>
            <a:ext cx="2274888" cy="400050"/>
          </a:xfrm>
          <a:prstGeom prst="rect">
            <a:avLst/>
          </a:prstGeom>
          <a:noFill/>
          <a:ln w="9525">
            <a:noFill/>
          </a:ln>
        </p:spPr>
        <p:txBody>
          <a:bodyPr wrap="none" lIns="92075" tIns="46038" rIns="92075" bIns="46038">
            <a:spAutoFit/>
          </a:bodyPr>
          <a:lstStyle/>
          <a:p>
            <a:pPr lvl="0" algn="ctr"/>
            <a:r>
              <a:rPr lang="en-US" altLang="en-US" sz="2000" b="1" dirty="0">
                <a:solidFill>
                  <a:schemeClr val="tx1"/>
                </a:solidFill>
                <a:latin typeface="Times New Roman" panose="02020603050405020304" pitchFamily="18" charset="0"/>
                <a:ea typeface="Arial" panose="020B0604020202020204" pitchFamily="34" charset="0"/>
              </a:rPr>
              <a:t>Request 80 Kbytes</a:t>
            </a:r>
            <a:r>
              <a:rPr lang="en-US" altLang="en-US" sz="1200" b="1" dirty="0">
                <a:solidFill>
                  <a:schemeClr val="tx1"/>
                </a:solidFill>
                <a:latin typeface="Times New Roman" panose="02020603050405020304" pitchFamily="18" charset="0"/>
                <a:ea typeface="Arial" panose="020B0604020202020204" pitchFamily="34" charset="0"/>
              </a:rPr>
              <a:t>;</a:t>
            </a:r>
          </a:p>
        </p:txBody>
      </p:sp>
      <p:sp>
        <p:nvSpPr>
          <p:cNvPr id="12297" name="Rectangle 9"/>
          <p:cNvSpPr/>
          <p:nvPr/>
        </p:nvSpPr>
        <p:spPr>
          <a:xfrm>
            <a:off x="1981200" y="3962400"/>
            <a:ext cx="2360613" cy="400050"/>
          </a:xfrm>
          <a:prstGeom prst="rect">
            <a:avLst/>
          </a:prstGeom>
          <a:noFill/>
          <a:ln w="9525">
            <a:noFill/>
          </a:ln>
        </p:spPr>
        <p:txBody>
          <a:bodyPr wrap="none" lIns="92075" tIns="46038" rIns="92075" bIns="46038">
            <a:spAutoFit/>
          </a:bodyPr>
          <a:lstStyle/>
          <a:p>
            <a:pPr lvl="0" algn="ctr"/>
            <a:r>
              <a:rPr lang="en-US" altLang="en-US" sz="1200" b="1" dirty="0">
                <a:solidFill>
                  <a:schemeClr val="tx1"/>
                </a:solidFill>
                <a:latin typeface="Times New Roman" panose="02020603050405020304" pitchFamily="18" charset="0"/>
                <a:ea typeface="Arial" panose="020B0604020202020204" pitchFamily="34" charset="0"/>
              </a:rPr>
              <a:t>  </a:t>
            </a:r>
            <a:r>
              <a:rPr lang="en-US" altLang="en-US" sz="2000" b="1" dirty="0">
                <a:solidFill>
                  <a:schemeClr val="tx1"/>
                </a:solidFill>
                <a:latin typeface="Times New Roman" panose="02020603050405020304" pitchFamily="18" charset="0"/>
                <a:ea typeface="Arial" panose="020B0604020202020204" pitchFamily="34" charset="0"/>
              </a:rPr>
              <a:t>Request</a:t>
            </a:r>
            <a:r>
              <a:rPr lang="en-US" altLang="en-US" sz="1200" b="1" dirty="0">
                <a:solidFill>
                  <a:schemeClr val="tx1"/>
                </a:solidFill>
                <a:latin typeface="Times New Roman" panose="02020603050405020304" pitchFamily="18" charset="0"/>
                <a:ea typeface="Arial" panose="020B0604020202020204" pitchFamily="34" charset="0"/>
              </a:rPr>
              <a:t> </a:t>
            </a:r>
            <a:r>
              <a:rPr lang="en-US" altLang="en-US" sz="2000" b="1" dirty="0">
                <a:solidFill>
                  <a:schemeClr val="tx1"/>
                </a:solidFill>
                <a:latin typeface="Times New Roman" panose="02020603050405020304" pitchFamily="18" charset="0"/>
                <a:ea typeface="Arial" panose="020B0604020202020204" pitchFamily="34" charset="0"/>
              </a:rPr>
              <a:t>60 Kbytes;</a:t>
            </a:r>
          </a:p>
        </p:txBody>
      </p:sp>
      <p:sp>
        <p:nvSpPr>
          <p:cNvPr id="12" name="Rectangle 10"/>
          <p:cNvSpPr>
            <a:spLocks noChangeArrowheads="1"/>
          </p:cNvSpPr>
          <p:nvPr/>
        </p:nvSpPr>
        <p:spPr bwMode="auto">
          <a:xfrm>
            <a:off x="5029200" y="2971800"/>
            <a:ext cx="2438400" cy="1524000"/>
          </a:xfrm>
          <a:prstGeom prst="rect">
            <a:avLst/>
          </a:prstGeom>
          <a:solidFill>
            <a:schemeClr val="tx2">
              <a:lumMod val="40000"/>
              <a:lumOff val="60000"/>
            </a:schemeClr>
          </a:solidFill>
          <a:ln w="12700">
            <a:solidFill>
              <a:schemeClr val="tx1"/>
            </a:solidFill>
            <a:miter lim="800000"/>
          </a:ln>
          <a:effectLst/>
        </p:spPr>
        <p:txBody>
          <a:bodyPr wrap="none" anchor="ct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sz="2400" b="0" i="0" u="none" strike="noStrike" kern="1200" cap="none" spc="0" normalizeH="0" baseline="0" noProof="0">
              <a:ln>
                <a:noFill/>
              </a:ln>
              <a:solidFill>
                <a:schemeClr val="bg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
        <p:nvSpPr>
          <p:cNvPr id="12299" name="Rectangle 11"/>
          <p:cNvSpPr/>
          <p:nvPr/>
        </p:nvSpPr>
        <p:spPr>
          <a:xfrm>
            <a:off x="5334000" y="2971800"/>
            <a:ext cx="471488" cy="400050"/>
          </a:xfrm>
          <a:prstGeom prst="rect">
            <a:avLst/>
          </a:prstGeom>
          <a:noFill/>
          <a:ln w="9525">
            <a:noFill/>
          </a:ln>
        </p:spPr>
        <p:txBody>
          <a:bodyPr wrap="none" lIns="92075" tIns="46038" rIns="92075" bIns="46038">
            <a:spAutoFit/>
          </a:bodyPr>
          <a:lstStyle/>
          <a:p>
            <a:pPr lvl="0" algn="ctr"/>
            <a:r>
              <a:rPr lang="en-US" altLang="en-US" sz="2000" b="1" dirty="0">
                <a:solidFill>
                  <a:schemeClr val="tx1"/>
                </a:solidFill>
                <a:latin typeface="Times New Roman" panose="02020603050405020304" pitchFamily="18" charset="0"/>
                <a:ea typeface="Arial" panose="020B0604020202020204" pitchFamily="34" charset="0"/>
              </a:rPr>
              <a:t>P2</a:t>
            </a:r>
          </a:p>
        </p:txBody>
      </p:sp>
      <p:sp>
        <p:nvSpPr>
          <p:cNvPr id="12300" name="Rectangle 12"/>
          <p:cNvSpPr/>
          <p:nvPr/>
        </p:nvSpPr>
        <p:spPr>
          <a:xfrm>
            <a:off x="4797425" y="3276600"/>
            <a:ext cx="749300" cy="339725"/>
          </a:xfrm>
          <a:prstGeom prst="rect">
            <a:avLst/>
          </a:prstGeom>
          <a:noFill/>
          <a:ln w="9525">
            <a:noFill/>
          </a:ln>
        </p:spPr>
        <p:txBody>
          <a:bodyPr wrap="none" lIns="92075" tIns="46038" rIns="92075" bIns="46038">
            <a:spAutoFit/>
          </a:bodyPr>
          <a:lstStyle/>
          <a:p>
            <a:pPr lvl="0" algn="ctr"/>
            <a:r>
              <a:rPr lang="en-US" altLang="en-US" sz="1600" b="1" dirty="0">
                <a:solidFill>
                  <a:schemeClr val="tx1"/>
                </a:solidFill>
                <a:latin typeface="Times New Roman" panose="02020603050405020304" pitchFamily="18" charset="0"/>
                <a:ea typeface="Arial" panose="020B0604020202020204" pitchFamily="34" charset="0"/>
              </a:rPr>
              <a:t>      . . .</a:t>
            </a:r>
          </a:p>
        </p:txBody>
      </p:sp>
      <p:sp>
        <p:nvSpPr>
          <p:cNvPr id="12301" name="Rectangle 13"/>
          <p:cNvSpPr/>
          <p:nvPr/>
        </p:nvSpPr>
        <p:spPr>
          <a:xfrm>
            <a:off x="4797425" y="3702050"/>
            <a:ext cx="749300" cy="339725"/>
          </a:xfrm>
          <a:prstGeom prst="rect">
            <a:avLst/>
          </a:prstGeom>
          <a:noFill/>
          <a:ln w="9525">
            <a:noFill/>
          </a:ln>
        </p:spPr>
        <p:txBody>
          <a:bodyPr wrap="none" lIns="92075" tIns="46038" rIns="92075" bIns="46038">
            <a:spAutoFit/>
          </a:bodyPr>
          <a:lstStyle/>
          <a:p>
            <a:pPr lvl="0" algn="ctr"/>
            <a:r>
              <a:rPr lang="en-US" altLang="en-US" sz="1600" b="1" dirty="0">
                <a:solidFill>
                  <a:schemeClr val="tx1"/>
                </a:solidFill>
                <a:latin typeface="Times New Roman" panose="02020603050405020304" pitchFamily="18" charset="0"/>
                <a:ea typeface="Arial" panose="020B0604020202020204" pitchFamily="34" charset="0"/>
              </a:rPr>
              <a:t>      . . .</a:t>
            </a:r>
          </a:p>
        </p:txBody>
      </p:sp>
      <p:sp>
        <p:nvSpPr>
          <p:cNvPr id="12302" name="Rectangle 14"/>
          <p:cNvSpPr/>
          <p:nvPr/>
        </p:nvSpPr>
        <p:spPr>
          <a:xfrm>
            <a:off x="5029200" y="3505200"/>
            <a:ext cx="2390775" cy="400050"/>
          </a:xfrm>
          <a:prstGeom prst="rect">
            <a:avLst/>
          </a:prstGeom>
          <a:noFill/>
          <a:ln w="9525">
            <a:noFill/>
          </a:ln>
        </p:spPr>
        <p:txBody>
          <a:bodyPr lIns="92075" tIns="46038" rIns="92075" bIns="46038">
            <a:spAutoFit/>
          </a:bodyPr>
          <a:lstStyle/>
          <a:p>
            <a:pPr lvl="0" algn="ctr"/>
            <a:r>
              <a:rPr lang="en-US" altLang="en-US" sz="2000" b="1" dirty="0">
                <a:solidFill>
                  <a:schemeClr val="tx1"/>
                </a:solidFill>
                <a:latin typeface="Times New Roman" panose="02020603050405020304" pitchFamily="18" charset="0"/>
                <a:ea typeface="Arial" panose="020B0604020202020204" pitchFamily="34" charset="0"/>
              </a:rPr>
              <a:t>Request 70 Kbytes</a:t>
            </a:r>
            <a:r>
              <a:rPr lang="en-US" altLang="en-US" sz="1200" b="1" dirty="0">
                <a:solidFill>
                  <a:schemeClr val="tx1"/>
                </a:solidFill>
                <a:latin typeface="Times New Roman" panose="02020603050405020304" pitchFamily="18" charset="0"/>
                <a:ea typeface="Arial" panose="020B0604020202020204" pitchFamily="34" charset="0"/>
              </a:rPr>
              <a:t>;</a:t>
            </a:r>
          </a:p>
        </p:txBody>
      </p:sp>
      <p:sp>
        <p:nvSpPr>
          <p:cNvPr id="12303" name="Rectangle 15"/>
          <p:cNvSpPr/>
          <p:nvPr/>
        </p:nvSpPr>
        <p:spPr>
          <a:xfrm>
            <a:off x="4953000" y="3962400"/>
            <a:ext cx="2386013" cy="400050"/>
          </a:xfrm>
          <a:prstGeom prst="rect">
            <a:avLst/>
          </a:prstGeom>
          <a:noFill/>
          <a:ln w="9525">
            <a:noFill/>
          </a:ln>
        </p:spPr>
        <p:txBody>
          <a:bodyPr wrap="none" lIns="92075" tIns="46038" rIns="92075" bIns="46038">
            <a:spAutoFit/>
          </a:bodyPr>
          <a:lstStyle/>
          <a:p>
            <a:pPr lvl="0" algn="ctr"/>
            <a:r>
              <a:rPr lang="en-US" altLang="en-US" sz="1200" b="1" dirty="0">
                <a:solidFill>
                  <a:schemeClr val="tx1"/>
                </a:solidFill>
                <a:latin typeface="Times New Roman" panose="02020603050405020304" pitchFamily="18" charset="0"/>
                <a:ea typeface="Arial" panose="020B0604020202020204" pitchFamily="34" charset="0"/>
              </a:rPr>
              <a:t>  </a:t>
            </a:r>
            <a:r>
              <a:rPr lang="en-US" altLang="en-US" sz="2000" b="1" dirty="0">
                <a:solidFill>
                  <a:schemeClr val="tx1"/>
                </a:solidFill>
                <a:latin typeface="Times New Roman" panose="02020603050405020304" pitchFamily="18" charset="0"/>
                <a:ea typeface="Arial" panose="020B0604020202020204" pitchFamily="34" charset="0"/>
              </a:rPr>
              <a:t>Request 80 Kbytes;</a:t>
            </a:r>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76213"/>
            <a:ext cx="8229600" cy="576262"/>
          </a:xfrm>
        </p:spPr>
        <p:txBody>
          <a:bodyPr vert="horz" wrap="square" lIns="90000" tIns="46800" rIns="90000" bIns="46800" anchor="ctr"/>
          <a:lstStyle/>
          <a:p>
            <a:pPr eaLnBrk="1" hangingPunct="1"/>
            <a:r>
              <a:rPr lang="en-US" altLang="en-US" dirty="0"/>
              <a:t>System Model</a:t>
            </a:r>
          </a:p>
        </p:txBody>
      </p:sp>
      <p:sp>
        <p:nvSpPr>
          <p:cNvPr id="6147" name="Rectangle 3"/>
          <p:cNvSpPr>
            <a:spLocks noGrp="1" noChangeArrowheads="1"/>
          </p:cNvSpPr>
          <p:nvPr>
            <p:ph idx="1"/>
          </p:nvPr>
        </p:nvSpPr>
        <p:spPr>
          <a:xfrm>
            <a:off x="457200" y="990600"/>
            <a:ext cx="8382000" cy="4483100"/>
          </a:xfrm>
        </p:spPr>
        <p:txBody>
          <a:bodyPr vert="horz" wrap="square" lIns="90000" tIns="46800" rIns="90000" bIns="46800" numCol="1" anchor="t" anchorCtr="0" compatLnSpc="1"/>
          <a:lstStyle/>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32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System consists of resources</a:t>
            </a: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32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Resource types </a:t>
            </a:r>
            <a:r>
              <a:rPr kumimoji="0" lang="en-US" altLang="en-US" sz="32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R</a:t>
            </a:r>
            <a:r>
              <a:rPr kumimoji="0" lang="en-US" altLang="en-US" sz="3200" b="0" i="0"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1</a:t>
            </a:r>
            <a:r>
              <a:rPr kumimoji="0" lang="en-US" altLang="en-US" sz="32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a:t>
            </a:r>
            <a:r>
              <a:rPr kumimoji="0" lang="en-US" altLang="en-US" sz="32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R</a:t>
            </a:r>
            <a:r>
              <a:rPr kumimoji="0" lang="en-US" altLang="en-US" sz="3200" b="0" i="0"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2</a:t>
            </a:r>
            <a:r>
              <a:rPr kumimoji="0" lang="en-US" altLang="en-US" sz="32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 . ., </a:t>
            </a:r>
            <a:r>
              <a:rPr kumimoji="0" lang="en-US" altLang="en-US" sz="32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R</a:t>
            </a:r>
            <a:r>
              <a:rPr kumimoji="0" lang="en-US" altLang="en-US" sz="3200" b="0" i="0"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m</a:t>
            </a:r>
          </a:p>
          <a:p>
            <a:pPr marL="857250" marR="0" lvl="1" indent="-342900" algn="l" defTabSz="457200" rtl="0" eaLnBrk="0" fontAlgn="base" latinLnBrk="0" hangingPunct="0">
              <a:lnSpc>
                <a:spcPct val="100000"/>
              </a:lnSpc>
              <a:spcBef>
                <a:spcPts val="700"/>
              </a:spcBef>
              <a:spcAft>
                <a:spcPct val="0"/>
              </a:spcAft>
              <a:buClr>
                <a:srgbClr val="000000"/>
              </a:buClr>
              <a:buSzPct val="100000"/>
              <a:buFont typeface="Wingdings" panose="05000000000000000000" pitchFamily="2" charset="2"/>
              <a:buChar char="q"/>
              <a:defRPr/>
            </a:pPr>
            <a:r>
              <a:rPr kumimoji="0" lang="en-US" altLang="en-US" sz="28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CPU cycles, memory space, I/O devices</a:t>
            </a: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32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Each resource type </a:t>
            </a:r>
            <a:r>
              <a:rPr kumimoji="0" lang="en-US" altLang="en-US" sz="32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R</a:t>
            </a:r>
            <a:r>
              <a:rPr kumimoji="0" lang="en-US" altLang="en-US" sz="3200" b="0" i="0"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a:t>
            </a:r>
            <a:r>
              <a:rPr kumimoji="0" lang="en-US" altLang="en-US" sz="32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has </a:t>
            </a:r>
            <a:r>
              <a:rPr kumimoji="0" lang="en-US" altLang="en-US" sz="3200" b="0" i="1"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W</a:t>
            </a:r>
            <a:r>
              <a:rPr kumimoji="0" lang="en-US" altLang="en-US" sz="3200" b="0" i="0" u="none" strike="noStrike" kern="0" cap="none" spc="0" normalizeH="0" baseline="-2500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a:t>
            </a:r>
            <a:r>
              <a:rPr kumimoji="0" lang="en-US" altLang="en-US" sz="32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instances.</a:t>
            </a: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3200" b="0"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Each process utilizes a resource as follows:</a:t>
            </a:r>
          </a:p>
          <a:p>
            <a:pPr marL="857250" marR="0" lvl="1" indent="-342900" algn="l" defTabSz="457200" rtl="0" eaLnBrk="0" fontAlgn="base" latinLnBrk="0" hangingPunct="0">
              <a:lnSpc>
                <a:spcPct val="100000"/>
              </a:lnSpc>
              <a:spcBef>
                <a:spcPts val="700"/>
              </a:spcBef>
              <a:spcAft>
                <a:spcPct val="0"/>
              </a:spcAft>
              <a:buClr>
                <a:srgbClr val="000000"/>
              </a:buClr>
              <a:buSzPct val="100000"/>
              <a:buFont typeface="Wingdings" panose="05000000000000000000" pitchFamily="2" charset="2"/>
              <a:buChar char="q"/>
              <a:defRPr/>
            </a:pPr>
            <a:r>
              <a:rPr kumimoji="0" lang="en-US" altLang="en-US" sz="2800" b="1"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request </a:t>
            </a:r>
          </a:p>
          <a:p>
            <a:pPr marL="857250" marR="0" lvl="1" indent="-342900" algn="l" defTabSz="457200" rtl="0" eaLnBrk="0" fontAlgn="base" latinLnBrk="0" hangingPunct="0">
              <a:lnSpc>
                <a:spcPct val="100000"/>
              </a:lnSpc>
              <a:spcBef>
                <a:spcPts val="700"/>
              </a:spcBef>
              <a:spcAft>
                <a:spcPct val="0"/>
              </a:spcAft>
              <a:buClr>
                <a:srgbClr val="000000"/>
              </a:buClr>
              <a:buSzPct val="100000"/>
              <a:buFont typeface="Wingdings" panose="05000000000000000000" pitchFamily="2" charset="2"/>
              <a:buChar char="q"/>
              <a:defRPr/>
            </a:pPr>
            <a:r>
              <a:rPr kumimoji="0" lang="en-US" altLang="en-US" sz="2800" b="1"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use </a:t>
            </a:r>
          </a:p>
          <a:p>
            <a:pPr marL="857250" marR="0" lvl="1" indent="-342900" algn="l" defTabSz="457200" rtl="0" eaLnBrk="0" fontAlgn="base" latinLnBrk="0" hangingPunct="0">
              <a:lnSpc>
                <a:spcPct val="100000"/>
              </a:lnSpc>
              <a:spcBef>
                <a:spcPts val="700"/>
              </a:spcBef>
              <a:spcAft>
                <a:spcPct val="0"/>
              </a:spcAft>
              <a:buClr>
                <a:srgbClr val="000000"/>
              </a:buClr>
              <a:buSzPct val="100000"/>
              <a:buFont typeface="Wingdings" panose="05000000000000000000" pitchFamily="2" charset="2"/>
              <a:buChar char="q"/>
              <a:defRPr/>
            </a:pPr>
            <a:r>
              <a:rPr kumimoji="0" lang="en-US" altLang="en-US" sz="2800" b="1" i="0" u="none" strike="noStrike" kern="0" cap="none" spc="0" normalizeH="0" baseline="0" noProof="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release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147">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147">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147">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147">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1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749300" y="182563"/>
            <a:ext cx="7937500" cy="576262"/>
          </a:xfrm>
        </p:spPr>
        <p:txBody>
          <a:bodyPr vert="horz" wrap="square" lIns="90000" tIns="46800" rIns="90000" bIns="46800" anchor="ctr"/>
          <a:lstStyle/>
          <a:p>
            <a:pPr eaLnBrk="1" hangingPunct="1"/>
            <a:r>
              <a:rPr lang="en-US" altLang="en-US" dirty="0"/>
              <a:t>Deadlock Characterization</a:t>
            </a:r>
          </a:p>
        </p:txBody>
      </p:sp>
      <p:sp>
        <p:nvSpPr>
          <p:cNvPr id="7171" name="Rectangle 3"/>
          <p:cNvSpPr>
            <a:spLocks noGrp="1" noChangeArrowheads="1"/>
          </p:cNvSpPr>
          <p:nvPr>
            <p:ph idx="1"/>
          </p:nvPr>
        </p:nvSpPr>
        <p:spPr>
          <a:xfrm>
            <a:off x="412750" y="1400175"/>
            <a:ext cx="8610600" cy="5305425"/>
          </a:xfrm>
        </p:spPr>
        <p:txBody>
          <a:bodyPr vert="horz" wrap="square" lIns="90000" tIns="46800" rIns="90000" bIns="46800" numCol="1" anchor="t" anchorCtr="0" compatLnSpc="1"/>
          <a:lstStyle/>
          <a:p>
            <a:pPr marL="342900" marR="0" lvl="0" indent="-3429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2400" b="1" i="0" u="none" strike="noStrike" kern="0" cap="none" spc="0" normalizeH="0" baseline="0" noProof="0" dirty="0">
                <a:ln>
                  <a:noFill/>
                </a:ln>
                <a:solidFill>
                  <a:srgbClr val="3366FF"/>
                </a:solidFill>
                <a:effectLst>
                  <a:outerShdw blurRad="38100" dist="38100" dir="2700000" algn="tl">
                    <a:srgbClr val="C0C0C0"/>
                  </a:outerShdw>
                </a:effectLst>
                <a:uLnTx/>
                <a:uFillTx/>
                <a:latin typeface="+mn-lt"/>
                <a:ea typeface="MS PGothic" panose="020B0600070205080204" pitchFamily="34" charset="-128"/>
                <a:cs typeface="+mn-cs"/>
              </a:rPr>
              <a:t>Mutual exclusion</a:t>
            </a:r>
            <a:r>
              <a:rPr kumimoji="0" lang="en-US" altLang="en-US" sz="2400" b="1"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a:t>
            </a:r>
            <a:r>
              <a:rPr kumimoji="0" lang="en-US" altLang="en-US" sz="24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only one process at a time can use a resource</a:t>
            </a:r>
          </a:p>
          <a:p>
            <a:pPr marL="342900" marR="0" lvl="0" indent="-3429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2400" b="1" i="0" u="none" strike="noStrike" kern="0" cap="none" spc="0" normalizeH="0" baseline="0" noProof="0" dirty="0">
                <a:ln>
                  <a:noFill/>
                </a:ln>
                <a:solidFill>
                  <a:srgbClr val="3366FF"/>
                </a:solidFill>
                <a:effectLst>
                  <a:outerShdw blurRad="38100" dist="38100" dir="2700000" algn="tl">
                    <a:srgbClr val="C0C0C0"/>
                  </a:outerShdw>
                </a:effectLst>
                <a:uLnTx/>
                <a:uFillTx/>
                <a:latin typeface="+mn-lt"/>
                <a:ea typeface="MS PGothic" panose="020B0600070205080204" pitchFamily="34" charset="-128"/>
                <a:cs typeface="+mn-cs"/>
              </a:rPr>
              <a:t>Hold and wait</a:t>
            </a:r>
            <a:r>
              <a:rPr kumimoji="0" lang="en-US" altLang="en-US" sz="2400" b="1"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a:t>
            </a:r>
            <a:r>
              <a:rPr kumimoji="0" lang="en-US" altLang="en-US" sz="24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a process holding at least one resource is waiting to acquire additional resources held by other processes</a:t>
            </a:r>
          </a:p>
          <a:p>
            <a:pPr marL="342900" marR="0" lvl="0" indent="-3429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2400" b="1" i="0" u="none" strike="noStrike" kern="0" cap="none" spc="0" normalizeH="0" baseline="0" noProof="0" dirty="0">
                <a:ln>
                  <a:noFill/>
                </a:ln>
                <a:solidFill>
                  <a:srgbClr val="3366FF"/>
                </a:solidFill>
                <a:effectLst>
                  <a:outerShdw blurRad="38100" dist="38100" dir="2700000" algn="tl">
                    <a:srgbClr val="C0C0C0"/>
                  </a:outerShdw>
                </a:effectLst>
                <a:uLnTx/>
                <a:uFillTx/>
                <a:latin typeface="+mn-lt"/>
                <a:ea typeface="MS PGothic" panose="020B0600070205080204" pitchFamily="34" charset="-128"/>
                <a:cs typeface="+mn-cs"/>
              </a:rPr>
              <a:t>No preemption</a:t>
            </a:r>
            <a:r>
              <a:rPr kumimoji="0" lang="en-US" altLang="en-US" sz="2400" b="1"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a:t>
            </a:r>
            <a:r>
              <a:rPr kumimoji="0" lang="en-US" altLang="en-US" sz="24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a resource can be released only voluntarily by the process holding it, after that process has completed its task</a:t>
            </a:r>
          </a:p>
          <a:p>
            <a:pPr marL="342900" marR="0" lvl="0" indent="-3429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2400" b="1" i="0" u="none" strike="noStrike" kern="0" cap="none" spc="0" normalizeH="0" baseline="0" noProof="0" dirty="0">
                <a:ln>
                  <a:noFill/>
                </a:ln>
                <a:solidFill>
                  <a:srgbClr val="3366FF"/>
                </a:solidFill>
                <a:effectLst>
                  <a:outerShdw blurRad="38100" dist="38100" dir="2700000" algn="tl">
                    <a:srgbClr val="C0C0C0"/>
                  </a:outerShdw>
                </a:effectLst>
                <a:uLnTx/>
                <a:uFillTx/>
                <a:latin typeface="+mn-lt"/>
                <a:ea typeface="MS PGothic" panose="020B0600070205080204" pitchFamily="34" charset="-128"/>
                <a:cs typeface="+mn-cs"/>
              </a:rPr>
              <a:t>Circular wait</a:t>
            </a:r>
            <a:r>
              <a:rPr kumimoji="0" lang="en-US" altLang="en-US" sz="2400" b="1"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a:t>
            </a:r>
            <a:r>
              <a:rPr kumimoji="0" lang="en-US" altLang="en-US" sz="24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there exists a set {</a:t>
            </a:r>
            <a:r>
              <a:rPr kumimoji="0" lang="en-US" altLang="en-US" sz="24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400" b="0" i="0"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0</a:t>
            </a:r>
            <a:r>
              <a:rPr kumimoji="0" lang="en-US" altLang="en-US" sz="24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a:t>
            </a:r>
            <a:r>
              <a:rPr kumimoji="0" lang="en-US" altLang="en-US" sz="24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400" b="0" i="0"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1</a:t>
            </a:r>
            <a:r>
              <a:rPr kumimoji="0" lang="en-US" altLang="en-US" sz="24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 </a:t>
            </a:r>
            <a:r>
              <a:rPr kumimoji="0" lang="en-US" altLang="en-US" sz="2400" b="0" i="1" u="none" strike="noStrike" kern="0" cap="none" spc="0" normalizeH="0" baseline="0" noProof="0" dirty="0" err="1">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400" b="0" i="0" u="none" strike="noStrike" kern="0" cap="none" spc="0" normalizeH="0" baseline="-25000" noProof="0" dirty="0" err="1">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n</a:t>
            </a:r>
            <a:r>
              <a:rPr kumimoji="0" lang="en-US" altLang="en-US" sz="24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of waiting processes such that </a:t>
            </a:r>
            <a:r>
              <a:rPr kumimoji="0" lang="en-US" altLang="en-US" sz="24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400" b="0" i="0"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0 </a:t>
            </a:r>
            <a:r>
              <a:rPr kumimoji="0" lang="en-US" altLang="en-US" sz="24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is waiting for a resource that is held by </a:t>
            </a:r>
            <a:r>
              <a:rPr kumimoji="0" lang="en-US" altLang="en-US" sz="24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400" b="0" i="0"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1</a:t>
            </a:r>
            <a:r>
              <a:rPr kumimoji="0" lang="en-US" altLang="en-US" sz="24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a:t>
            </a:r>
            <a:r>
              <a:rPr kumimoji="0" lang="en-US" altLang="en-US" sz="24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400" b="0" i="0"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1</a:t>
            </a:r>
            <a:r>
              <a:rPr kumimoji="0" lang="en-US" altLang="en-US" sz="24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is waiting for a resource that is held by </a:t>
            </a:r>
            <a:r>
              <a:rPr kumimoji="0" lang="en-US" altLang="en-US" sz="24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400" b="0" i="0"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2</a:t>
            </a:r>
            <a:r>
              <a:rPr kumimoji="0" lang="en-US" altLang="en-US" sz="24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 </a:t>
            </a:r>
            <a:r>
              <a:rPr kumimoji="0" lang="en-US" altLang="en-US" sz="2400" b="0" i="1" u="none" strike="noStrike" kern="0" cap="none" spc="0" normalizeH="0" baseline="0" noProof="0" dirty="0" err="1">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400" b="0" i="1" u="none" strike="noStrike" kern="0" cap="none" spc="0" normalizeH="0" baseline="-25000" noProof="0" dirty="0" err="1">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n</a:t>
            </a:r>
            <a:r>
              <a:rPr kumimoji="0" lang="en-US" altLang="en-US" sz="2400" b="0" i="0"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–1</a:t>
            </a:r>
            <a:r>
              <a:rPr kumimoji="0" lang="en-US" altLang="en-US" sz="24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is waiting for a resource that is held by </a:t>
            </a:r>
            <a:r>
              <a:rPr kumimoji="0" lang="en-US" altLang="en-US" sz="2400" b="0" i="1" u="none" strike="noStrike" kern="0" cap="none" spc="0" normalizeH="0" baseline="0" noProof="0" dirty="0" err="1">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400" b="0" i="0" u="none" strike="noStrike" kern="0" cap="none" spc="0" normalizeH="0" baseline="-25000" noProof="0" dirty="0" err="1">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n</a:t>
            </a:r>
            <a:r>
              <a:rPr kumimoji="0" lang="en-US" altLang="en-US" sz="24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and </a:t>
            </a:r>
            <a:r>
              <a:rPr kumimoji="0" lang="en-US" altLang="en-US" sz="2400" b="0" i="1" u="none" strike="noStrike" kern="0" cap="none" spc="0" normalizeH="0" baseline="0" noProof="0" dirty="0" err="1">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400" b="0" i="0" u="none" strike="noStrike" kern="0" cap="none" spc="0" normalizeH="0" baseline="-25000" noProof="0" dirty="0" err="1">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n</a:t>
            </a:r>
            <a:r>
              <a:rPr kumimoji="0" lang="en-US" altLang="en-US" sz="24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is waiting for a resource that is held by </a:t>
            </a:r>
            <a:r>
              <a:rPr kumimoji="0" lang="en-US" altLang="en-US" sz="24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400" b="0" i="0"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0</a:t>
            </a:r>
            <a:r>
              <a:rPr kumimoji="0" lang="en-US" altLang="en-US" sz="24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a:t>
            </a:r>
          </a:p>
          <a:p>
            <a:pPr marL="342900" marR="0" lvl="0" indent="-342900" algn="l" defTabSz="457200" rtl="0" eaLnBrk="0" fontAlgn="base" latinLnBrk="0" hangingPunct="0">
              <a:lnSpc>
                <a:spcPct val="100000"/>
              </a:lnSpc>
              <a:spcBef>
                <a:spcPts val="800"/>
              </a:spcBef>
              <a:spcAft>
                <a:spcPct val="0"/>
              </a:spcAft>
              <a:buClr>
                <a:srgbClr val="000000"/>
              </a:buClr>
              <a:buSzPct val="100000"/>
              <a:buFont typeface="Times New Roman" panose="02020603050405020304" pitchFamily="18" charset="0"/>
              <a:buNone/>
              <a:defRPr/>
            </a:pPr>
            <a:endParaRPr kumimoji="0" lang="en-US" altLang="en-US" sz="3200" b="0" i="0" u="none" strike="noStrike" kern="0" cap="none" spc="0" normalizeH="0" baseline="0" noProof="0" dirty="0">
              <a:ln>
                <a:noFill/>
              </a:ln>
              <a:solidFill>
                <a:srgbClr val="000000"/>
              </a:solidFill>
              <a:effectLst/>
              <a:uLnTx/>
              <a:uFillTx/>
              <a:latin typeface="+mn-lt"/>
              <a:ea typeface="MS PGothic" panose="020B0600070205080204" pitchFamily="34" charset="-128"/>
              <a:cs typeface="+mn-cs"/>
            </a:endParaRPr>
          </a:p>
        </p:txBody>
      </p:sp>
      <p:sp>
        <p:nvSpPr>
          <p:cNvPr id="16388" name="Text Box 5"/>
          <p:cNvSpPr txBox="1"/>
          <p:nvPr/>
        </p:nvSpPr>
        <p:spPr>
          <a:xfrm>
            <a:off x="635000" y="938213"/>
            <a:ext cx="8166100" cy="461962"/>
          </a:xfrm>
          <a:prstGeom prst="rect">
            <a:avLst/>
          </a:prstGeom>
          <a:noFill/>
          <a:ln w="9525">
            <a:noFill/>
          </a:ln>
        </p:spPr>
        <p:txBody>
          <a:bodyPr anchor="ctr">
            <a:spAutoFit/>
          </a:bodyPr>
          <a:lstStyle/>
          <a:p>
            <a:pPr lvl="0" algn="ctr">
              <a:spcBef>
                <a:spcPct val="50000"/>
              </a:spcBef>
            </a:pPr>
            <a:r>
              <a:rPr lang="en-US" altLang="en-US" dirty="0">
                <a:solidFill>
                  <a:schemeClr val="tx1"/>
                </a:solidFill>
                <a:latin typeface="Helvetica" charset="0"/>
                <a:ea typeface="MS PGothic" panose="020B0600070205080204" pitchFamily="34" charset="-128"/>
              </a:rPr>
              <a:t>Deadlock can arise if four conditions hold simultaneously.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381000" y="166688"/>
            <a:ext cx="8305800" cy="576262"/>
          </a:xfrm>
        </p:spPr>
        <p:txBody>
          <a:bodyPr vert="horz" wrap="square" lIns="90000" tIns="46800" rIns="90000" bIns="46800" anchor="ctr"/>
          <a:lstStyle/>
          <a:p>
            <a:pPr eaLnBrk="1" hangingPunct="1"/>
            <a:r>
              <a:rPr lang="en-US" altLang="en-US" dirty="0"/>
              <a:t>Resource-Allocation Graph</a:t>
            </a:r>
          </a:p>
        </p:txBody>
      </p:sp>
      <p:sp>
        <p:nvSpPr>
          <p:cNvPr id="9219" name="Rectangle 3"/>
          <p:cNvSpPr>
            <a:spLocks noGrp="1" noChangeArrowheads="1"/>
          </p:cNvSpPr>
          <p:nvPr>
            <p:ph idx="1"/>
          </p:nvPr>
        </p:nvSpPr>
        <p:spPr>
          <a:xfrm>
            <a:off x="381000" y="1557338"/>
            <a:ext cx="8534400" cy="5148263"/>
          </a:xfrm>
        </p:spPr>
        <p:txBody>
          <a:bodyPr vert="horz" wrap="square" lIns="90000" tIns="46800" rIns="90000" bIns="46800" numCol="1" anchor="t" anchorCtr="0" compatLnSpc="1"/>
          <a:lstStyle/>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32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V is partitioned into two types:</a:t>
            </a:r>
          </a:p>
          <a:p>
            <a:pPr marL="914400" marR="0" lvl="1" indent="-457200" algn="l" defTabSz="457200" rtl="0" eaLnBrk="0" fontAlgn="base" latinLnBrk="0" hangingPunct="0">
              <a:lnSpc>
                <a:spcPct val="100000"/>
              </a:lnSpc>
              <a:spcBef>
                <a:spcPts val="700"/>
              </a:spcBef>
              <a:spcAft>
                <a:spcPct val="0"/>
              </a:spcAft>
              <a:buClr>
                <a:srgbClr val="000000"/>
              </a:buClr>
              <a:buSzPct val="100000"/>
              <a:buFont typeface="Wingdings" panose="05000000000000000000" pitchFamily="2" charset="2"/>
              <a:buChar char="q"/>
              <a:defRPr/>
            </a:pPr>
            <a:r>
              <a:rPr kumimoji="0" lang="en-US" altLang="en-US" sz="28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8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 {</a:t>
            </a:r>
            <a:r>
              <a:rPr kumimoji="0" lang="en-US" altLang="en-US" sz="28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800" b="0" i="0"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1</a:t>
            </a:r>
            <a:r>
              <a:rPr kumimoji="0" lang="en-US" altLang="en-US" sz="28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a:t>
            </a:r>
            <a:r>
              <a:rPr kumimoji="0" lang="en-US" altLang="en-US" sz="28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800" b="0" i="0"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2</a:t>
            </a:r>
            <a:r>
              <a:rPr kumimoji="0" lang="en-US" altLang="en-US" sz="28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 </a:t>
            </a:r>
            <a:r>
              <a:rPr kumimoji="0" lang="en-US" altLang="en-US" sz="2800" b="0" i="1" u="none" strike="noStrike" kern="0" cap="none" spc="0" normalizeH="0" baseline="0" noProof="0" dirty="0" err="1">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2800" b="0" i="1" u="none" strike="noStrike" kern="0" cap="none" spc="0" normalizeH="0" baseline="-25000" noProof="0" dirty="0" err="1">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n</a:t>
            </a:r>
            <a:r>
              <a:rPr kumimoji="0" lang="en-US" altLang="en-US" sz="28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the set consisting of all the processes in the system</a:t>
            </a:r>
          </a:p>
          <a:p>
            <a:pPr marL="914400" marR="0" lvl="1" indent="-457200" algn="l" defTabSz="457200" rtl="0" eaLnBrk="0" fontAlgn="base" latinLnBrk="0" hangingPunct="0">
              <a:lnSpc>
                <a:spcPct val="100000"/>
              </a:lnSpc>
              <a:spcBef>
                <a:spcPts val="700"/>
              </a:spcBef>
              <a:spcAft>
                <a:spcPct val="0"/>
              </a:spcAft>
              <a:buClr>
                <a:srgbClr val="000000"/>
              </a:buClr>
              <a:buSzPct val="100000"/>
              <a:buFont typeface="Wingdings" panose="05000000000000000000" pitchFamily="2" charset="2"/>
              <a:buChar char="q"/>
              <a:defRPr/>
            </a:pPr>
            <a:r>
              <a:rPr kumimoji="0" lang="en-US" altLang="en-US" sz="28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R</a:t>
            </a:r>
            <a:r>
              <a:rPr kumimoji="0" lang="en-US" altLang="en-US" sz="28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 {</a:t>
            </a:r>
            <a:r>
              <a:rPr kumimoji="0" lang="en-US" altLang="en-US" sz="28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R</a:t>
            </a:r>
            <a:r>
              <a:rPr kumimoji="0" lang="en-US" altLang="en-US" sz="2800" b="0" i="0"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1</a:t>
            </a:r>
            <a:r>
              <a:rPr kumimoji="0" lang="en-US" altLang="en-US" sz="28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a:t>
            </a:r>
            <a:r>
              <a:rPr kumimoji="0" lang="en-US" altLang="en-US" sz="28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R</a:t>
            </a:r>
            <a:r>
              <a:rPr kumimoji="0" lang="en-US" altLang="en-US" sz="2800" b="0" i="0"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2</a:t>
            </a:r>
            <a:r>
              <a:rPr kumimoji="0" lang="en-US" altLang="en-US" sz="28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 </a:t>
            </a:r>
            <a:r>
              <a:rPr kumimoji="0" lang="en-US" altLang="en-US" sz="28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R</a:t>
            </a:r>
            <a:r>
              <a:rPr kumimoji="0" lang="en-US" altLang="en-US" sz="2800" b="0" i="1"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m</a:t>
            </a:r>
            <a:r>
              <a:rPr kumimoji="0" lang="en-US" altLang="en-US" sz="28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the set consisting of all resource types in the system</a:t>
            </a:r>
            <a:endParaRPr kumimoji="0" lang="en-US" altLang="en-US" sz="9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endParaRP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3200" b="1" i="0" u="none" strike="noStrike" kern="0" cap="none" spc="0" normalizeH="0" baseline="0" noProof="0" dirty="0">
                <a:ln>
                  <a:noFill/>
                </a:ln>
                <a:solidFill>
                  <a:srgbClr val="3366FF"/>
                </a:solidFill>
                <a:effectLst>
                  <a:outerShdw blurRad="38100" dist="38100" dir="2700000" algn="tl">
                    <a:srgbClr val="C0C0C0"/>
                  </a:outerShdw>
                </a:effectLst>
                <a:uLnTx/>
                <a:uFillTx/>
                <a:latin typeface="+mn-lt"/>
                <a:ea typeface="MS PGothic" panose="020B0600070205080204" pitchFamily="34" charset="-128"/>
                <a:cs typeface="+mn-cs"/>
              </a:rPr>
              <a:t>request edge</a:t>
            </a:r>
            <a:r>
              <a:rPr kumimoji="0" lang="en-US" altLang="en-US" sz="3200" b="0" i="0" u="none" strike="noStrike" kern="0" cap="none" spc="0" normalizeH="0" baseline="0" noProof="0" dirty="0">
                <a:ln>
                  <a:noFill/>
                </a:ln>
                <a:solidFill>
                  <a:srgbClr val="3366FF"/>
                </a:solidFill>
                <a:effectLst>
                  <a:outerShdw blurRad="38100" dist="38100" dir="2700000" algn="tl">
                    <a:srgbClr val="C0C0C0"/>
                  </a:outerShdw>
                </a:effectLst>
                <a:uLnTx/>
                <a:uFillTx/>
                <a:latin typeface="+mn-lt"/>
                <a:ea typeface="MS PGothic" panose="020B0600070205080204" pitchFamily="34" charset="-128"/>
                <a:cs typeface="+mn-cs"/>
              </a:rPr>
              <a:t> </a:t>
            </a:r>
            <a:r>
              <a:rPr kumimoji="0" lang="en-US" altLang="en-US" sz="32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directed edge </a:t>
            </a:r>
            <a:r>
              <a:rPr kumimoji="0" lang="en-US" altLang="en-US" sz="32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P</a:t>
            </a:r>
            <a:r>
              <a:rPr kumimoji="0" lang="en-US" altLang="en-US" sz="3200" b="0" i="1"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i </a:t>
            </a:r>
            <a:r>
              <a:rPr kumimoji="0" lang="en-US" altLang="en-US" sz="32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sym typeface="Symbol" panose="05050102010706020507" pitchFamily="18" charset="2"/>
              </a:rPr>
              <a:t> </a:t>
            </a:r>
            <a:r>
              <a:rPr kumimoji="0" lang="en-US" altLang="en-US" sz="3200" b="0" i="1" u="none" strike="noStrike" kern="0" cap="none" spc="0" normalizeH="0" baseline="0" noProof="0" dirty="0" err="1">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sym typeface="Symbol" panose="05050102010706020507" pitchFamily="18" charset="2"/>
              </a:rPr>
              <a:t>R</a:t>
            </a:r>
            <a:r>
              <a:rPr kumimoji="0" lang="en-US" altLang="en-US" sz="3200" b="0" i="1" u="none" strike="noStrike" kern="0" cap="none" spc="0" normalizeH="0" baseline="-25000" noProof="0" dirty="0" err="1">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sym typeface="Symbol" panose="05050102010706020507" pitchFamily="18" charset="2"/>
              </a:rPr>
              <a:t>j</a:t>
            </a:r>
            <a:endParaRPr kumimoji="0" lang="en-US" altLang="en-US" sz="3200" b="0" i="1"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sym typeface="Symbol" panose="05050102010706020507" pitchFamily="18" charset="2"/>
            </a:endParaRP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endParaRPr kumimoji="0" lang="en-US" altLang="en-US" sz="800" b="0" i="1"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sym typeface="Symbol" panose="05050102010706020507" pitchFamily="18" charset="2"/>
            </a:endParaRPr>
          </a:p>
          <a:p>
            <a:pPr marL="457200" marR="0" lvl="0" indent="-457200" algn="l" defTabSz="457200" rtl="0" eaLnBrk="0" fontAlgn="base" latinLnBrk="0" hangingPunct="0">
              <a:lnSpc>
                <a:spcPct val="100000"/>
              </a:lnSpc>
              <a:spcBef>
                <a:spcPts val="800"/>
              </a:spcBef>
              <a:spcAft>
                <a:spcPct val="0"/>
              </a:spcAft>
              <a:buClr>
                <a:srgbClr val="000000"/>
              </a:buClr>
              <a:buSzPct val="100000"/>
              <a:buFont typeface="Wingdings" panose="05000000000000000000" pitchFamily="2" charset="2"/>
              <a:buChar char="q"/>
              <a:defRPr/>
            </a:pPr>
            <a:r>
              <a:rPr kumimoji="0" lang="en-US" altLang="en-US" sz="3200" b="1" i="0" u="none" strike="noStrike" kern="0" cap="none" spc="0" normalizeH="0" baseline="0" noProof="0" dirty="0">
                <a:ln>
                  <a:noFill/>
                </a:ln>
                <a:solidFill>
                  <a:srgbClr val="3366FF"/>
                </a:solidFill>
                <a:effectLst>
                  <a:outerShdw blurRad="38100" dist="38100" dir="2700000" algn="tl">
                    <a:srgbClr val="C0C0C0"/>
                  </a:outerShdw>
                </a:effectLst>
                <a:uLnTx/>
                <a:uFillTx/>
                <a:latin typeface="+mn-lt"/>
                <a:ea typeface="MS PGothic" panose="020B0600070205080204" pitchFamily="34" charset="-128"/>
                <a:cs typeface="+mn-cs"/>
                <a:sym typeface="Symbol" panose="05050102010706020507" pitchFamily="18" charset="2"/>
              </a:rPr>
              <a:t>assignment edge</a:t>
            </a:r>
            <a:r>
              <a:rPr kumimoji="0" lang="en-US" altLang="en-US" sz="3200" b="0" i="0" u="none" strike="noStrike" kern="0" cap="none" spc="0" normalizeH="0" baseline="0" noProof="0" dirty="0">
                <a:ln>
                  <a:noFill/>
                </a:ln>
                <a:solidFill>
                  <a:srgbClr val="3366FF"/>
                </a:solidFill>
                <a:effectLst>
                  <a:outerShdw blurRad="38100" dist="38100" dir="2700000" algn="tl">
                    <a:srgbClr val="C0C0C0"/>
                  </a:outerShdw>
                </a:effectLst>
                <a:uLnTx/>
                <a:uFillTx/>
                <a:latin typeface="+mn-lt"/>
                <a:ea typeface="MS PGothic" panose="020B0600070205080204" pitchFamily="34" charset="-128"/>
                <a:cs typeface="+mn-cs"/>
                <a:sym typeface="Symbol" panose="05050102010706020507" pitchFamily="18" charset="2"/>
              </a:rPr>
              <a:t> </a:t>
            </a:r>
            <a:r>
              <a:rPr kumimoji="0" lang="en-US" altLang="en-US" sz="32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directed edge </a:t>
            </a:r>
            <a:r>
              <a:rPr kumimoji="0" lang="en-US" altLang="en-US" sz="3200" b="0" i="1" u="none" strike="noStrike" kern="0" cap="none" spc="0" normalizeH="0" baseline="0" noProof="0" dirty="0" err="1">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R</a:t>
            </a:r>
            <a:r>
              <a:rPr kumimoji="0" lang="en-US" altLang="en-US" sz="3200" b="0" i="1" u="none" strike="noStrike" kern="0" cap="none" spc="0" normalizeH="0" baseline="-25000" noProof="0" dirty="0" err="1">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j</a:t>
            </a:r>
            <a:r>
              <a:rPr kumimoji="0" lang="en-US" altLang="en-US" sz="32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rPr>
              <a:t> </a:t>
            </a:r>
            <a:r>
              <a:rPr kumimoji="0" lang="en-US" altLang="en-US" sz="32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sym typeface="Symbol" panose="05050102010706020507" pitchFamily="18" charset="2"/>
              </a:rPr>
              <a:t> </a:t>
            </a:r>
            <a:r>
              <a:rPr kumimoji="0" lang="en-US" altLang="en-US" sz="3200" b="0" i="1"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sym typeface="Symbol" panose="05050102010706020507" pitchFamily="18" charset="2"/>
              </a:rPr>
              <a:t>P</a:t>
            </a:r>
            <a:r>
              <a:rPr kumimoji="0" lang="en-US" altLang="en-US" sz="3200" b="0" i="1" u="none" strike="noStrike" kern="0" cap="none" spc="0" normalizeH="0" baseline="-2500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sym typeface="Symbol" panose="05050102010706020507" pitchFamily="18" charset="2"/>
              </a:rPr>
              <a:t>i</a:t>
            </a:r>
            <a:endParaRPr kumimoji="0" lang="en-US" altLang="en-US" sz="3200" b="0" i="0" u="none" strike="noStrike" kern="0" cap="none" spc="0" normalizeH="0" baseline="0" noProof="0" dirty="0">
              <a:ln>
                <a:noFill/>
              </a:ln>
              <a:solidFill>
                <a:srgbClr val="000000"/>
              </a:solidFill>
              <a:effectLst>
                <a:outerShdw blurRad="38100" dist="38100" dir="2700000" algn="tl">
                  <a:srgbClr val="C0C0C0"/>
                </a:outerShdw>
              </a:effectLst>
              <a:uLnTx/>
              <a:uFillTx/>
              <a:latin typeface="+mn-lt"/>
              <a:ea typeface="MS PGothic" panose="020B0600070205080204" pitchFamily="34" charset="-128"/>
              <a:cs typeface="+mn-cs"/>
              <a:sym typeface="Symbol" panose="05050102010706020507" pitchFamily="18" charset="2"/>
            </a:endParaRPr>
          </a:p>
        </p:txBody>
      </p:sp>
      <p:sp>
        <p:nvSpPr>
          <p:cNvPr id="18436" name="Text Box 4"/>
          <p:cNvSpPr txBox="1">
            <a:spLocks noChangeArrowheads="1"/>
          </p:cNvSpPr>
          <p:nvPr/>
        </p:nvSpPr>
        <p:spPr bwMode="auto">
          <a:xfrm>
            <a:off x="381000" y="885825"/>
            <a:ext cx="71564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marL="0" marR="0" lvl="0" indent="0" algn="ctr" defTabSz="457200" rtl="0" eaLnBrk="0" fontAlgn="base" latinLnBrk="0" hangingPunct="0">
              <a:lnSpc>
                <a:spcPct val="100000"/>
              </a:lnSpc>
              <a:spcBef>
                <a:spcPct val="50000"/>
              </a:spcBef>
              <a:spcAft>
                <a:spcPct val="0"/>
              </a:spcAft>
              <a:buClrTx/>
              <a:buSzTx/>
              <a:buFontTx/>
              <a:buNone/>
              <a:defRPr/>
            </a:pPr>
            <a:r>
              <a:rPr kumimoji="0" lang="en-US" altLang="en-US" sz="32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n-cs"/>
              </a:rPr>
              <a:t>A set of vertices </a:t>
            </a:r>
            <a:r>
              <a:rPr kumimoji="0" lang="en-US" altLang="en-US" sz="3200" b="0" i="1" u="none" strike="noStrike" kern="1200" cap="none" spc="0" normalizeH="0" baseline="0" noProof="0" dirty="0">
                <a:ln>
                  <a:noFill/>
                </a:ln>
                <a:solidFill>
                  <a:schemeClr val="tx1"/>
                </a:solidFill>
                <a:effectLst/>
                <a:uLnTx/>
                <a:uFillTx/>
                <a:latin typeface="+mn-lt"/>
                <a:ea typeface="MS PGothic" panose="020B0600070205080204" pitchFamily="34" charset="-128"/>
                <a:cs typeface="+mn-cs"/>
              </a:rPr>
              <a:t>V</a:t>
            </a:r>
            <a:r>
              <a:rPr kumimoji="0" lang="en-US" altLang="en-US" sz="32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n-cs"/>
              </a:rPr>
              <a:t> and a set of edges </a:t>
            </a:r>
            <a:r>
              <a:rPr kumimoji="0" lang="en-US" altLang="en-US" sz="3200" b="0" i="1" u="none" strike="noStrike" kern="1200" cap="none" spc="0" normalizeH="0" baseline="0" noProof="0" dirty="0">
                <a:ln>
                  <a:noFill/>
                </a:ln>
                <a:solidFill>
                  <a:schemeClr val="tx1"/>
                </a:solidFill>
                <a:effectLst/>
                <a:uLnTx/>
                <a:uFillTx/>
                <a:latin typeface="+mn-lt"/>
                <a:ea typeface="MS PGothic" panose="020B0600070205080204" pitchFamily="34" charset="-128"/>
                <a:cs typeface="+mn-cs"/>
              </a:rPr>
              <a:t>E</a:t>
            </a:r>
            <a:r>
              <a:rPr kumimoji="0" lang="en-US" altLang="en-US" sz="3200" b="0" i="0" u="none" strike="noStrike" kern="1200" cap="none" spc="0" normalizeH="0" baseline="0" noProof="0" dirty="0">
                <a:ln>
                  <a:noFill/>
                </a:ln>
                <a:solidFill>
                  <a:schemeClr val="tx1"/>
                </a:solidFill>
                <a:effectLst/>
                <a:uLnTx/>
                <a:uFillTx/>
                <a:latin typeface="+mn-lt"/>
                <a:ea typeface="MS PGothic" panose="020B0600070205080204" pitchFamily="34" charset="-128"/>
                <a:cs typeface="+mn-cs"/>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282575" y="344488"/>
            <a:ext cx="8710613" cy="576262"/>
          </a:xfrm>
        </p:spPr>
        <p:txBody>
          <a:bodyPr vert="horz" wrap="square" lIns="90000" tIns="46800" rIns="90000" bIns="46800" anchor="ctr"/>
          <a:lstStyle/>
          <a:p>
            <a:pPr eaLnBrk="1" hangingPunct="1"/>
            <a:r>
              <a:rPr lang="en-US" altLang="en-US" dirty="0"/>
              <a:t>Resource-Allocation Graph (Cont.)</a:t>
            </a:r>
          </a:p>
        </p:txBody>
      </p:sp>
      <p:sp>
        <p:nvSpPr>
          <p:cNvPr id="20483" name="Rectangle 3"/>
          <p:cNvSpPr>
            <a:spLocks noGrp="1"/>
          </p:cNvSpPr>
          <p:nvPr>
            <p:ph idx="1"/>
          </p:nvPr>
        </p:nvSpPr>
        <p:spPr>
          <a:xfrm>
            <a:off x="560388" y="1649413"/>
            <a:ext cx="7343775" cy="4530725"/>
          </a:xfrm>
        </p:spPr>
        <p:txBody>
          <a:bodyPr vert="horz" wrap="square" lIns="90000" tIns="46800" rIns="90000" bIns="46800" anchor="t"/>
          <a:lstStyle/>
          <a:p>
            <a:pPr>
              <a:buFont typeface="Wingdings" panose="05000000000000000000" pitchFamily="2" charset="2"/>
              <a:buChar char="q"/>
            </a:pPr>
            <a:r>
              <a:rPr lang="en-US" altLang="en-US" sz="2800" dirty="0"/>
              <a:t>Process</a:t>
            </a:r>
            <a:br>
              <a:rPr lang="en-US" altLang="en-US" sz="2800" dirty="0"/>
            </a:br>
            <a:endParaRPr lang="en-US" altLang="en-US" sz="2800" dirty="0"/>
          </a:p>
          <a:p>
            <a:pPr>
              <a:buFont typeface="Wingdings" panose="05000000000000000000" pitchFamily="2" charset="2"/>
              <a:buChar char="q"/>
            </a:pPr>
            <a:r>
              <a:rPr lang="en-US" altLang="en-US" sz="2800" dirty="0"/>
              <a:t>Resource Type with 4 instances</a:t>
            </a:r>
          </a:p>
          <a:p>
            <a:pPr>
              <a:buChar char="•"/>
            </a:pPr>
            <a:endParaRPr lang="en-US" altLang="en-US" sz="2800" dirty="0"/>
          </a:p>
          <a:p>
            <a:pPr>
              <a:buFont typeface="Wingdings" panose="05000000000000000000" pitchFamily="2" charset="2"/>
              <a:buChar char="q"/>
            </a:pPr>
            <a:r>
              <a:rPr lang="en-US" altLang="en-US" sz="2800" i="1" dirty="0"/>
              <a:t>P</a:t>
            </a:r>
            <a:r>
              <a:rPr lang="en-US" altLang="en-US" sz="2800" i="1" baseline="-25000" dirty="0"/>
              <a:t>i</a:t>
            </a:r>
            <a:r>
              <a:rPr lang="en-US" altLang="en-US" sz="2800" i="1" dirty="0"/>
              <a:t> </a:t>
            </a:r>
            <a:r>
              <a:rPr lang="en-US" altLang="en-US" sz="2800" dirty="0"/>
              <a:t>requests instance of </a:t>
            </a:r>
            <a:r>
              <a:rPr lang="en-US" altLang="en-US" sz="2800" i="1" dirty="0"/>
              <a:t>R</a:t>
            </a:r>
            <a:r>
              <a:rPr lang="en-US" altLang="en-US" sz="2800" i="1" baseline="-25000" dirty="0"/>
              <a:t>j</a:t>
            </a:r>
            <a:endParaRPr lang="en-US" altLang="en-US" sz="2800" dirty="0"/>
          </a:p>
          <a:p>
            <a:pPr>
              <a:buChar char="•"/>
            </a:pPr>
            <a:endParaRPr lang="en-US" altLang="en-US" sz="2800" dirty="0"/>
          </a:p>
          <a:p>
            <a:pPr>
              <a:buFont typeface="Wingdings" panose="05000000000000000000" pitchFamily="2" charset="2"/>
              <a:buChar char="q"/>
            </a:pPr>
            <a:r>
              <a:rPr lang="en-US" altLang="en-US" sz="2800" i="1" dirty="0"/>
              <a:t>P</a:t>
            </a:r>
            <a:r>
              <a:rPr lang="en-US" altLang="en-US" sz="2800" i="1" baseline="-25000" dirty="0"/>
              <a:t>i</a:t>
            </a:r>
            <a:r>
              <a:rPr lang="en-US" altLang="en-US" sz="2800" dirty="0"/>
              <a:t> is holding an instance of </a:t>
            </a:r>
            <a:r>
              <a:rPr lang="en-US" altLang="en-US" sz="2800" i="1" dirty="0"/>
              <a:t>R</a:t>
            </a:r>
            <a:r>
              <a:rPr lang="en-US" altLang="en-US" sz="2800" i="1" baseline="-25000" dirty="0"/>
              <a:t>j</a:t>
            </a:r>
            <a:endParaRPr lang="en-US" altLang="en-US" sz="2800" i="1" dirty="0"/>
          </a:p>
        </p:txBody>
      </p:sp>
      <p:sp>
        <p:nvSpPr>
          <p:cNvPr id="20484" name="Oval 4"/>
          <p:cNvSpPr/>
          <p:nvPr/>
        </p:nvSpPr>
        <p:spPr>
          <a:xfrm>
            <a:off x="6781800" y="1524000"/>
            <a:ext cx="495300" cy="495300"/>
          </a:xfrm>
          <a:prstGeom prst="ellipse">
            <a:avLst/>
          </a:prstGeom>
          <a:solidFill>
            <a:srgbClr val="CCECFF"/>
          </a:solidFill>
          <a:ln w="9525" cap="flat" cmpd="sng">
            <a:solidFill>
              <a:schemeClr val="tx1"/>
            </a:solidFill>
            <a:prstDash val="solid"/>
            <a:headEnd type="none" w="med" len="med"/>
            <a:tailEnd type="none" w="med" len="med"/>
          </a:ln>
        </p:spPr>
        <p:txBody>
          <a:bodyPr wrap="none" anchor="ctr"/>
          <a:lstStyle/>
          <a:p>
            <a:pPr lvl="0"/>
            <a:endParaRPr lang="en-US" altLang="en-US" dirty="0">
              <a:solidFill>
                <a:schemeClr val="tx1"/>
              </a:solidFill>
              <a:latin typeface="Verdana" panose="020B0604030504040204" pitchFamily="34" charset="0"/>
              <a:ea typeface="MS PGothic" panose="020B0600070205080204" pitchFamily="34" charset="-128"/>
            </a:endParaRPr>
          </a:p>
        </p:txBody>
      </p:sp>
      <p:sp>
        <p:nvSpPr>
          <p:cNvPr id="20485" name="Oval 5"/>
          <p:cNvSpPr/>
          <p:nvPr/>
        </p:nvSpPr>
        <p:spPr>
          <a:xfrm>
            <a:off x="6400800" y="4805363"/>
            <a:ext cx="495300" cy="495300"/>
          </a:xfrm>
          <a:prstGeom prst="ellipse">
            <a:avLst/>
          </a:prstGeom>
          <a:solidFill>
            <a:srgbClr val="CCECFF"/>
          </a:solidFill>
          <a:ln w="9525" cap="flat" cmpd="sng">
            <a:solidFill>
              <a:schemeClr val="tx1"/>
            </a:solidFill>
            <a:prstDash val="solid"/>
            <a:headEnd type="none" w="med" len="med"/>
            <a:tailEnd type="none" w="med" len="med"/>
          </a:ln>
        </p:spPr>
        <p:txBody>
          <a:bodyPr wrap="none" anchor="ctr"/>
          <a:lstStyle/>
          <a:p>
            <a:pPr lvl="0" algn="ctr"/>
            <a:r>
              <a:rPr lang="en-US" altLang="en-US" i="1" dirty="0">
                <a:solidFill>
                  <a:schemeClr val="tx1"/>
                </a:solidFill>
                <a:latin typeface="Helvetica" charset="0"/>
                <a:ea typeface="MS PGothic" panose="020B0600070205080204" pitchFamily="34" charset="-128"/>
              </a:rPr>
              <a:t>P</a:t>
            </a:r>
            <a:r>
              <a:rPr lang="en-US" altLang="en-US" i="1" baseline="-25000" dirty="0">
                <a:solidFill>
                  <a:schemeClr val="tx1"/>
                </a:solidFill>
                <a:latin typeface="Helvetica" charset="0"/>
                <a:ea typeface="MS PGothic" panose="020B0600070205080204" pitchFamily="34" charset="-128"/>
              </a:rPr>
              <a:t>i</a:t>
            </a:r>
            <a:endParaRPr lang="en-US" altLang="en-US" dirty="0">
              <a:solidFill>
                <a:schemeClr val="tx1"/>
              </a:solidFill>
              <a:latin typeface="Helvetica" charset="0"/>
              <a:ea typeface="MS PGothic" panose="020B0600070205080204" pitchFamily="34" charset="-128"/>
            </a:endParaRPr>
          </a:p>
        </p:txBody>
      </p:sp>
      <p:sp>
        <p:nvSpPr>
          <p:cNvPr id="20486" name="Oval 6"/>
          <p:cNvSpPr/>
          <p:nvPr/>
        </p:nvSpPr>
        <p:spPr>
          <a:xfrm>
            <a:off x="6426200" y="3657600"/>
            <a:ext cx="495300" cy="495300"/>
          </a:xfrm>
          <a:prstGeom prst="ellipse">
            <a:avLst/>
          </a:prstGeom>
          <a:solidFill>
            <a:srgbClr val="CCECFF"/>
          </a:solidFill>
          <a:ln w="9525" cap="flat" cmpd="sng">
            <a:solidFill>
              <a:schemeClr val="tx1"/>
            </a:solidFill>
            <a:prstDash val="solid"/>
            <a:headEnd type="none" w="med" len="med"/>
            <a:tailEnd type="none" w="med" len="med"/>
          </a:ln>
        </p:spPr>
        <p:txBody>
          <a:bodyPr wrap="none" anchor="ctr"/>
          <a:lstStyle/>
          <a:p>
            <a:pPr lvl="0" algn="ctr"/>
            <a:r>
              <a:rPr lang="en-US" altLang="en-US" i="1" dirty="0">
                <a:solidFill>
                  <a:schemeClr val="tx1"/>
                </a:solidFill>
                <a:latin typeface="Helvetica" charset="0"/>
                <a:ea typeface="MS PGothic" panose="020B0600070205080204" pitchFamily="34" charset="-128"/>
              </a:rPr>
              <a:t>P</a:t>
            </a:r>
            <a:r>
              <a:rPr lang="en-US" altLang="en-US" i="1" baseline="-25000" dirty="0">
                <a:solidFill>
                  <a:schemeClr val="tx1"/>
                </a:solidFill>
                <a:latin typeface="Helvetica" charset="0"/>
                <a:ea typeface="MS PGothic" panose="020B0600070205080204" pitchFamily="34" charset="-128"/>
              </a:rPr>
              <a:t>i</a:t>
            </a:r>
            <a:endParaRPr lang="en-US" altLang="en-US" i="1" dirty="0">
              <a:solidFill>
                <a:schemeClr val="tx1"/>
              </a:solidFill>
              <a:latin typeface="Helvetica" charset="0"/>
              <a:ea typeface="MS PGothic" panose="020B0600070205080204" pitchFamily="34" charset="-128"/>
            </a:endParaRPr>
          </a:p>
        </p:txBody>
      </p:sp>
      <p:grpSp>
        <p:nvGrpSpPr>
          <p:cNvPr id="2" name="Group 12"/>
          <p:cNvGrpSpPr/>
          <p:nvPr/>
        </p:nvGrpSpPr>
        <p:grpSpPr bwMode="auto">
          <a:xfrm>
            <a:off x="6781800" y="2667000"/>
            <a:ext cx="438150" cy="419100"/>
            <a:chOff x="2666" y="1966"/>
            <a:chExt cx="276" cy="264"/>
          </a:xfrm>
          <a:solidFill>
            <a:srgbClr val="CCECFF"/>
          </a:solidFill>
        </p:grpSpPr>
        <p:sp>
          <p:nvSpPr>
            <p:cNvPr id="10264" name="Rectangle 7"/>
            <p:cNvSpPr>
              <a:spLocks noChangeArrowheads="1"/>
            </p:cNvSpPr>
            <p:nvPr/>
          </p:nvSpPr>
          <p:spPr bwMode="auto">
            <a:xfrm>
              <a:off x="2666" y="1966"/>
              <a:ext cx="276" cy="264"/>
            </a:xfrm>
            <a:prstGeom prst="rect">
              <a:avLst/>
            </a:prstGeom>
            <a:grpFill/>
            <a:ln w="9525">
              <a:solidFill>
                <a:schemeClr val="tx1"/>
              </a:solidFill>
              <a:miter lim="800000"/>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altLang="en-US" sz="2400" b="0" i="0" u="none" strike="noStrike" kern="1200" cap="none" spc="0" normalizeH="0" baseline="0" noProof="0">
                <a:ln>
                  <a:noFill/>
                </a:ln>
                <a:solidFill>
                  <a:schemeClr val="tx1"/>
                </a:solidFill>
                <a:effectLst/>
                <a:uLnTx/>
                <a:uFillTx/>
                <a:latin typeface="Verdana" panose="020B0604030504040204" pitchFamily="34" charset="0"/>
                <a:ea typeface="MS PGothic" panose="020B0600070205080204" pitchFamily="34" charset="-128"/>
                <a:cs typeface="+mn-cs"/>
              </a:endParaRPr>
            </a:p>
          </p:txBody>
        </p:sp>
        <p:sp>
          <p:nvSpPr>
            <p:cNvPr id="10265" name="Rectangle 8"/>
            <p:cNvSpPr>
              <a:spLocks noChangeArrowheads="1"/>
            </p:cNvSpPr>
            <p:nvPr/>
          </p:nvSpPr>
          <p:spPr bwMode="auto">
            <a:xfrm>
              <a:off x="2736" y="2026"/>
              <a:ext cx="47" cy="47"/>
            </a:xfrm>
            <a:prstGeom prst="rect">
              <a:avLst/>
            </a:prstGeom>
            <a:grpFill/>
            <a:ln w="9525">
              <a:solidFill>
                <a:schemeClr val="tx1"/>
              </a:solidFill>
              <a:miter lim="800000"/>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altLang="en-US" sz="2400" b="0" i="0" u="none" strike="noStrike" kern="1200" cap="none" spc="0" normalizeH="0" baseline="0" noProof="0">
                <a:ln>
                  <a:noFill/>
                </a:ln>
                <a:solidFill>
                  <a:schemeClr val="tx1"/>
                </a:solidFill>
                <a:effectLst/>
                <a:uLnTx/>
                <a:uFillTx/>
                <a:latin typeface="Verdana" panose="020B0604030504040204" pitchFamily="34" charset="0"/>
                <a:ea typeface="MS PGothic" panose="020B0600070205080204" pitchFamily="34" charset="-128"/>
                <a:cs typeface="+mn-cs"/>
              </a:endParaRPr>
            </a:p>
          </p:txBody>
        </p:sp>
        <p:sp>
          <p:nvSpPr>
            <p:cNvPr id="10266" name="Rectangle 9"/>
            <p:cNvSpPr>
              <a:spLocks noChangeArrowheads="1"/>
            </p:cNvSpPr>
            <p:nvPr/>
          </p:nvSpPr>
          <p:spPr bwMode="auto">
            <a:xfrm>
              <a:off x="2832" y="2026"/>
              <a:ext cx="47" cy="47"/>
            </a:xfrm>
            <a:prstGeom prst="rect">
              <a:avLst/>
            </a:prstGeom>
            <a:grpFill/>
            <a:ln w="9525">
              <a:solidFill>
                <a:schemeClr val="tx1"/>
              </a:solidFill>
              <a:miter lim="800000"/>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altLang="en-US" sz="2400" b="0" i="0" u="none" strike="noStrike" kern="1200" cap="none" spc="0" normalizeH="0" baseline="0" noProof="0">
                <a:ln>
                  <a:noFill/>
                </a:ln>
                <a:solidFill>
                  <a:schemeClr val="tx1"/>
                </a:solidFill>
                <a:effectLst/>
                <a:uLnTx/>
                <a:uFillTx/>
                <a:latin typeface="Verdana" panose="020B0604030504040204" pitchFamily="34" charset="0"/>
                <a:ea typeface="MS PGothic" panose="020B0600070205080204" pitchFamily="34" charset="-128"/>
                <a:cs typeface="+mn-cs"/>
              </a:endParaRPr>
            </a:p>
          </p:txBody>
        </p:sp>
        <p:sp>
          <p:nvSpPr>
            <p:cNvPr id="10267" name="Rectangle 10"/>
            <p:cNvSpPr>
              <a:spLocks noChangeArrowheads="1"/>
            </p:cNvSpPr>
            <p:nvPr/>
          </p:nvSpPr>
          <p:spPr bwMode="auto">
            <a:xfrm>
              <a:off x="2736" y="2108"/>
              <a:ext cx="47" cy="47"/>
            </a:xfrm>
            <a:prstGeom prst="rect">
              <a:avLst/>
            </a:prstGeom>
            <a:grpFill/>
            <a:ln w="9525">
              <a:solidFill>
                <a:schemeClr val="tx1"/>
              </a:solidFill>
              <a:miter lim="800000"/>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altLang="en-US" sz="2400" b="0" i="0" u="none" strike="noStrike" kern="1200" cap="none" spc="0" normalizeH="0" baseline="0" noProof="0">
                <a:ln>
                  <a:noFill/>
                </a:ln>
                <a:solidFill>
                  <a:schemeClr val="tx1"/>
                </a:solidFill>
                <a:effectLst/>
                <a:uLnTx/>
                <a:uFillTx/>
                <a:latin typeface="Verdana" panose="020B0604030504040204" pitchFamily="34" charset="0"/>
                <a:ea typeface="MS PGothic" panose="020B0600070205080204" pitchFamily="34" charset="-128"/>
                <a:cs typeface="+mn-cs"/>
              </a:endParaRPr>
            </a:p>
          </p:txBody>
        </p:sp>
        <p:sp>
          <p:nvSpPr>
            <p:cNvPr id="10268" name="Rectangle 11"/>
            <p:cNvSpPr>
              <a:spLocks noChangeArrowheads="1"/>
            </p:cNvSpPr>
            <p:nvPr/>
          </p:nvSpPr>
          <p:spPr bwMode="auto">
            <a:xfrm>
              <a:off x="2832" y="2108"/>
              <a:ext cx="47" cy="47"/>
            </a:xfrm>
            <a:prstGeom prst="rect">
              <a:avLst/>
            </a:prstGeom>
            <a:grpFill/>
            <a:ln w="9525">
              <a:solidFill>
                <a:schemeClr val="tx1"/>
              </a:solidFill>
              <a:miter lim="800000"/>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altLang="en-US" sz="2400" b="0" i="0" u="none" strike="noStrike" kern="1200" cap="none" spc="0" normalizeH="0" baseline="0" noProof="0">
                <a:ln>
                  <a:noFill/>
                </a:ln>
                <a:solidFill>
                  <a:schemeClr val="tx1"/>
                </a:solidFill>
                <a:effectLst/>
                <a:uLnTx/>
                <a:uFillTx/>
                <a:latin typeface="Verdana" panose="020B0604030504040204" pitchFamily="34" charset="0"/>
                <a:ea typeface="MS PGothic" panose="020B0600070205080204" pitchFamily="34" charset="-128"/>
                <a:cs typeface="+mn-cs"/>
              </a:endParaRPr>
            </a:p>
          </p:txBody>
        </p:sp>
      </p:grpSp>
      <p:grpSp>
        <p:nvGrpSpPr>
          <p:cNvPr id="3" name="Group 13"/>
          <p:cNvGrpSpPr/>
          <p:nvPr/>
        </p:nvGrpSpPr>
        <p:grpSpPr bwMode="auto">
          <a:xfrm>
            <a:off x="7258050" y="3721100"/>
            <a:ext cx="438150" cy="419100"/>
            <a:chOff x="2666" y="1966"/>
            <a:chExt cx="276" cy="264"/>
          </a:xfrm>
          <a:solidFill>
            <a:srgbClr val="CCECFF"/>
          </a:solidFill>
        </p:grpSpPr>
        <p:sp>
          <p:nvSpPr>
            <p:cNvPr id="10259" name="Rectangle 14"/>
            <p:cNvSpPr>
              <a:spLocks noChangeArrowheads="1"/>
            </p:cNvSpPr>
            <p:nvPr/>
          </p:nvSpPr>
          <p:spPr bwMode="auto">
            <a:xfrm>
              <a:off x="2666" y="1966"/>
              <a:ext cx="276" cy="264"/>
            </a:xfrm>
            <a:prstGeom prst="rect">
              <a:avLst/>
            </a:prstGeom>
            <a:grpFill/>
            <a:ln w="9525">
              <a:solidFill>
                <a:schemeClr val="tx1"/>
              </a:solidFill>
              <a:miter lim="800000"/>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altLang="en-US" sz="2400" b="0" i="0" u="none" strike="noStrike" kern="1200" cap="none" spc="0" normalizeH="0" baseline="0" noProof="0">
                <a:ln>
                  <a:noFill/>
                </a:ln>
                <a:solidFill>
                  <a:schemeClr val="tx1"/>
                </a:solidFill>
                <a:effectLst/>
                <a:uLnTx/>
                <a:uFillTx/>
                <a:latin typeface="Verdana" panose="020B0604030504040204" pitchFamily="34" charset="0"/>
                <a:ea typeface="MS PGothic" panose="020B0600070205080204" pitchFamily="34" charset="-128"/>
                <a:cs typeface="+mn-cs"/>
              </a:endParaRPr>
            </a:p>
          </p:txBody>
        </p:sp>
        <p:sp>
          <p:nvSpPr>
            <p:cNvPr id="10260" name="Rectangle 15"/>
            <p:cNvSpPr>
              <a:spLocks noChangeArrowheads="1"/>
            </p:cNvSpPr>
            <p:nvPr/>
          </p:nvSpPr>
          <p:spPr bwMode="auto">
            <a:xfrm>
              <a:off x="2736" y="2026"/>
              <a:ext cx="47" cy="47"/>
            </a:xfrm>
            <a:prstGeom prst="rect">
              <a:avLst/>
            </a:prstGeom>
            <a:grpFill/>
            <a:ln w="9525">
              <a:solidFill>
                <a:schemeClr val="tx1"/>
              </a:solidFill>
              <a:miter lim="800000"/>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altLang="en-US" sz="2400" b="0" i="0" u="none" strike="noStrike" kern="1200" cap="none" spc="0" normalizeH="0" baseline="0" noProof="0">
                <a:ln>
                  <a:noFill/>
                </a:ln>
                <a:solidFill>
                  <a:schemeClr val="tx1"/>
                </a:solidFill>
                <a:effectLst/>
                <a:uLnTx/>
                <a:uFillTx/>
                <a:latin typeface="Verdana" panose="020B0604030504040204" pitchFamily="34" charset="0"/>
                <a:ea typeface="MS PGothic" panose="020B0600070205080204" pitchFamily="34" charset="-128"/>
                <a:cs typeface="+mn-cs"/>
              </a:endParaRPr>
            </a:p>
          </p:txBody>
        </p:sp>
        <p:sp>
          <p:nvSpPr>
            <p:cNvPr id="10261" name="Rectangle 16"/>
            <p:cNvSpPr>
              <a:spLocks noChangeArrowheads="1"/>
            </p:cNvSpPr>
            <p:nvPr/>
          </p:nvSpPr>
          <p:spPr bwMode="auto">
            <a:xfrm>
              <a:off x="2832" y="2026"/>
              <a:ext cx="47" cy="47"/>
            </a:xfrm>
            <a:prstGeom prst="rect">
              <a:avLst/>
            </a:prstGeom>
            <a:grpFill/>
            <a:ln w="9525">
              <a:solidFill>
                <a:schemeClr val="tx1"/>
              </a:solidFill>
              <a:miter lim="800000"/>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altLang="en-US" sz="2400" b="0" i="0" u="none" strike="noStrike" kern="1200" cap="none" spc="0" normalizeH="0" baseline="0" noProof="0">
                <a:ln>
                  <a:noFill/>
                </a:ln>
                <a:solidFill>
                  <a:schemeClr val="tx1"/>
                </a:solidFill>
                <a:effectLst/>
                <a:uLnTx/>
                <a:uFillTx/>
                <a:latin typeface="Verdana" panose="020B0604030504040204" pitchFamily="34" charset="0"/>
                <a:ea typeface="MS PGothic" panose="020B0600070205080204" pitchFamily="34" charset="-128"/>
                <a:cs typeface="+mn-cs"/>
              </a:endParaRPr>
            </a:p>
          </p:txBody>
        </p:sp>
        <p:sp>
          <p:nvSpPr>
            <p:cNvPr id="10262" name="Rectangle 17"/>
            <p:cNvSpPr>
              <a:spLocks noChangeArrowheads="1"/>
            </p:cNvSpPr>
            <p:nvPr/>
          </p:nvSpPr>
          <p:spPr bwMode="auto">
            <a:xfrm>
              <a:off x="2736" y="2108"/>
              <a:ext cx="47" cy="47"/>
            </a:xfrm>
            <a:prstGeom prst="rect">
              <a:avLst/>
            </a:prstGeom>
            <a:grpFill/>
            <a:ln w="9525">
              <a:solidFill>
                <a:schemeClr val="tx1"/>
              </a:solidFill>
              <a:miter lim="800000"/>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altLang="en-US" sz="2400" b="0" i="0" u="none" strike="noStrike" kern="1200" cap="none" spc="0" normalizeH="0" baseline="0" noProof="0">
                <a:ln>
                  <a:noFill/>
                </a:ln>
                <a:solidFill>
                  <a:schemeClr val="tx1"/>
                </a:solidFill>
                <a:effectLst/>
                <a:uLnTx/>
                <a:uFillTx/>
                <a:latin typeface="Verdana" panose="020B0604030504040204" pitchFamily="34" charset="0"/>
                <a:ea typeface="MS PGothic" panose="020B0600070205080204" pitchFamily="34" charset="-128"/>
                <a:cs typeface="+mn-cs"/>
              </a:endParaRPr>
            </a:p>
          </p:txBody>
        </p:sp>
        <p:sp>
          <p:nvSpPr>
            <p:cNvPr id="10263" name="Rectangle 18"/>
            <p:cNvSpPr>
              <a:spLocks noChangeArrowheads="1"/>
            </p:cNvSpPr>
            <p:nvPr/>
          </p:nvSpPr>
          <p:spPr bwMode="auto">
            <a:xfrm>
              <a:off x="2832" y="2108"/>
              <a:ext cx="47" cy="47"/>
            </a:xfrm>
            <a:prstGeom prst="rect">
              <a:avLst/>
            </a:prstGeom>
            <a:grpFill/>
            <a:ln w="9525">
              <a:solidFill>
                <a:schemeClr val="tx1"/>
              </a:solidFill>
              <a:miter lim="800000"/>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altLang="en-US" sz="2400" b="0" i="0" u="none" strike="noStrike" kern="1200" cap="none" spc="0" normalizeH="0" baseline="0" noProof="0">
                <a:ln>
                  <a:noFill/>
                </a:ln>
                <a:solidFill>
                  <a:schemeClr val="tx1"/>
                </a:solidFill>
                <a:effectLst/>
                <a:uLnTx/>
                <a:uFillTx/>
                <a:latin typeface="Verdana" panose="020B0604030504040204" pitchFamily="34" charset="0"/>
                <a:ea typeface="MS PGothic" panose="020B0600070205080204" pitchFamily="34" charset="-128"/>
                <a:cs typeface="+mn-cs"/>
              </a:endParaRPr>
            </a:p>
          </p:txBody>
        </p:sp>
      </p:grpSp>
      <p:sp>
        <p:nvSpPr>
          <p:cNvPr id="20489" name="Line 19"/>
          <p:cNvSpPr/>
          <p:nvPr/>
        </p:nvSpPr>
        <p:spPr>
          <a:xfrm>
            <a:off x="6931025" y="3924300"/>
            <a:ext cx="304800" cy="0"/>
          </a:xfrm>
          <a:prstGeom prst="line">
            <a:avLst/>
          </a:prstGeom>
          <a:ln w="9525" cap="flat" cmpd="sng">
            <a:solidFill>
              <a:schemeClr val="tx1"/>
            </a:solidFill>
            <a:prstDash val="solid"/>
            <a:headEnd type="none" w="med" len="med"/>
            <a:tailEnd type="triangle" w="med" len="med"/>
          </a:ln>
        </p:spPr>
      </p:sp>
      <p:sp>
        <p:nvSpPr>
          <p:cNvPr id="20490" name="Text Box 20"/>
          <p:cNvSpPr txBox="1"/>
          <p:nvPr/>
        </p:nvSpPr>
        <p:spPr>
          <a:xfrm>
            <a:off x="7318375" y="4138613"/>
            <a:ext cx="338138" cy="304800"/>
          </a:xfrm>
          <a:prstGeom prst="rect">
            <a:avLst/>
          </a:prstGeom>
          <a:noFill/>
          <a:ln w="9525">
            <a:noFill/>
          </a:ln>
        </p:spPr>
        <p:txBody>
          <a:bodyPr wrap="none" anchor="ctr">
            <a:spAutoFit/>
          </a:bodyPr>
          <a:lstStyle/>
          <a:p>
            <a:pPr lvl="0" algn="ctr">
              <a:spcBef>
                <a:spcPct val="50000"/>
              </a:spcBef>
            </a:pPr>
            <a:r>
              <a:rPr lang="en-US" altLang="en-US" sz="1400" i="1" dirty="0">
                <a:solidFill>
                  <a:schemeClr val="tx1"/>
                </a:solidFill>
                <a:latin typeface="Helvetica" charset="0"/>
                <a:ea typeface="MS PGothic" panose="020B0600070205080204" pitchFamily="34" charset="-128"/>
              </a:rPr>
              <a:t>R</a:t>
            </a:r>
            <a:r>
              <a:rPr lang="en-US" altLang="en-US" sz="1400" i="1" baseline="-25000" dirty="0">
                <a:solidFill>
                  <a:schemeClr val="tx1"/>
                </a:solidFill>
                <a:latin typeface="Helvetica" charset="0"/>
                <a:ea typeface="MS PGothic" panose="020B0600070205080204" pitchFamily="34" charset="-128"/>
              </a:rPr>
              <a:t>j</a:t>
            </a:r>
            <a:endParaRPr lang="en-US" altLang="en-US" sz="1400" i="1" dirty="0">
              <a:solidFill>
                <a:schemeClr val="tx1"/>
              </a:solidFill>
              <a:latin typeface="Helvetica" charset="0"/>
              <a:ea typeface="MS PGothic" panose="020B0600070205080204" pitchFamily="34" charset="-128"/>
            </a:endParaRPr>
          </a:p>
        </p:txBody>
      </p:sp>
      <p:grpSp>
        <p:nvGrpSpPr>
          <p:cNvPr id="4" name="Group 21"/>
          <p:cNvGrpSpPr/>
          <p:nvPr/>
        </p:nvGrpSpPr>
        <p:grpSpPr bwMode="auto">
          <a:xfrm>
            <a:off x="7194550" y="4868863"/>
            <a:ext cx="438150" cy="419100"/>
            <a:chOff x="2666" y="1966"/>
            <a:chExt cx="276" cy="264"/>
          </a:xfrm>
          <a:solidFill>
            <a:srgbClr val="CCECFF"/>
          </a:solidFill>
        </p:grpSpPr>
        <p:sp>
          <p:nvSpPr>
            <p:cNvPr id="10254" name="Rectangle 22"/>
            <p:cNvSpPr>
              <a:spLocks noChangeArrowheads="1"/>
            </p:cNvSpPr>
            <p:nvPr/>
          </p:nvSpPr>
          <p:spPr bwMode="auto">
            <a:xfrm>
              <a:off x="2666" y="1966"/>
              <a:ext cx="276" cy="264"/>
            </a:xfrm>
            <a:prstGeom prst="rect">
              <a:avLst/>
            </a:prstGeom>
            <a:grpFill/>
            <a:ln w="9525">
              <a:solidFill>
                <a:schemeClr val="tx1"/>
              </a:solidFill>
              <a:miter lim="800000"/>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altLang="en-US" sz="2400" b="0" i="0" u="none" strike="noStrike" kern="1200" cap="none" spc="0" normalizeH="0" baseline="0" noProof="0">
                <a:ln>
                  <a:noFill/>
                </a:ln>
                <a:solidFill>
                  <a:schemeClr val="tx1"/>
                </a:solidFill>
                <a:effectLst/>
                <a:uLnTx/>
                <a:uFillTx/>
                <a:latin typeface="Verdana" panose="020B0604030504040204" pitchFamily="34" charset="0"/>
                <a:ea typeface="MS PGothic" panose="020B0600070205080204" pitchFamily="34" charset="-128"/>
                <a:cs typeface="+mn-cs"/>
              </a:endParaRPr>
            </a:p>
          </p:txBody>
        </p:sp>
        <p:sp>
          <p:nvSpPr>
            <p:cNvPr id="10255" name="Rectangle 23"/>
            <p:cNvSpPr>
              <a:spLocks noChangeArrowheads="1"/>
            </p:cNvSpPr>
            <p:nvPr/>
          </p:nvSpPr>
          <p:spPr bwMode="auto">
            <a:xfrm>
              <a:off x="2736" y="2026"/>
              <a:ext cx="47" cy="47"/>
            </a:xfrm>
            <a:prstGeom prst="rect">
              <a:avLst/>
            </a:prstGeom>
            <a:grpFill/>
            <a:ln w="9525">
              <a:solidFill>
                <a:schemeClr val="tx1"/>
              </a:solidFill>
              <a:miter lim="800000"/>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altLang="en-US" sz="2400" b="0" i="0" u="none" strike="noStrike" kern="1200" cap="none" spc="0" normalizeH="0" baseline="0" noProof="0">
                <a:ln>
                  <a:noFill/>
                </a:ln>
                <a:solidFill>
                  <a:schemeClr val="tx1"/>
                </a:solidFill>
                <a:effectLst/>
                <a:uLnTx/>
                <a:uFillTx/>
                <a:latin typeface="Verdana" panose="020B0604030504040204" pitchFamily="34" charset="0"/>
                <a:ea typeface="MS PGothic" panose="020B0600070205080204" pitchFamily="34" charset="-128"/>
                <a:cs typeface="+mn-cs"/>
              </a:endParaRPr>
            </a:p>
          </p:txBody>
        </p:sp>
        <p:sp>
          <p:nvSpPr>
            <p:cNvPr id="10256" name="Rectangle 24"/>
            <p:cNvSpPr>
              <a:spLocks noChangeArrowheads="1"/>
            </p:cNvSpPr>
            <p:nvPr/>
          </p:nvSpPr>
          <p:spPr bwMode="auto">
            <a:xfrm>
              <a:off x="2832" y="2026"/>
              <a:ext cx="47" cy="47"/>
            </a:xfrm>
            <a:prstGeom prst="rect">
              <a:avLst/>
            </a:prstGeom>
            <a:grpFill/>
            <a:ln w="9525">
              <a:solidFill>
                <a:schemeClr val="tx1"/>
              </a:solidFill>
              <a:miter lim="800000"/>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altLang="en-US" sz="2400" b="0" i="0" u="none" strike="noStrike" kern="1200" cap="none" spc="0" normalizeH="0" baseline="0" noProof="0">
                <a:ln>
                  <a:noFill/>
                </a:ln>
                <a:solidFill>
                  <a:schemeClr val="tx1"/>
                </a:solidFill>
                <a:effectLst/>
                <a:uLnTx/>
                <a:uFillTx/>
                <a:latin typeface="Verdana" panose="020B0604030504040204" pitchFamily="34" charset="0"/>
                <a:ea typeface="MS PGothic" panose="020B0600070205080204" pitchFamily="34" charset="-128"/>
                <a:cs typeface="+mn-cs"/>
              </a:endParaRPr>
            </a:p>
          </p:txBody>
        </p:sp>
        <p:sp>
          <p:nvSpPr>
            <p:cNvPr id="10257" name="Rectangle 25"/>
            <p:cNvSpPr>
              <a:spLocks noChangeArrowheads="1"/>
            </p:cNvSpPr>
            <p:nvPr/>
          </p:nvSpPr>
          <p:spPr bwMode="auto">
            <a:xfrm>
              <a:off x="2736" y="2108"/>
              <a:ext cx="47" cy="47"/>
            </a:xfrm>
            <a:prstGeom prst="rect">
              <a:avLst/>
            </a:prstGeom>
            <a:grpFill/>
            <a:ln w="9525">
              <a:solidFill>
                <a:schemeClr val="tx1"/>
              </a:solidFill>
              <a:miter lim="800000"/>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altLang="en-US" sz="2400" b="0" i="0" u="none" strike="noStrike" kern="1200" cap="none" spc="0" normalizeH="0" baseline="0" noProof="0">
                <a:ln>
                  <a:noFill/>
                </a:ln>
                <a:solidFill>
                  <a:schemeClr val="tx1"/>
                </a:solidFill>
                <a:effectLst/>
                <a:uLnTx/>
                <a:uFillTx/>
                <a:latin typeface="Verdana" panose="020B0604030504040204" pitchFamily="34" charset="0"/>
                <a:ea typeface="MS PGothic" panose="020B0600070205080204" pitchFamily="34" charset="-128"/>
                <a:cs typeface="+mn-cs"/>
              </a:endParaRPr>
            </a:p>
          </p:txBody>
        </p:sp>
        <p:sp>
          <p:nvSpPr>
            <p:cNvPr id="10258" name="Rectangle 26"/>
            <p:cNvSpPr>
              <a:spLocks noChangeArrowheads="1"/>
            </p:cNvSpPr>
            <p:nvPr/>
          </p:nvSpPr>
          <p:spPr bwMode="auto">
            <a:xfrm>
              <a:off x="2832" y="2108"/>
              <a:ext cx="47" cy="47"/>
            </a:xfrm>
            <a:prstGeom prst="rect">
              <a:avLst/>
            </a:prstGeom>
            <a:grpFill/>
            <a:ln w="9525">
              <a:solidFill>
                <a:schemeClr val="tx1"/>
              </a:solidFill>
              <a:miter lim="800000"/>
            </a:ln>
          </p:spPr>
          <p:txBody>
            <a:bodyPr wrap="none" anchor="ctr"/>
            <a:lstStyle>
              <a:lvl1pPr>
                <a:defRPr>
                  <a:solidFill>
                    <a:schemeClr val="tx1"/>
                  </a:solidFill>
                  <a:latin typeface="Verdana" panose="020B0604030504040204" pitchFamily="34" charset="0"/>
                  <a:ea typeface="MS PGothic" panose="020B0600070205080204" pitchFamily="34" charset="-128"/>
                </a:defRPr>
              </a:lvl1pPr>
              <a:lvl2pPr marL="742950" indent="-285750">
                <a:defRPr>
                  <a:solidFill>
                    <a:schemeClr val="tx1"/>
                  </a:solidFill>
                  <a:latin typeface="Verdana" panose="020B0604030504040204" pitchFamily="34" charset="0"/>
                  <a:ea typeface="MS PGothic" panose="020B0600070205080204" pitchFamily="34" charset="-128"/>
                </a:defRPr>
              </a:lvl2pPr>
              <a:lvl3pPr marL="1143000" indent="-228600">
                <a:defRPr>
                  <a:solidFill>
                    <a:schemeClr val="tx1"/>
                  </a:solidFill>
                  <a:latin typeface="Verdana" panose="020B0604030504040204" pitchFamily="34" charset="0"/>
                  <a:ea typeface="MS PGothic" panose="020B0600070205080204" pitchFamily="34" charset="-128"/>
                </a:defRPr>
              </a:lvl3pPr>
              <a:lvl4pPr marL="1600200" indent="-228600">
                <a:defRPr>
                  <a:solidFill>
                    <a:schemeClr val="tx1"/>
                  </a:solidFill>
                  <a:latin typeface="Verdana" panose="020B0604030504040204" pitchFamily="34" charset="0"/>
                  <a:ea typeface="MS PGothic" panose="020B0600070205080204" pitchFamily="34" charset="-128"/>
                </a:defRPr>
              </a:lvl4pPr>
              <a:lvl5pPr marL="2057400" indent="-228600">
                <a:defRPr>
                  <a:solidFill>
                    <a:schemeClr val="tx1"/>
                  </a:solidFill>
                  <a:latin typeface="Verdana" panose="020B060403050404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Verdana" panose="020B0604030504040204" pitchFamily="34" charset="0"/>
                  <a:ea typeface="MS PGothic" panose="020B0600070205080204" pitchFamily="34" charset="-128"/>
                </a:defRPr>
              </a:lvl9pPr>
            </a:lstStyle>
            <a:p>
              <a:pPr marL="0" marR="0" lvl="0" indent="0" algn="l" defTabSz="457200" rtl="0" eaLnBrk="0" fontAlgn="base" latinLnBrk="0" hangingPunct="0">
                <a:lnSpc>
                  <a:spcPct val="100000"/>
                </a:lnSpc>
                <a:spcBef>
                  <a:spcPct val="0"/>
                </a:spcBef>
                <a:spcAft>
                  <a:spcPct val="0"/>
                </a:spcAft>
                <a:buClrTx/>
                <a:buSzTx/>
                <a:buFontTx/>
                <a:buNone/>
                <a:defRPr/>
              </a:pPr>
              <a:endParaRPr kumimoji="0" lang="en-US" altLang="en-US" sz="2400" b="0" i="0" u="none" strike="noStrike" kern="1200" cap="none" spc="0" normalizeH="0" baseline="0" noProof="0">
                <a:ln>
                  <a:noFill/>
                </a:ln>
                <a:solidFill>
                  <a:schemeClr val="tx1"/>
                </a:solidFill>
                <a:effectLst/>
                <a:uLnTx/>
                <a:uFillTx/>
                <a:latin typeface="Verdana" panose="020B0604030504040204" pitchFamily="34" charset="0"/>
                <a:ea typeface="MS PGothic" panose="020B0600070205080204" pitchFamily="34" charset="-128"/>
                <a:cs typeface="+mn-cs"/>
              </a:endParaRPr>
            </a:p>
          </p:txBody>
        </p:sp>
      </p:grpSp>
      <p:sp>
        <p:nvSpPr>
          <p:cNvPr id="20492" name="Line 27"/>
          <p:cNvSpPr/>
          <p:nvPr/>
        </p:nvSpPr>
        <p:spPr>
          <a:xfrm flipH="1">
            <a:off x="6867525" y="5014913"/>
            <a:ext cx="476250" cy="104775"/>
          </a:xfrm>
          <a:prstGeom prst="line">
            <a:avLst/>
          </a:prstGeom>
          <a:ln w="9525" cap="flat" cmpd="sng">
            <a:solidFill>
              <a:schemeClr val="tx1"/>
            </a:solidFill>
            <a:prstDash val="solid"/>
            <a:headEnd type="none" w="med" len="med"/>
            <a:tailEnd type="triangle" w="med" len="med"/>
          </a:ln>
        </p:spPr>
      </p:sp>
      <p:sp>
        <p:nvSpPr>
          <p:cNvPr id="20493" name="Text Box 28"/>
          <p:cNvSpPr txBox="1"/>
          <p:nvPr/>
        </p:nvSpPr>
        <p:spPr>
          <a:xfrm>
            <a:off x="7245350" y="5257800"/>
            <a:ext cx="338138" cy="304800"/>
          </a:xfrm>
          <a:prstGeom prst="rect">
            <a:avLst/>
          </a:prstGeom>
          <a:noFill/>
          <a:ln w="9525">
            <a:noFill/>
          </a:ln>
        </p:spPr>
        <p:txBody>
          <a:bodyPr wrap="none" anchor="ctr">
            <a:spAutoFit/>
          </a:bodyPr>
          <a:lstStyle/>
          <a:p>
            <a:pPr lvl="0" algn="ctr">
              <a:spcBef>
                <a:spcPct val="50000"/>
              </a:spcBef>
            </a:pPr>
            <a:r>
              <a:rPr lang="en-US" altLang="en-US" sz="1400" i="1" dirty="0">
                <a:solidFill>
                  <a:schemeClr val="tx1"/>
                </a:solidFill>
                <a:latin typeface="Helvetica" charset="0"/>
                <a:ea typeface="MS PGothic" panose="020B0600070205080204" pitchFamily="34" charset="-128"/>
              </a:rPr>
              <a:t>R</a:t>
            </a:r>
            <a:r>
              <a:rPr lang="en-US" altLang="en-US" sz="1400" i="1" baseline="-25000" dirty="0">
                <a:solidFill>
                  <a:schemeClr val="tx1"/>
                </a:solidFill>
                <a:latin typeface="Helvetica" charset="0"/>
                <a:ea typeface="MS PGothic" panose="020B0600070205080204" pitchFamily="34" charset="-128"/>
              </a:rPr>
              <a:t>j</a:t>
            </a:r>
            <a:endParaRPr lang="en-US" altLang="en-US" sz="1400" i="1" dirty="0">
              <a:solidFill>
                <a:schemeClr val="tx1"/>
              </a:solidFill>
              <a:latin typeface="Helvetica" charset="0"/>
              <a:ea typeface="MS PGothic" panose="020B0600070205080204" pitchFamily="34" charset="-128"/>
            </a:endParaRPr>
          </a:p>
        </p:txBody>
      </p:sp>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Georgia"/>
        <a:ea typeface="ＭＳ Ｐゴシック"/>
        <a:cs typeface="Arial Unicode MS"/>
      </a:majorFont>
      <a:minorFont>
        <a:latin typeface="Georgia"/>
        <a:ea typeface="ＭＳ Ｐゴシック"/>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Georgia"/>
        <a:ea typeface="ＭＳ Ｐゴシック"/>
        <a:cs typeface="Arial Unicode MS"/>
      </a:majorFont>
      <a:minorFont>
        <a:latin typeface="Georgia"/>
        <a:ea typeface="ＭＳ Ｐゴシック"/>
        <a:cs typeface="Arial Unicode M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a:ln>
              <a:noFill/>
            </a:ln>
            <a:solidFill>
              <a:schemeClr val="bg1"/>
            </a:solidFill>
            <a:effectLst/>
            <a:latin typeface="Times New Roman" panose="02020603050405020304" pitchFamily="18" charset="0"/>
            <a:ea typeface="MS PGothic" panose="020B0600070205080204" pitchFamily="34" charset="-128"/>
            <a:cs typeface="Arial" panose="020B0604020202020204" pitchFamily="34"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1798</Words>
  <Application>Microsoft Office PowerPoint</Application>
  <PresentationFormat>On-screen Show (4:3)</PresentationFormat>
  <Paragraphs>164</Paragraphs>
  <Slides>18</Slides>
  <Notes>18</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18</vt:i4>
      </vt:variant>
    </vt:vector>
  </HeadingPairs>
  <TitlesOfParts>
    <vt:vector size="28" baseType="lpstr">
      <vt:lpstr>Arial</vt:lpstr>
      <vt:lpstr>Calibri</vt:lpstr>
      <vt:lpstr>Georgia</vt:lpstr>
      <vt:lpstr>Helvetica</vt:lpstr>
      <vt:lpstr>Times New Roman</vt:lpstr>
      <vt:lpstr>Times New Roman Bold</vt:lpstr>
      <vt:lpstr>Verdana</vt:lpstr>
      <vt:lpstr>Wingdings</vt:lpstr>
      <vt:lpstr>Office Theme</vt:lpstr>
      <vt:lpstr>1_Office Theme</vt:lpstr>
      <vt:lpstr>PowerPoint Presentation</vt:lpstr>
      <vt:lpstr>Deadlock</vt:lpstr>
      <vt:lpstr>PowerPoint Presentation</vt:lpstr>
      <vt:lpstr>Example 1: Reusable Resources</vt:lpstr>
      <vt:lpstr>Example 2: Memory Request</vt:lpstr>
      <vt:lpstr>System Model</vt:lpstr>
      <vt:lpstr>Deadlock Characterization</vt:lpstr>
      <vt:lpstr>Resource-Allocation Graph</vt:lpstr>
      <vt:lpstr>Resource-Allocation Graph (Cont.)</vt:lpstr>
      <vt:lpstr>Example of a Resource Allocation Graph</vt:lpstr>
      <vt:lpstr>Resource Allocation Graph With A Deadlock</vt:lpstr>
      <vt:lpstr>Graph With A Cycle But No Deadlock</vt:lpstr>
      <vt:lpstr>Basic Facts</vt:lpstr>
      <vt:lpstr>Methods for Handling Deadlocks</vt:lpstr>
      <vt:lpstr>Deadlock Prevention</vt:lpstr>
      <vt:lpstr>Deadlock Prevention (Cont.)</vt:lpstr>
      <vt:lpstr>Deadlock Avoidance</vt:lpstr>
      <vt:lpstr>Safe State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J Zheng</dc:creator>
  <cp:lastModifiedBy>Jeffery, Clinton (jefferyc@uidaho.edu)</cp:lastModifiedBy>
  <cp:revision>723</cp:revision>
  <cp:lastPrinted>2016-03-22T21:58:00Z</cp:lastPrinted>
  <dcterms:created xsi:type="dcterms:W3CDTF">2008-08-03T20:58:00Z</dcterms:created>
  <dcterms:modified xsi:type="dcterms:W3CDTF">2022-10-12T01:57:25Z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1033-11.2.0.8970</vt:lpwstr>
  </property>
</Properties>
</file>