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0"/>
  </p:notesMasterIdLst>
  <p:sldIdLst>
    <p:sldId id="256" r:id="rId3"/>
    <p:sldId id="266" r:id="rId4"/>
    <p:sldId id="267" r:id="rId5"/>
    <p:sldId id="492" r:id="rId6"/>
    <p:sldId id="489" r:id="rId7"/>
    <p:sldId id="490" r:id="rId8"/>
    <p:sldId id="491" r:id="rId9"/>
  </p:sldIdLst>
  <p:sldSz cx="9144000" cy="6858000" type="screen4x3"/>
  <p:notesSz cx="7102475" cy="10233025"/>
  <p:defaultTextStyle>
    <a:defPPr>
      <a:defRPr lang="en-GB"/>
    </a:defPPr>
    <a:lvl1pPr marL="0" lvl="0" indent="0" algn="l" defTabSz="4572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</a:defRPr>
    </a:lvl1pPr>
    <a:lvl2pPr marL="742950" lvl="1" indent="-285750" algn="l" defTabSz="4572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</a:defRPr>
    </a:lvl2pPr>
    <a:lvl3pPr marL="1143000" lvl="2" indent="-228600" algn="l" defTabSz="4572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</a:defRPr>
    </a:lvl3pPr>
    <a:lvl4pPr marL="1600200" lvl="3" indent="-228600" algn="l" defTabSz="4572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</a:defRPr>
    </a:lvl4pPr>
    <a:lvl5pPr marL="2057400" lvl="4" indent="-228600" algn="l" defTabSz="4572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</a:defRPr>
    </a:lvl5pPr>
    <a:lvl6pPr marL="2286000" lvl="5" indent="-228600" algn="l" defTabSz="4572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</a:defRPr>
    </a:lvl6pPr>
    <a:lvl7pPr marL="2743200" lvl="6" indent="-228600" algn="l" defTabSz="4572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</a:defRPr>
    </a:lvl7pPr>
    <a:lvl8pPr marL="3200400" lvl="7" indent="-228600" algn="l" defTabSz="4572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</a:defRPr>
    </a:lvl8pPr>
    <a:lvl9pPr marL="3657600" lvl="8" indent="-228600" algn="l" defTabSz="45720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626"/>
  </p:normalViewPr>
  <p:slideViewPr>
    <p:cSldViewPr showGuides="1">
      <p:cViewPr varScale="1">
        <p:scale>
          <a:sx n="76" d="100"/>
          <a:sy n="76" d="100"/>
        </p:scale>
        <p:origin x="258" y="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/>
          <p:nvPr/>
        </p:nvSpPr>
        <p:spPr>
          <a:xfrm>
            <a:off x="0" y="0"/>
            <a:ext cx="7102475" cy="102330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Clr>
                <a:srgbClr val="000000"/>
              </a:buClr>
              <a:buFont typeface="Times New Roman" panose="02020603050405020304" pitchFamily="18" charset="0"/>
              <a:buNone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5" name="AutoShape 2"/>
          <p:cNvSpPr/>
          <p:nvPr/>
        </p:nvSpPr>
        <p:spPr>
          <a:xfrm>
            <a:off x="0" y="0"/>
            <a:ext cx="7102475" cy="102330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Clr>
                <a:srgbClr val="000000"/>
              </a:buClr>
              <a:buFont typeface="Times New Roman" panose="02020603050405020304" pitchFamily="18" charset="0"/>
              <a:buNone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6" name="Text Box 3"/>
          <p:cNvSpPr txBox="1"/>
          <p:nvPr/>
        </p:nvSpPr>
        <p:spPr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Clr>
                <a:srgbClr val="000000"/>
              </a:buClr>
              <a:buFont typeface="Times New Roman" panose="02020603050405020304" pitchFamily="18" charset="0"/>
              <a:buNone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7" name="Text Box 4"/>
          <p:cNvSpPr txBox="1"/>
          <p:nvPr/>
        </p:nvSpPr>
        <p:spPr>
          <a:xfrm>
            <a:off x="4022725" y="0"/>
            <a:ext cx="3078163" cy="51117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Clr>
                <a:srgbClr val="000000"/>
              </a:buClr>
              <a:buFont typeface="Times New Roman" panose="02020603050405020304" pitchFamily="18" charset="0"/>
              <a:buNone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8" name="Rectangle 5"/>
          <p:cNvSpPr>
            <a:spLocks noGrp="1" noRot="1" noChangeAspect="1"/>
          </p:cNvSpPr>
          <p:nvPr>
            <p:ph type="sldImg"/>
          </p:nvPr>
        </p:nvSpPr>
        <p:spPr>
          <a:xfrm>
            <a:off x="993775" y="768350"/>
            <a:ext cx="5111750" cy="3833813"/>
          </a:xfrm>
          <a:prstGeom prst="rect">
            <a:avLst/>
          </a:prstGeom>
          <a:noFill/>
          <a:ln w="9360" cap="sq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711200" y="4860925"/>
            <a:ext cx="5676900" cy="46005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  <p:sp>
        <p:nvSpPr>
          <p:cNvPr id="3080" name="Text Box 7"/>
          <p:cNvSpPr txBox="1"/>
          <p:nvPr/>
        </p:nvSpPr>
        <p:spPr>
          <a:xfrm>
            <a:off x="0" y="9720263"/>
            <a:ext cx="3078163" cy="51117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Clr>
                <a:srgbClr val="000000"/>
              </a:buClr>
              <a:buFont typeface="Times New Roman" panose="02020603050405020304" pitchFamily="18" charset="0"/>
              <a:buNone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022725" y="9720263"/>
            <a:ext cx="3074988" cy="508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/>
          <a:lstStyle>
            <a:lvl1pPr algn="r" eaLnBrk="1" hangingPunct="1">
              <a:buSzPct val="100000"/>
              <a:tabLst>
                <a:tab pos="482600" algn="l"/>
                <a:tab pos="965200" algn="l"/>
                <a:tab pos="1449070" algn="l"/>
                <a:tab pos="1931670" algn="l"/>
                <a:tab pos="2416175" algn="l"/>
                <a:tab pos="2898775" algn="l"/>
              </a:tabLst>
              <a:defRPr sz="13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482600" algn="l"/>
                <a:tab pos="965200" algn="l"/>
                <a:tab pos="1449070" algn="l"/>
                <a:tab pos="1931670" algn="l"/>
                <a:tab pos="2416175" algn="l"/>
                <a:tab pos="2898775" algn="l"/>
              </a:tabLst>
              <a:defRPr/>
            </a:pPr>
            <a:fld id="{025FA893-8E84-415A-93F7-0DCEAFDE5916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‹#›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lIns="95139" tIns="49472" rIns="95139" bIns="49472" anchor="b"/>
          <a:lstStyle/>
          <a:p>
            <a:pPr lvl="0" algn="r" defTabSz="0" eaLnBrk="1" hangingPunct="1"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fld>
            <a:endParaRPr lang="en-US" altLang="en-US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793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solidFill>
            <a:srgbClr val="FFFFFF"/>
          </a:solidFill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33794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11200" y="4860925"/>
            <a:ext cx="5680075" cy="46037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5139" tIns="49472" rIns="95139" bIns="49472" numCol="1" anchor="ctr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CustomShape 1"/>
          <p:cNvSpPr/>
          <p:nvPr/>
        </p:nvSpPr>
        <p:spPr>
          <a:xfrm>
            <a:off x="4022640" y="9720360"/>
            <a:ext cx="3074400" cy="5072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0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993775" y="768350"/>
            <a:ext cx="5110163" cy="3832225"/>
          </a:xfrm>
          <a:prstGeom prst="rect">
            <a:avLst/>
          </a:prstGeom>
        </p:spPr>
      </p:sp>
      <p:sp>
        <p:nvSpPr>
          <p:cNvPr id="181" name="PlaceHolder 3"/>
          <p:cNvSpPr>
            <a:spLocks noGrp="1"/>
          </p:cNvSpPr>
          <p:nvPr>
            <p:ph type="body"/>
          </p:nvPr>
        </p:nvSpPr>
        <p:spPr>
          <a:xfrm>
            <a:off x="711360" y="4861080"/>
            <a:ext cx="5676120" cy="459972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CustomShape 1"/>
          <p:cNvSpPr/>
          <p:nvPr/>
        </p:nvSpPr>
        <p:spPr>
          <a:xfrm>
            <a:off x="4022640" y="9720360"/>
            <a:ext cx="3074400" cy="5072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3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993775" y="768350"/>
            <a:ext cx="5110163" cy="3832225"/>
          </a:xfrm>
          <a:prstGeom prst="rect">
            <a:avLst/>
          </a:prstGeom>
        </p:spPr>
      </p:sp>
      <p:sp>
        <p:nvSpPr>
          <p:cNvPr id="184" name="PlaceHolder 3"/>
          <p:cNvSpPr>
            <a:spLocks noGrp="1"/>
          </p:cNvSpPr>
          <p:nvPr>
            <p:ph type="body"/>
          </p:nvPr>
        </p:nvSpPr>
        <p:spPr>
          <a:xfrm>
            <a:off x="711360" y="4861080"/>
            <a:ext cx="5676120" cy="459972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lIns="95139" tIns="49472" rIns="95139" bIns="49472" anchor="b"/>
          <a:lstStyle/>
          <a:p>
            <a:pPr lvl="0" algn="r" defTabSz="939800" eaLnBrk="1" hangingPunct="1">
              <a:spcBef>
                <a:spcPct val="0"/>
              </a:spcBef>
              <a:buClr>
                <a:srgbClr val="000000"/>
              </a:buClr>
              <a:buChar char="•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ea typeface="Arial Unicode MS" panose="020B0604020202020204" pitchFamily="34" charset="-122"/>
              </a:rPr>
              <a:t>4</a:t>
            </a:fld>
            <a:endParaRPr lang="en-US" altLang="en-US" sz="1300" dirty="0">
              <a:solidFill>
                <a:schemeClr val="tx1"/>
              </a:solidFill>
              <a:ea typeface="Arial Unicode MS" panose="020B0604020202020204" pitchFamily="34" charset="-122"/>
            </a:endParaRPr>
          </a:p>
        </p:txBody>
      </p:sp>
      <p:sp>
        <p:nvSpPr>
          <p:cNvPr id="35843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584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720693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lIns="95139" tIns="49472" rIns="95139" bIns="49472" anchor="b"/>
          <a:lstStyle/>
          <a:p>
            <a:pPr lvl="0" algn="r" defTabSz="939800" eaLnBrk="1" hangingPunct="1">
              <a:spcBef>
                <a:spcPct val="0"/>
              </a:spcBef>
              <a:buClr>
                <a:srgbClr val="000000"/>
              </a:buClr>
              <a:buChar char="•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ea typeface="Arial Unicode MS" panose="020B0604020202020204" pitchFamily="34" charset="-122"/>
              </a:rPr>
              <a:t>5</a:t>
            </a:fld>
            <a:endParaRPr lang="en-US" altLang="en-US" sz="1300" dirty="0">
              <a:solidFill>
                <a:schemeClr val="tx1"/>
              </a:solidFill>
              <a:ea typeface="Arial Unicode MS" panose="020B0604020202020204" pitchFamily="34" charset="-122"/>
            </a:endParaRPr>
          </a:p>
        </p:txBody>
      </p:sp>
      <p:sp>
        <p:nvSpPr>
          <p:cNvPr id="37891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789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lIns="95139" tIns="49472" rIns="95139" bIns="49472" anchor="b"/>
          <a:lstStyle/>
          <a:p>
            <a:pPr lvl="0" algn="r" defTabSz="939800" eaLnBrk="1" hangingPunct="1">
              <a:spcBef>
                <a:spcPct val="0"/>
              </a:spcBef>
              <a:buClr>
                <a:srgbClr val="000000"/>
              </a:buClr>
              <a:buChar char="•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ea typeface="Arial Unicode MS" panose="020B0604020202020204" pitchFamily="34" charset="-122"/>
              </a:rPr>
              <a:t>6</a:t>
            </a:fld>
            <a:endParaRPr lang="en-US" altLang="en-US" sz="1300" dirty="0">
              <a:solidFill>
                <a:schemeClr val="tx1"/>
              </a:solidFill>
              <a:ea typeface="Arial Unicode MS" panose="020B0604020202020204" pitchFamily="34" charset="-122"/>
            </a:endParaRPr>
          </a:p>
        </p:txBody>
      </p:sp>
      <p:sp>
        <p:nvSpPr>
          <p:cNvPr id="39939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9940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lIns="95139" tIns="49472" rIns="95139" bIns="49472" anchor="b"/>
          <a:lstStyle/>
          <a:p>
            <a:pPr lvl="0" algn="r" defTabSz="939800" eaLnBrk="1" hangingPunct="1">
              <a:spcBef>
                <a:spcPct val="0"/>
              </a:spcBef>
              <a:buClr>
                <a:srgbClr val="000000"/>
              </a:buClr>
              <a:buChar char="•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ea typeface="Arial Unicode MS" panose="020B0604020202020204" pitchFamily="34" charset="-122"/>
              </a:rPr>
              <a:t>7</a:t>
            </a:fld>
            <a:endParaRPr lang="en-US" altLang="en-US" sz="1300" dirty="0">
              <a:solidFill>
                <a:schemeClr val="tx1"/>
              </a:solidFill>
              <a:ea typeface="Arial Unicode MS" panose="020B0604020202020204" pitchFamily="34" charset="-122"/>
            </a:endParaRPr>
          </a:p>
        </p:txBody>
      </p:sp>
      <p:sp>
        <p:nvSpPr>
          <p:cNvPr id="4198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198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613" y="6350"/>
            <a:ext cx="2055812" cy="5705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350"/>
            <a:ext cx="6018213" cy="5705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447800"/>
            <a:ext cx="4037013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1413" y="1447800"/>
            <a:ext cx="4037012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0000" tIns="46800" rIns="90000" bIns="4680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613" y="6350"/>
            <a:ext cx="2055812" cy="5705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350"/>
            <a:ext cx="6018213" cy="5705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447800"/>
            <a:ext cx="4037013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1413" y="1447800"/>
            <a:ext cx="4037012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0000" tIns="46800" rIns="90000" bIns="4680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>
          <a:xfrm>
            <a:off x="762000" y="6350"/>
            <a:ext cx="8150225" cy="1433513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ctr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 idx="1"/>
          </p:nvPr>
        </p:nvSpPr>
        <p:spPr>
          <a:xfrm>
            <a:off x="762000" y="1447800"/>
            <a:ext cx="8226425" cy="4264025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/>
            <a:r>
              <a:rPr lang="en-GB" altLang="en-US" dirty="0"/>
              <a:t>Second Outline Level</a:t>
            </a:r>
          </a:p>
          <a:p>
            <a:pPr lvl="2"/>
            <a:r>
              <a:rPr lang="en-GB" altLang="en-US" dirty="0"/>
              <a:t>Third Outline Level</a:t>
            </a:r>
          </a:p>
          <a:p>
            <a:pPr lvl="3"/>
            <a:r>
              <a:rPr lang="en-GB" altLang="en-US" dirty="0"/>
              <a:t>Fourth Outline Level</a:t>
            </a:r>
          </a:p>
          <a:p>
            <a:pPr lvl="4"/>
            <a:r>
              <a:rPr lang="en-GB" altLang="en-US" dirty="0"/>
              <a:t>Fifth Outline Level</a:t>
            </a:r>
          </a:p>
          <a:p>
            <a:pPr lvl="4"/>
            <a:r>
              <a:rPr lang="en-GB" altLang="en-US" dirty="0"/>
              <a:t>Sixth Outline Level</a:t>
            </a:r>
          </a:p>
          <a:p>
            <a:pPr lvl="4"/>
            <a:r>
              <a:rPr lang="en-GB" altLang="en-US" dirty="0"/>
              <a:t>Seventh Outline Level</a:t>
            </a:r>
          </a:p>
        </p:txBody>
      </p:sp>
      <p:sp>
        <p:nvSpPr>
          <p:cNvPr id="1028" name="Text Box 3"/>
          <p:cNvSpPr txBox="1"/>
          <p:nvPr/>
        </p:nvSpPr>
        <p:spPr>
          <a:xfrm>
            <a:off x="6172200" y="6248400"/>
            <a:ext cx="279717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/>
          <a:lstStyle/>
          <a:p>
            <a:pPr lvl="0">
              <a:buClr>
                <a:srgbClr val="000000"/>
              </a:buClr>
              <a:buFont typeface="Times New Roman" panose="02020603050405020304" pitchFamily="18" charset="0"/>
              <a:buNone/>
            </a:pPr>
            <a:endParaRPr lang="en-US" alt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pic>
        <p:nvPicPr>
          <p:cNvPr id="1029" name="Picture 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010400" y="6011863"/>
            <a:ext cx="1905000" cy="549275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anose="020B0604020202020204" pitchFamily="34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anose="020B0604020202020204" pitchFamily="34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anose="020B0604020202020204" pitchFamily="34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anose="020B0604020202020204" pitchFamily="34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anose="020B0604020202020204" pitchFamily="34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anose="020B0604020202020204" pitchFamily="34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anose="020B0604020202020204" pitchFamily="34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anose="020B0604020202020204" pitchFamily="34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1"/>
          <p:cNvSpPr/>
          <p:nvPr/>
        </p:nvSpPr>
        <p:spPr>
          <a:xfrm>
            <a:off x="533400" y="2819400"/>
            <a:ext cx="8153400" cy="1588"/>
          </a:xfrm>
          <a:prstGeom prst="line">
            <a:avLst/>
          </a:prstGeom>
          <a:ln w="38160" cap="sq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pic>
        <p:nvPicPr>
          <p:cNvPr id="2051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5638800"/>
            <a:ext cx="3200400" cy="9223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2" name="Rectangle 3"/>
          <p:cNvSpPr>
            <a:spLocks noGrp="1"/>
          </p:cNvSpPr>
          <p:nvPr>
            <p:ph type="title"/>
          </p:nvPr>
        </p:nvSpPr>
        <p:spPr>
          <a:xfrm>
            <a:off x="762000" y="6350"/>
            <a:ext cx="8150225" cy="1433513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ctr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2053" name="Rectangle 4"/>
          <p:cNvSpPr>
            <a:spLocks noGrp="1"/>
          </p:cNvSpPr>
          <p:nvPr>
            <p:ph type="body" idx="1"/>
          </p:nvPr>
        </p:nvSpPr>
        <p:spPr>
          <a:xfrm>
            <a:off x="762000" y="1447800"/>
            <a:ext cx="8226425" cy="4264025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/>
            <a:r>
              <a:rPr lang="en-GB" altLang="en-US" dirty="0"/>
              <a:t>Second Outline Level</a:t>
            </a:r>
          </a:p>
          <a:p>
            <a:pPr lvl="2"/>
            <a:r>
              <a:rPr lang="en-GB" altLang="en-US" dirty="0"/>
              <a:t>Third Outline Level</a:t>
            </a:r>
          </a:p>
          <a:p>
            <a:pPr lvl="3"/>
            <a:r>
              <a:rPr lang="en-GB" altLang="en-US" dirty="0"/>
              <a:t>Fourth Outline Level</a:t>
            </a:r>
          </a:p>
          <a:p>
            <a:pPr lvl="4"/>
            <a:r>
              <a:rPr lang="en-GB" altLang="en-US" dirty="0"/>
              <a:t>Fifth Outline Level</a:t>
            </a:r>
          </a:p>
          <a:p>
            <a:pPr lvl="4"/>
            <a:r>
              <a:rPr lang="en-GB" altLang="en-US" dirty="0"/>
              <a:t>Sixth Outline Level</a:t>
            </a:r>
          </a:p>
          <a:p>
            <a:pPr lvl="4"/>
            <a:r>
              <a:rPr lang="en-GB" altLang="en-US" dirty="0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anose="020B0604020202020204" pitchFamily="34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anose="020B0604020202020204" pitchFamily="34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anose="020B0604020202020204" pitchFamily="34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anose="020B0604020202020204" pitchFamily="34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anose="020B0604020202020204" pitchFamily="34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anose="020B0604020202020204" pitchFamily="34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anose="020B0604020202020204" pitchFamily="34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anose="020B0604020202020204" pitchFamily="34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266700" y="1143000"/>
            <a:ext cx="8686800" cy="1371600"/>
          </a:xfrm>
          <a:prstGeom prst="rect">
            <a:avLst/>
          </a:prstGeom>
          <a:noFill/>
          <a:ln>
            <a:noFill/>
          </a:ln>
          <a:effectLst/>
        </p:spPr>
        <p:txBody>
          <a:bodyPr anchor="b" anchorCtr="1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+mn-cs"/>
              </a:rPr>
              <a:t>Deadlocks (4)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676400" y="3048000"/>
            <a:ext cx="5867400" cy="2151063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Dr. Clinton Jeffery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CSE325 Principles of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Operating Systems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10/19/2022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eorgia" panose="02040502050405020303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1"/>
          <p:cNvSpPr/>
          <p:nvPr/>
        </p:nvSpPr>
        <p:spPr>
          <a:xfrm>
            <a:off x="0" y="76320"/>
            <a:ext cx="9144000" cy="5756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GB" sz="4400" b="1" strike="noStrike" spc="-1" dirty="0">
                <a:solidFill>
                  <a:srgbClr val="000080"/>
                </a:solidFill>
                <a:latin typeface="Georgia"/>
                <a:ea typeface="MS PGothic"/>
              </a:rPr>
              <a:t>Deadlock Detection Algorithm</a:t>
            </a:r>
            <a:endParaRPr lang="en-US" sz="5400" b="0" strike="noStrike" spc="-1" dirty="0">
              <a:latin typeface="Arial"/>
            </a:endParaRPr>
          </a:p>
        </p:txBody>
      </p:sp>
      <p:sp>
        <p:nvSpPr>
          <p:cNvPr id="149" name="CustomShape 2"/>
          <p:cNvSpPr/>
          <p:nvPr/>
        </p:nvSpPr>
        <p:spPr>
          <a:xfrm>
            <a:off x="271440" y="762120"/>
            <a:ext cx="8643240" cy="59428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>
              <a:lnSpc>
                <a:spcPct val="100000"/>
              </a:lnSpc>
              <a:spcBef>
                <a:spcPts val="799"/>
              </a:spcBef>
            </a:pPr>
            <a:r>
              <a:rPr lang="en-GB" sz="32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1.	</a:t>
            </a:r>
            <a:r>
              <a:rPr lang="en-GB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Let </a:t>
            </a:r>
            <a:r>
              <a:rPr lang="en-GB" sz="28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Work</a:t>
            </a:r>
            <a:r>
              <a:rPr lang="en-GB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and </a:t>
            </a:r>
            <a:r>
              <a:rPr lang="en-GB" sz="28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Finish</a:t>
            </a:r>
            <a:r>
              <a:rPr lang="en-GB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be vectors of length </a:t>
            </a:r>
            <a:r>
              <a:rPr lang="en-GB" sz="28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m</a:t>
            </a:r>
            <a:r>
              <a:rPr lang="en-GB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and </a:t>
            </a:r>
            <a:r>
              <a:rPr lang="en-GB" sz="28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n</a:t>
            </a:r>
            <a:r>
              <a:rPr lang="en-GB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, respectively. Initialize them as follows:</a:t>
            </a:r>
            <a:endParaRPr lang="en-US" sz="2800" b="0" strike="noStrike" spc="-1" dirty="0">
              <a:latin typeface="Arial"/>
            </a:endParaRPr>
          </a:p>
          <a:p>
            <a:pPr marL="851040" lvl="1" indent="-39312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Monotype Sorts" charset="2"/>
              <a:buChar char=""/>
            </a:pPr>
            <a:r>
              <a:rPr lang="en-GB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(a) </a:t>
            </a:r>
            <a:r>
              <a:rPr lang="en-GB" sz="28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Work</a:t>
            </a:r>
            <a:r>
              <a:rPr lang="en-GB" sz="28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= </a:t>
            </a:r>
            <a:r>
              <a:rPr lang="en-GB" sz="28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Available</a:t>
            </a:r>
            <a:endParaRPr lang="en-US" sz="2800" b="0" strike="noStrike" spc="-1" dirty="0">
              <a:latin typeface="Arial"/>
            </a:endParaRPr>
          </a:p>
          <a:p>
            <a:pPr marL="851040" lvl="1" indent="-39312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Monotype Sorts" charset="2"/>
              <a:buChar char=""/>
            </a:pPr>
            <a:r>
              <a:rPr lang="en-GB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(b) For </a:t>
            </a:r>
            <a:r>
              <a:rPr lang="en-GB" sz="2800" b="1" i="1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i</a:t>
            </a:r>
            <a:r>
              <a:rPr lang="en-GB" sz="28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= 1,2, …,</a:t>
            </a:r>
            <a:r>
              <a:rPr lang="en-GB" sz="28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n</a:t>
            </a:r>
            <a:r>
              <a:rPr lang="en-GB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, if </a:t>
            </a:r>
            <a:r>
              <a:rPr lang="en-GB" sz="2800" b="1" i="1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Allocation</a:t>
            </a:r>
            <a:r>
              <a:rPr lang="en-GB" sz="2800" b="1" i="1" strike="noStrike" spc="-1" baseline="-25000" dirty="0" err="1">
                <a:solidFill>
                  <a:srgbClr val="000000"/>
                </a:solidFill>
                <a:latin typeface="Georgia"/>
                <a:ea typeface="MS PGothic"/>
              </a:rPr>
              <a:t>i</a:t>
            </a:r>
            <a:r>
              <a:rPr lang="en-GB" sz="28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GB" sz="2800" b="1" strike="noStrike" spc="-1" dirty="0">
                <a:solidFill>
                  <a:srgbClr val="000000"/>
                </a:solidFill>
                <a:latin typeface="Symbol"/>
                <a:ea typeface="MS PGothic"/>
              </a:rPr>
              <a:t></a:t>
            </a:r>
            <a:r>
              <a:rPr lang="en-GB" sz="28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0</a:t>
            </a:r>
            <a:r>
              <a:rPr lang="en-GB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, then </a:t>
            </a:r>
            <a:br>
              <a:rPr dirty="0"/>
            </a:br>
            <a:r>
              <a:rPr lang="en-GB" sz="28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Finish</a:t>
            </a:r>
            <a:r>
              <a:rPr lang="en-GB" sz="28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[</a:t>
            </a:r>
            <a:r>
              <a:rPr lang="en-GB" sz="2800" b="1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i</a:t>
            </a:r>
            <a:r>
              <a:rPr lang="en-GB" sz="28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] </a:t>
            </a:r>
            <a:r>
              <a:rPr lang="en-GB" sz="28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= false</a:t>
            </a:r>
            <a:r>
              <a:rPr lang="en-GB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; otherwise, </a:t>
            </a:r>
            <a:r>
              <a:rPr lang="en-GB" sz="28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Finish</a:t>
            </a:r>
            <a:r>
              <a:rPr lang="en-GB" sz="28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[</a:t>
            </a:r>
            <a:r>
              <a:rPr lang="en-GB" sz="2800" b="1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i</a:t>
            </a:r>
            <a:r>
              <a:rPr lang="en-GB" sz="28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] = </a:t>
            </a:r>
            <a:r>
              <a:rPr lang="en-GB" sz="28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true</a:t>
            </a:r>
            <a:endParaRPr lang="en-US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800" b="0" strike="noStrike" spc="-1" dirty="0">
                <a:solidFill>
                  <a:srgbClr val="FF0000"/>
                </a:solidFill>
                <a:latin typeface="Arial"/>
              </a:rPr>
              <a:t>    (</a:t>
            </a:r>
            <a:r>
              <a:rPr lang="en-US" sz="2800" b="1" i="1" strike="noStrike" spc="-1" dirty="0">
                <a:solidFill>
                  <a:srgbClr val="FF0000"/>
                </a:solidFill>
                <a:latin typeface="+mj-lt"/>
              </a:rPr>
              <a:t>Work</a:t>
            </a:r>
            <a:r>
              <a:rPr lang="en-US" sz="2800" b="0" strike="noStrike" spc="-1" dirty="0">
                <a:solidFill>
                  <a:srgbClr val="FF0000"/>
                </a:solidFill>
                <a:latin typeface="Arial"/>
              </a:rPr>
              <a:t> will go up as non-deadlocked jobs finish)</a:t>
            </a:r>
          </a:p>
          <a:p>
            <a:pPr>
              <a:lnSpc>
                <a:spcPct val="100000"/>
              </a:lnSpc>
              <a:spcBef>
                <a:spcPts val="799"/>
              </a:spcBef>
            </a:pPr>
            <a:r>
              <a:rPr lang="en-GB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2.	Find an index </a:t>
            </a:r>
            <a:r>
              <a:rPr lang="en-GB" sz="2800" b="1" i="1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i</a:t>
            </a:r>
            <a:r>
              <a:rPr lang="en-GB" sz="28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GB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such that:</a:t>
            </a:r>
            <a:endParaRPr lang="en-US" sz="2800" b="0" strike="noStrike" spc="-1" dirty="0">
              <a:latin typeface="Arial"/>
            </a:endParaRPr>
          </a:p>
          <a:p>
            <a:pPr marL="851040" lvl="1" indent="-39312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Monotype Sorts" charset="2"/>
              <a:buChar char=""/>
            </a:pPr>
            <a:r>
              <a:rPr lang="en-GB" sz="28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Finish</a:t>
            </a:r>
            <a:r>
              <a:rPr lang="en-GB" sz="28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[</a:t>
            </a:r>
            <a:r>
              <a:rPr lang="en-GB" sz="2800" b="1" i="1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i</a:t>
            </a:r>
            <a:r>
              <a:rPr lang="en-GB" sz="28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] == </a:t>
            </a:r>
            <a:r>
              <a:rPr lang="en-GB" sz="28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false &amp;&amp; </a:t>
            </a:r>
            <a:r>
              <a:rPr lang="en-GB" sz="2800" b="1" i="1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Request</a:t>
            </a:r>
            <a:r>
              <a:rPr lang="en-GB" sz="2800" b="1" i="1" strike="noStrike" spc="-1" baseline="-25000" dirty="0" err="1">
                <a:solidFill>
                  <a:srgbClr val="000000"/>
                </a:solidFill>
                <a:latin typeface="Georgia"/>
                <a:ea typeface="MS PGothic"/>
              </a:rPr>
              <a:t>i</a:t>
            </a:r>
            <a:r>
              <a:rPr lang="en-GB" sz="28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GB" sz="2800" b="1" strike="noStrike" spc="-1" dirty="0">
                <a:solidFill>
                  <a:srgbClr val="000000"/>
                </a:solidFill>
                <a:latin typeface="Symbol"/>
                <a:ea typeface="MS PGothic"/>
              </a:rPr>
              <a:t></a:t>
            </a:r>
            <a:r>
              <a:rPr lang="en-GB" sz="28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GB" sz="28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Work</a:t>
            </a:r>
            <a:br>
              <a:rPr dirty="0"/>
            </a:br>
            <a:r>
              <a:rPr lang="en-GB" sz="28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endParaRPr lang="en-US" sz="2800" b="0" strike="noStrike" spc="-1" dirty="0">
              <a:latin typeface="Arial"/>
            </a:endParaRPr>
          </a:p>
          <a:p>
            <a:pPr marL="851040" lvl="1" indent="-39312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Monotype Sorts" charset="2"/>
              <a:buChar char=""/>
            </a:pPr>
            <a:r>
              <a:rPr lang="en-GB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If no such </a:t>
            </a:r>
            <a:r>
              <a:rPr lang="en-GB" sz="2800" b="1" i="1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i</a:t>
            </a:r>
            <a:r>
              <a:rPr lang="en-GB" sz="28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GB" sz="28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exists, go to step 4</a:t>
            </a:r>
            <a:endParaRPr lang="en-US" sz="2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CustomShape 1"/>
          <p:cNvSpPr/>
          <p:nvPr/>
        </p:nvSpPr>
        <p:spPr>
          <a:xfrm>
            <a:off x="380880" y="214200"/>
            <a:ext cx="8533800" cy="5756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GB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Detection Algorithm (Cont.)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51" name="CustomShape 2"/>
          <p:cNvSpPr/>
          <p:nvPr/>
        </p:nvSpPr>
        <p:spPr>
          <a:xfrm>
            <a:off x="609480" y="1171440"/>
            <a:ext cx="7555680" cy="22964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>
              <a:lnSpc>
                <a:spcPct val="90000"/>
              </a:lnSpc>
              <a:spcBef>
                <a:spcPts val="799"/>
              </a:spcBef>
            </a:pPr>
            <a:r>
              <a:rPr lang="en-GB" sz="32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3.	</a:t>
            </a:r>
            <a:r>
              <a:rPr lang="en-GB" sz="32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Work</a:t>
            </a:r>
            <a:r>
              <a:rPr lang="en-GB" sz="32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= </a:t>
            </a:r>
            <a:r>
              <a:rPr lang="en-GB" sz="32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Work</a:t>
            </a:r>
            <a:r>
              <a:rPr lang="en-GB" sz="32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+ </a:t>
            </a:r>
            <a:r>
              <a:rPr lang="en-GB" sz="3200" b="1" i="1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Allocation</a:t>
            </a:r>
            <a:r>
              <a:rPr lang="en-GB" sz="3200" b="1" i="1" strike="noStrike" spc="-1" baseline="-25000" dirty="0" err="1">
                <a:solidFill>
                  <a:srgbClr val="000000"/>
                </a:solidFill>
                <a:latin typeface="Georgia"/>
                <a:ea typeface="MS PGothic"/>
              </a:rPr>
              <a:t>i</a:t>
            </a:r>
            <a:br>
              <a:rPr dirty="0"/>
            </a:br>
            <a:r>
              <a:rPr lang="en-US" dirty="0"/>
              <a:t>      </a:t>
            </a:r>
            <a:r>
              <a:rPr lang="en-GB" sz="32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Finish</a:t>
            </a:r>
            <a:r>
              <a:rPr lang="en-GB" sz="32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[</a:t>
            </a:r>
            <a:r>
              <a:rPr lang="en-GB" sz="3200" b="1" i="1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i</a:t>
            </a:r>
            <a:r>
              <a:rPr lang="en-GB" sz="32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] = </a:t>
            </a:r>
            <a:r>
              <a:rPr lang="en-GB" sz="32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true</a:t>
            </a:r>
            <a:br>
              <a:rPr dirty="0"/>
            </a:br>
            <a:r>
              <a:rPr lang="en-US" dirty="0"/>
              <a:t>      </a:t>
            </a:r>
            <a:r>
              <a:rPr lang="en-GB" sz="32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go to step 2</a:t>
            </a:r>
            <a:br>
              <a:rPr dirty="0"/>
            </a:br>
            <a:endParaRPr lang="en-US" sz="32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99"/>
              </a:spcBef>
            </a:pPr>
            <a:r>
              <a:rPr lang="en-GB" sz="32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4.	If </a:t>
            </a:r>
            <a:r>
              <a:rPr lang="en-GB" sz="32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Finish[</a:t>
            </a:r>
            <a:r>
              <a:rPr lang="en-GB" sz="3200" b="1" i="1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i</a:t>
            </a:r>
            <a:r>
              <a:rPr lang="en-GB" sz="32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] == false</a:t>
            </a:r>
            <a:r>
              <a:rPr lang="en-GB" sz="32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, for some </a:t>
            </a:r>
            <a:r>
              <a:rPr lang="en-GB" sz="3200" b="1" i="1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i</a:t>
            </a:r>
            <a:r>
              <a:rPr lang="en-GB" sz="32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,</a:t>
            </a:r>
            <a:br>
              <a:rPr lang="en-GB" sz="32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</a:br>
            <a:r>
              <a:rPr lang="en-GB" sz="32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1 </a:t>
            </a:r>
            <a:r>
              <a:rPr lang="en-GB" sz="32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</a:t>
            </a:r>
            <a:r>
              <a:rPr lang="en-GB" sz="32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GB" sz="3200" b="1" i="1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i</a:t>
            </a:r>
            <a:r>
              <a:rPr lang="en-GB" sz="32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GB" sz="32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</a:t>
            </a:r>
            <a:r>
              <a:rPr lang="en-GB" sz="32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 </a:t>
            </a:r>
            <a:r>
              <a:rPr lang="en-GB" sz="32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n</a:t>
            </a:r>
            <a:r>
              <a:rPr lang="en-GB" sz="32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, then the system is in deadlock state. Moreover, if </a:t>
            </a:r>
            <a:r>
              <a:rPr lang="en-GB" sz="32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Finish</a:t>
            </a:r>
            <a:r>
              <a:rPr lang="en-GB" sz="32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[</a:t>
            </a:r>
            <a:r>
              <a:rPr lang="en-GB" sz="3200" b="1" i="1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i</a:t>
            </a:r>
            <a:r>
              <a:rPr lang="en-GB" sz="3200" b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] == </a:t>
            </a:r>
            <a:r>
              <a:rPr lang="en-GB" sz="32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false</a:t>
            </a:r>
            <a:r>
              <a:rPr lang="en-GB" sz="32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, then </a:t>
            </a:r>
            <a:r>
              <a:rPr lang="en-GB" sz="3200" b="1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GB" sz="3200" b="1" i="1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i</a:t>
            </a:r>
            <a:r>
              <a:rPr lang="en-GB" sz="32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is deadlocked</a:t>
            </a:r>
            <a:endParaRPr lang="en-US" sz="3200" b="0" strike="noStrike" spc="-1" dirty="0">
              <a:latin typeface="Arial"/>
            </a:endParaRPr>
          </a:p>
        </p:txBody>
      </p:sp>
      <p:sp>
        <p:nvSpPr>
          <p:cNvPr id="152" name="CustomShape 3"/>
          <p:cNvSpPr/>
          <p:nvPr/>
        </p:nvSpPr>
        <p:spPr>
          <a:xfrm>
            <a:off x="471240" y="5210762"/>
            <a:ext cx="7693920" cy="1338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strike="noStrike" spc="-1" dirty="0">
                <a:solidFill>
                  <a:srgbClr val="FF0066"/>
                </a:solidFill>
                <a:latin typeface="Arial"/>
                <a:ea typeface="MS PGothic"/>
              </a:rPr>
              <a:t>Algorithm requires an order of O(</a:t>
            </a:r>
            <a:r>
              <a:rPr lang="en-US" sz="2400" b="1" i="1" strike="noStrike" spc="-1" dirty="0">
                <a:solidFill>
                  <a:srgbClr val="FF0066"/>
                </a:solidFill>
                <a:latin typeface="Arial"/>
                <a:ea typeface="MS PGothic"/>
              </a:rPr>
              <a:t>m </a:t>
            </a:r>
            <a:r>
              <a:rPr lang="en-US" sz="2400" b="1" strike="noStrike" spc="-1" dirty="0">
                <a:solidFill>
                  <a:srgbClr val="FF0066"/>
                </a:solidFill>
                <a:latin typeface="Arial"/>
                <a:ea typeface="MS PGothic"/>
              </a:rPr>
              <a:t>x</a:t>
            </a:r>
            <a:r>
              <a:rPr lang="en-US" sz="2400" b="1" i="1" strike="noStrike" spc="-1" dirty="0">
                <a:solidFill>
                  <a:srgbClr val="FF0066"/>
                </a:solidFill>
                <a:latin typeface="Arial"/>
                <a:ea typeface="MS PGothic"/>
              </a:rPr>
              <a:t> n</a:t>
            </a:r>
            <a:r>
              <a:rPr lang="en-US" sz="2400" b="1" strike="noStrike" spc="-1" baseline="30000" dirty="0">
                <a:solidFill>
                  <a:srgbClr val="FF0066"/>
                </a:solidFill>
                <a:latin typeface="Arial"/>
                <a:ea typeface="MS PGothic"/>
              </a:rPr>
              <a:t>2</a:t>
            </a:r>
            <a:r>
              <a:rPr lang="en-US" sz="2400" b="1" strike="noStrike" spc="-1" dirty="0">
                <a:solidFill>
                  <a:srgbClr val="FF0066"/>
                </a:solidFill>
                <a:latin typeface="Arial"/>
                <a:ea typeface="MS PGothic"/>
              </a:rPr>
              <a:t>) operations to detect whether the system is in deadlocked state</a:t>
            </a:r>
            <a:endParaRPr lang="en-US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</a:pP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xfrm>
            <a:off x="228600" y="304800"/>
            <a:ext cx="8915400" cy="576263"/>
          </a:xfrm>
        </p:spPr>
        <p:txBody>
          <a:bodyPr vert="horz" wrap="square" lIns="90000" tIns="46800" rIns="90000" bIns="46800" anchor="ctr"/>
          <a:lstStyle/>
          <a:p>
            <a:pPr eaLnBrk="1" hangingPunct="1"/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of Detection Algorithm</a:t>
            </a:r>
          </a:p>
        </p:txBody>
      </p:sp>
      <p:sp>
        <p:nvSpPr>
          <p:cNvPr id="34819" name="Rectangle 3"/>
          <p:cNvSpPr>
            <a:spLocks noGrp="1"/>
          </p:cNvSpPr>
          <p:nvPr>
            <p:ph idx="1"/>
          </p:nvPr>
        </p:nvSpPr>
        <p:spPr>
          <a:xfrm>
            <a:off x="381000" y="1203325"/>
            <a:ext cx="8558213" cy="5426075"/>
          </a:xfrm>
        </p:spPr>
        <p:txBody>
          <a:bodyPr vert="horz" wrap="square" lIns="90000" tIns="46800" rIns="90000" bIns="46800" anchor="t"/>
          <a:lstStyle/>
          <a:p>
            <a:pPr defTabSz="0">
              <a:tabLst>
                <a:tab pos="1428750" algn="l"/>
                <a:tab pos="2338705" algn="ctr"/>
                <a:tab pos="3594100" algn="ctr"/>
                <a:tab pos="4921250" algn="ctr"/>
              </a:tabLst>
            </a:pP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Five processes </a:t>
            </a:r>
            <a:r>
              <a:rPr lang="en-US" alt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alt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through </a:t>
            </a:r>
            <a:r>
              <a:rPr lang="en-US" alt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alt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r>
              <a:rPr lang="en-US" altLang="en-US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three resource types </a:t>
            </a:r>
            <a:b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(7 instances), </a:t>
            </a:r>
            <a:r>
              <a:rPr lang="en-US" alt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 </a:t>
            </a: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 instances), and </a:t>
            </a:r>
            <a:r>
              <a:rPr lang="en-US" alt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(6 instances)</a:t>
            </a:r>
          </a:p>
          <a:p>
            <a:pPr defTabSz="0">
              <a:tabLst>
                <a:tab pos="1428750" algn="l"/>
                <a:tab pos="2338705" algn="ctr"/>
                <a:tab pos="3594100" algn="ctr"/>
                <a:tab pos="4921250" algn="ctr"/>
              </a:tabLst>
            </a:pP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Snapshot at time </a:t>
            </a:r>
            <a:r>
              <a:rPr lang="en-US" alt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alt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 defTabSz="0">
              <a:buNone/>
              <a:tabLst>
                <a:tab pos="1428750" algn="l"/>
                <a:tab pos="2338705" algn="ctr"/>
                <a:tab pos="3594100" algn="ctr"/>
                <a:tab pos="4921250" algn="ctr"/>
              </a:tabLst>
            </a:pP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 </a:t>
            </a:r>
            <a:r>
              <a:rPr lang="en-US" altLang="en-US" sz="24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Allocation </a:t>
            </a:r>
            <a:r>
              <a:rPr lang="en-US" alt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</a:t>
            </a:r>
            <a:r>
              <a:rPr lang="en-US" altLang="en-US" sz="24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Request</a:t>
            </a:r>
            <a:r>
              <a:rPr lang="en-US" alt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</a:t>
            </a:r>
            <a:r>
              <a:rPr lang="en-US" altLang="en-US" sz="24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Available</a:t>
            </a:r>
          </a:p>
          <a:p>
            <a:pPr marL="0" indent="0" defTabSz="0">
              <a:buNone/>
              <a:tabLst>
                <a:tab pos="1428750" algn="l"/>
                <a:tab pos="2338705" algn="ctr"/>
                <a:tab pos="3594100" algn="ctr"/>
                <a:tab pos="4921250" algn="ctr"/>
              </a:tabLst>
            </a:pP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en-US" alt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 C 	  A B C 			        A B C</a:t>
            </a:r>
          </a:p>
          <a:p>
            <a:pPr marL="0" indent="0" defTabSz="0">
              <a:buNone/>
              <a:tabLst>
                <a:tab pos="1428750" algn="l"/>
                <a:tab pos="2338705" algn="ctr"/>
                <a:tab pos="3594100" algn="ctr"/>
                <a:tab pos="4921250" algn="ctr"/>
              </a:tabLst>
            </a:pP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    </a:t>
            </a:r>
            <a:r>
              <a:rPr lang="en-US" alt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altLang="en-US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        0 1 0          0 0 0 	        0 0 0</a:t>
            </a:r>
          </a:p>
          <a:p>
            <a:pPr marL="0" indent="0" defTabSz="0">
              <a:buNone/>
              <a:tabLst>
                <a:tab pos="1428750" algn="l"/>
                <a:tab pos="2338705" algn="ctr"/>
                <a:tab pos="3594100" algn="ctr"/>
                <a:tab pos="4921250" algn="ctr"/>
              </a:tabLst>
            </a:pPr>
            <a:r>
              <a:rPr lang="en-US" alt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P</a:t>
            </a:r>
            <a:r>
              <a:rPr lang="en-US" altLang="en-US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        2 0 0          2 0 2</a:t>
            </a:r>
          </a:p>
          <a:p>
            <a:pPr marL="0" indent="0" defTabSz="0">
              <a:buNone/>
              <a:tabLst>
                <a:tab pos="1428750" algn="l"/>
                <a:tab pos="2338705" algn="ctr"/>
                <a:tab pos="3594100" algn="ctr"/>
                <a:tab pos="4921250" algn="ctr"/>
              </a:tabLst>
            </a:pPr>
            <a:r>
              <a:rPr lang="en-US" alt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P</a:t>
            </a:r>
            <a:r>
              <a:rPr lang="en-US" altLang="en-US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           3 0 3          0 0 0 </a:t>
            </a:r>
          </a:p>
          <a:p>
            <a:pPr marL="0" indent="0" defTabSz="0">
              <a:buNone/>
              <a:tabLst>
                <a:tab pos="1428750" algn="l"/>
                <a:tab pos="2338705" algn="ctr"/>
                <a:tab pos="3594100" algn="ctr"/>
                <a:tab pos="4921250" algn="ctr"/>
              </a:tabLst>
            </a:pPr>
            <a:r>
              <a:rPr lang="en-US" alt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P</a:t>
            </a:r>
            <a:r>
              <a:rPr lang="en-US" altLang="en-US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         2 1 1            1 0 0 </a:t>
            </a:r>
          </a:p>
          <a:p>
            <a:pPr marL="0" indent="0" defTabSz="0">
              <a:buNone/>
              <a:tabLst>
                <a:tab pos="1428750" algn="l"/>
                <a:tab pos="2338705" algn="ctr"/>
                <a:tab pos="3594100" algn="ctr"/>
                <a:tab pos="4921250" algn="ctr"/>
              </a:tabLst>
            </a:pP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   </a:t>
            </a:r>
            <a:r>
              <a:rPr lang="en-US" alt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altLang="en-US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	</a:t>
            </a: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0 0 2 	 0 0 2</a:t>
            </a:r>
          </a:p>
          <a:p>
            <a:pPr defTabSz="0">
              <a:tabLst>
                <a:tab pos="1428750" algn="l"/>
                <a:tab pos="2338705" algn="ctr"/>
                <a:tab pos="3594100" algn="ctr"/>
                <a:tab pos="4921250" algn="ctr"/>
              </a:tabLst>
            </a:pP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Sequence &lt;</a:t>
            </a:r>
            <a:r>
              <a:rPr lang="en-US" alt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altLang="en-US" sz="2400" b="1" i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alt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P</a:t>
            </a:r>
            <a:r>
              <a:rPr lang="en-US" altLang="en-US" sz="2400" b="1" i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alt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P</a:t>
            </a:r>
            <a:r>
              <a:rPr lang="en-US" altLang="en-US" sz="2400" b="1" i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alt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P</a:t>
            </a:r>
            <a:r>
              <a:rPr lang="en-US" altLang="en-US" sz="2400" b="1" i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alt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P</a:t>
            </a:r>
            <a:r>
              <a:rPr lang="en-US" altLang="en-US" sz="2400" b="1" i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 will result in</a:t>
            </a:r>
            <a:b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Finish[i] = true </a:t>
            </a: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all </a:t>
            </a:r>
            <a:r>
              <a:rPr lang="en-US" alt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en-US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0">
              <a:buFont typeface="Monotype Sorts" charset="2"/>
              <a:buChar char="•"/>
              <a:tabLst>
                <a:tab pos="1428750" algn="l"/>
                <a:tab pos="2338705" algn="ctr"/>
                <a:tab pos="3594100" algn="ctr"/>
                <a:tab pos="4921250" algn="ctr"/>
              </a:tabLst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43216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xfrm>
            <a:off x="457200" y="33338"/>
            <a:ext cx="8229600" cy="576262"/>
          </a:xfrm>
        </p:spPr>
        <p:txBody>
          <a:bodyPr vert="horz" wrap="square" lIns="90000" tIns="46800" rIns="90000" bIns="46800" anchor="ctr"/>
          <a:lstStyle/>
          <a:p>
            <a:pPr eaLnBrk="1" hangingPunct="1"/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(Cont.)</a:t>
            </a:r>
          </a:p>
        </p:txBody>
      </p:sp>
      <p:sp>
        <p:nvSpPr>
          <p:cNvPr id="36867" name="Rectangle 3"/>
          <p:cNvSpPr>
            <a:spLocks noGrp="1"/>
          </p:cNvSpPr>
          <p:nvPr>
            <p:ph idx="1"/>
          </p:nvPr>
        </p:nvSpPr>
        <p:spPr>
          <a:xfrm>
            <a:off x="304800" y="677863"/>
            <a:ext cx="8686800" cy="5037137"/>
          </a:xfrm>
        </p:spPr>
        <p:txBody>
          <a:bodyPr vert="horz" wrap="square" lIns="90000" tIns="46800" rIns="90000" bIns="46800" anchor="t"/>
          <a:lstStyle/>
          <a:p>
            <a:pPr defTabSz="0">
              <a:tabLst>
                <a:tab pos="2800350" algn="l"/>
                <a:tab pos="3708400" algn="ctr"/>
              </a:tabLst>
            </a:pPr>
            <a:r>
              <a:rPr lang="en-US" alt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alt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requests an additional instance of type</a:t>
            </a:r>
            <a:r>
              <a:rPr lang="en-US" alt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endParaRPr lang="en-US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defTabSz="0">
              <a:buNone/>
              <a:tabLst>
                <a:tab pos="2800350" algn="l"/>
                <a:tab pos="3708400" algn="ctr"/>
              </a:tabLst>
            </a:pP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en-US" altLang="en-US" sz="24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Request</a:t>
            </a:r>
            <a:endParaRPr lang="en-US" altLang="en-US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defTabSz="0">
              <a:buNone/>
              <a:tabLst>
                <a:tab pos="2800350" algn="l"/>
                <a:tab pos="3708400" algn="ctr"/>
              </a:tabLst>
            </a:pPr>
            <a:r>
              <a:rPr lang="en-US" alt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A B C</a:t>
            </a:r>
          </a:p>
          <a:p>
            <a:pPr marL="0" indent="0" defTabSz="0">
              <a:buNone/>
              <a:tabLst>
                <a:tab pos="2800350" algn="l"/>
                <a:tab pos="3708400" algn="ctr"/>
              </a:tabLst>
            </a:pP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</a:t>
            </a:r>
            <a:r>
              <a:rPr lang="en-US" alt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altLang="en-US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0 0 0</a:t>
            </a:r>
          </a:p>
          <a:p>
            <a:pPr marL="0" indent="0" defTabSz="0">
              <a:buNone/>
              <a:tabLst>
                <a:tab pos="2800350" algn="l"/>
                <a:tab pos="3708400" algn="ctr"/>
              </a:tabLst>
            </a:pP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</a:t>
            </a:r>
            <a:r>
              <a:rPr lang="en-US" alt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altLang="en-US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     </a:t>
            </a: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2 0 2</a:t>
            </a:r>
          </a:p>
          <a:p>
            <a:pPr marL="0" indent="0" defTabSz="0">
              <a:buNone/>
              <a:tabLst>
                <a:tab pos="2800350" algn="l"/>
                <a:tab pos="3708400" algn="ctr"/>
              </a:tabLst>
            </a:pP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</a:t>
            </a:r>
            <a:r>
              <a:rPr lang="en-US" alt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altLang="en-US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</a:t>
            </a:r>
            <a:r>
              <a:rPr lang="en-US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0 0 1</a:t>
            </a:r>
          </a:p>
          <a:p>
            <a:pPr marL="0" indent="0" defTabSz="0">
              <a:buNone/>
              <a:tabLst>
                <a:tab pos="2800350" algn="l"/>
                <a:tab pos="3708400" algn="ctr"/>
              </a:tabLst>
            </a:pP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</a:t>
            </a:r>
            <a:r>
              <a:rPr lang="en-US" alt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altLang="en-US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1 0 0 </a:t>
            </a:r>
          </a:p>
          <a:p>
            <a:pPr marL="0" indent="0" defTabSz="0">
              <a:buNone/>
              <a:tabLst>
                <a:tab pos="2800350" algn="l"/>
                <a:tab pos="3708400" algn="ctr"/>
              </a:tabLst>
            </a:pP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</a:t>
            </a:r>
            <a:r>
              <a:rPr lang="en-US" alt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altLang="en-US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0 0 2</a:t>
            </a:r>
          </a:p>
          <a:p>
            <a:pPr defTabSz="0">
              <a:tabLst>
                <a:tab pos="2800350" algn="l"/>
                <a:tab pos="3708400" algn="ctr"/>
              </a:tabLst>
            </a:pP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 of system?</a:t>
            </a:r>
          </a:p>
          <a:p>
            <a:pPr lvl="1" defTabSz="0">
              <a:tabLst>
                <a:tab pos="2800350" algn="l"/>
                <a:tab pos="3708400" algn="ctr"/>
              </a:tabLst>
            </a:pP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reclaim resources held by process </a:t>
            </a:r>
            <a:r>
              <a:rPr lang="en-US" alt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alt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but insufficient resources to fulfill other processes; requests</a:t>
            </a:r>
          </a:p>
          <a:p>
            <a:pPr lvl="1" defTabSz="0">
              <a:tabLst>
                <a:tab pos="2800350" algn="l"/>
                <a:tab pos="3708400" algn="ctr"/>
              </a:tabLst>
            </a:pP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Deadlock exists, consisting of processes </a:t>
            </a:r>
            <a:r>
              <a:rPr lang="en-US" alt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alt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alt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alt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alt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alt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and </a:t>
            </a:r>
            <a:r>
              <a:rPr lang="en-US" alt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alt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en-US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/>
          </p:nvPr>
        </p:nvSpPr>
        <p:spPr>
          <a:xfrm>
            <a:off x="0" y="45720"/>
            <a:ext cx="9144000" cy="1385570"/>
          </a:xfrm>
        </p:spPr>
        <p:txBody>
          <a:bodyPr vert="horz" wrap="square" lIns="90000" tIns="46800" rIns="90000" bIns="46800" anchor="ctr"/>
          <a:lstStyle/>
          <a:p>
            <a:pPr eaLnBrk="1" hangingPunct="1"/>
            <a:r>
              <a:rPr lang="en-US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Recovery from Deadlock:  Process Termination</a:t>
            </a:r>
          </a:p>
        </p:txBody>
      </p:sp>
      <p:sp>
        <p:nvSpPr>
          <p:cNvPr id="46083" name="Rectangle 3"/>
          <p:cNvSpPr>
            <a:spLocks noGrp="1"/>
          </p:cNvSpPr>
          <p:nvPr>
            <p:ph idx="1"/>
          </p:nvPr>
        </p:nvSpPr>
        <p:spPr>
          <a:xfrm>
            <a:off x="333375" y="1336675"/>
            <a:ext cx="8429625" cy="5521325"/>
          </a:xfrm>
        </p:spPr>
        <p:txBody>
          <a:bodyPr vert="horz" wrap="square" lIns="90000" tIns="46800" rIns="90000" bIns="46800" anchor="t"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Abort all deadlocked processes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Abort one process at a time until the deadlock cycle is eliminated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which order should we choose to abort?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Priority of the process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long process has computed, and how much longer to completion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Resources the process has used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Resources process needs to complete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many processes will need to be terminated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process interactive or batch?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>
          <a:xfrm>
            <a:off x="0" y="457200"/>
            <a:ext cx="8939213" cy="457200"/>
          </a:xfrm>
        </p:spPr>
        <p:txBody>
          <a:bodyPr vert="horz" wrap="square" lIns="90000" tIns="46800" rIns="90000" bIns="46800" anchor="ctr"/>
          <a:lstStyle/>
          <a:p>
            <a:pPr eaLnBrk="1" hangingPunct="1"/>
            <a:r>
              <a:rPr lang="en-US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Recovery from Deadlock:  Resource Preemption</a:t>
            </a:r>
          </a:p>
        </p:txBody>
      </p:sp>
      <p:sp>
        <p:nvSpPr>
          <p:cNvPr id="47107" name="Rectangle 3"/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4483100"/>
          </a:xfrm>
        </p:spPr>
        <p:txBody>
          <a:bodyPr vert="horz" wrap="square" lIns="90000" tIns="46800" rIns="90000" bIns="46800" anchor="t"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Selecting a victim 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minimize cost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Rollback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return to some safe state, restart process for that state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Starvation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 same process may always be picked as victim, include number of rollback in cost factor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eorgia"/>
        <a:ea typeface="ＭＳ Ｐゴシック"/>
        <a:cs typeface="Arial Unicode MS"/>
      </a:majorFont>
      <a:minorFont>
        <a:latin typeface="Georgia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eorgia"/>
        <a:ea typeface="ＭＳ Ｐゴシック"/>
        <a:cs typeface="Arial Unicode MS"/>
      </a:majorFont>
      <a:minorFont>
        <a:latin typeface="Georgia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580</Words>
  <Application>Microsoft Office PowerPoint</Application>
  <PresentationFormat>On-screen Show (4:3)</PresentationFormat>
  <Paragraphs>58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Georgia</vt:lpstr>
      <vt:lpstr>Monotype Sorts</vt:lpstr>
      <vt:lpstr>Symbol</vt:lpstr>
      <vt:lpstr>Times New Roman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Example of Detection Algorithm</vt:lpstr>
      <vt:lpstr>Example (Cont.)</vt:lpstr>
      <vt:lpstr>Recovery from Deadlock:  Process Termination</vt:lpstr>
      <vt:lpstr>Recovery from Deadlock:  Resource Preemption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J Zheng</dc:creator>
  <cp:lastModifiedBy>Jeffery, Clinton (jefferyc@uidaho.edu)</cp:lastModifiedBy>
  <cp:revision>736</cp:revision>
  <cp:lastPrinted>2016-03-22T21:58:00Z</cp:lastPrinted>
  <dcterms:created xsi:type="dcterms:W3CDTF">2008-08-03T20:58:00Z</dcterms:created>
  <dcterms:modified xsi:type="dcterms:W3CDTF">2022-10-19T04:56:53Z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1033-11.2.0.8970</vt:lpwstr>
  </property>
</Properties>
</file>