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16"/>
  </p:notesMasterIdLst>
  <p:sldIdLst>
    <p:sldId id="256" r:id="rId3"/>
    <p:sldId id="610" r:id="rId4"/>
    <p:sldId id="653" r:id="rId5"/>
    <p:sldId id="612" r:id="rId6"/>
    <p:sldId id="613" r:id="rId7"/>
    <p:sldId id="614" r:id="rId8"/>
    <p:sldId id="615" r:id="rId9"/>
    <p:sldId id="616" r:id="rId10"/>
    <p:sldId id="617" r:id="rId11"/>
    <p:sldId id="618" r:id="rId12"/>
    <p:sldId id="619" r:id="rId13"/>
    <p:sldId id="620" r:id="rId14"/>
    <p:sldId id="621" r:id="rId15"/>
  </p:sldIdLst>
  <p:sldSz cx="9144000" cy="6858000" type="screen4x3"/>
  <p:notesSz cx="7102475" cy="10233025"/>
  <p:defaultTextStyle>
    <a:defPPr>
      <a:defRPr lang="en-GB"/>
    </a:defPPr>
    <a:lvl1pPr marL="0" lvl="0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742950" lvl="1" indent="-28575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1143000" lvl="2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600200" lvl="3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2057400" lvl="4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lvl="5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lvl="6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lvl="7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lvl="8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449"/>
  </p:normalViewPr>
  <p:slideViewPr>
    <p:cSldViewPr showGuides="1">
      <p:cViewPr varScale="1">
        <p:scale>
          <a:sx n="74" d="100"/>
          <a:sy n="74" d="100"/>
        </p:scale>
        <p:origin x="288" y="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/>
          <p:cNvSpPr/>
          <p:nvPr/>
        </p:nvSpPr>
        <p:spPr>
          <a:xfrm>
            <a:off x="0" y="0"/>
            <a:ext cx="7102475" cy="102330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5" name="AutoShape 2"/>
          <p:cNvSpPr/>
          <p:nvPr/>
        </p:nvSpPr>
        <p:spPr>
          <a:xfrm>
            <a:off x="0" y="0"/>
            <a:ext cx="7102475" cy="102330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6" name="Text Box 3"/>
          <p:cNvSpPr txBox="1"/>
          <p:nvPr/>
        </p:nvSpPr>
        <p:spPr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7" name="Text Box 4"/>
          <p:cNvSpPr txBox="1"/>
          <p:nvPr/>
        </p:nvSpPr>
        <p:spPr>
          <a:xfrm>
            <a:off x="4022725" y="0"/>
            <a:ext cx="3078163" cy="511175"/>
          </a:xfrm>
          <a:prstGeom prst="rect">
            <a:avLst/>
          </a:prstGeom>
          <a:noFill/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8" name="Rectangle 5"/>
          <p:cNvSpPr>
            <a:spLocks noGrp="1" noRot="1" noChangeAspect="1"/>
          </p:cNvSpPr>
          <p:nvPr>
            <p:ph type="sldImg"/>
          </p:nvPr>
        </p:nvSpPr>
        <p:spPr>
          <a:xfrm>
            <a:off x="993775" y="768350"/>
            <a:ext cx="5111750" cy="3833813"/>
          </a:xfrm>
          <a:prstGeom prst="rect">
            <a:avLst/>
          </a:prstGeom>
          <a:noFill/>
          <a:ln w="9360" cap="sq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711200" y="4860925"/>
            <a:ext cx="5676900" cy="46005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t" anchorCtr="0" compatLnSpc="1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  <p:sp>
        <p:nvSpPr>
          <p:cNvPr id="3080" name="Text Box 7"/>
          <p:cNvSpPr txBox="1"/>
          <p:nvPr/>
        </p:nvSpPr>
        <p:spPr>
          <a:xfrm>
            <a:off x="0" y="9720263"/>
            <a:ext cx="3078163" cy="511175"/>
          </a:xfrm>
          <a:prstGeom prst="rect">
            <a:avLst/>
          </a:prstGeom>
          <a:noFill/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022725" y="9720263"/>
            <a:ext cx="3074988" cy="508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b" anchorCtr="0" compatLnSpc="1"/>
          <a:lstStyle>
            <a:lvl1pPr algn="r" eaLnBrk="1" hangingPunct="1">
              <a:buSzPct val="100000"/>
              <a:tabLst>
                <a:tab pos="482600" algn="l"/>
                <a:tab pos="965200" algn="l"/>
                <a:tab pos="1449070" algn="l"/>
                <a:tab pos="1931670" algn="l"/>
                <a:tab pos="2416175" algn="l"/>
                <a:tab pos="2898775" algn="l"/>
              </a:tabLst>
              <a:defRPr sz="13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482600" algn="l"/>
                <a:tab pos="965200" algn="l"/>
                <a:tab pos="1449070" algn="l"/>
                <a:tab pos="1931670" algn="l"/>
                <a:tab pos="2416175" algn="l"/>
                <a:tab pos="2898775" algn="l"/>
              </a:tabLst>
              <a:defRPr/>
            </a:pPr>
            <a:fld id="{70E8A6BD-F5D5-404C-995D-24977FA990F8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‹#›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fld>
            <a:endParaRPr lang="en-US" altLang="en-US" sz="13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Text Box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solidFill>
            <a:srgbClr val="FFFFFF"/>
          </a:solidFill>
        </p:spPr>
      </p:sp>
      <p:sp>
        <p:nvSpPr>
          <p:cNvPr id="33794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11200" y="4860925"/>
            <a:ext cx="5680075" cy="46037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5139" tIns="49472" rIns="95139" bIns="49472" numCol="1" anchor="ctr" anchorCtr="0" compatLnSpc="1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25CB0B27-00B9-864D-AFFE-407F81B6E0DB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tabLst>
                <a:tab pos="482600" algn="l"/>
                <a:tab pos="965200" algn="l"/>
                <a:tab pos="1449388" algn="l"/>
                <a:tab pos="1931988" algn="l"/>
                <a:tab pos="2416175" algn="l"/>
                <a:tab pos="289877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defTabSz="930275">
              <a:tabLst>
                <a:tab pos="482600" algn="l"/>
                <a:tab pos="965200" algn="l"/>
                <a:tab pos="1449388" algn="l"/>
                <a:tab pos="1931988" algn="l"/>
                <a:tab pos="2416175" algn="l"/>
                <a:tab pos="289877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defTabSz="930275">
              <a:tabLst>
                <a:tab pos="482600" algn="l"/>
                <a:tab pos="965200" algn="l"/>
                <a:tab pos="1449388" algn="l"/>
                <a:tab pos="1931988" algn="l"/>
                <a:tab pos="2416175" algn="l"/>
                <a:tab pos="289877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defTabSz="930275">
              <a:tabLst>
                <a:tab pos="482600" algn="l"/>
                <a:tab pos="965200" algn="l"/>
                <a:tab pos="1449388" algn="l"/>
                <a:tab pos="1931988" algn="l"/>
                <a:tab pos="2416175" algn="l"/>
                <a:tab pos="289877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defTabSz="930275">
              <a:tabLst>
                <a:tab pos="482600" algn="l"/>
                <a:tab pos="965200" algn="l"/>
                <a:tab pos="1449388" algn="l"/>
                <a:tab pos="1931988" algn="l"/>
                <a:tab pos="2416175" algn="l"/>
                <a:tab pos="289877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tabLst>
                <a:tab pos="482600" algn="l"/>
                <a:tab pos="965200" algn="l"/>
                <a:tab pos="1449388" algn="l"/>
                <a:tab pos="1931988" algn="l"/>
                <a:tab pos="2416175" algn="l"/>
                <a:tab pos="289877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tabLst>
                <a:tab pos="482600" algn="l"/>
                <a:tab pos="965200" algn="l"/>
                <a:tab pos="1449388" algn="l"/>
                <a:tab pos="1931988" algn="l"/>
                <a:tab pos="2416175" algn="l"/>
                <a:tab pos="289877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tabLst>
                <a:tab pos="482600" algn="l"/>
                <a:tab pos="965200" algn="l"/>
                <a:tab pos="1449388" algn="l"/>
                <a:tab pos="1931988" algn="l"/>
                <a:tab pos="2416175" algn="l"/>
                <a:tab pos="289877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tabLst>
                <a:tab pos="482600" algn="l"/>
                <a:tab pos="965200" algn="l"/>
                <a:tab pos="1449388" algn="l"/>
                <a:tab pos="1931988" algn="l"/>
                <a:tab pos="2416175" algn="l"/>
                <a:tab pos="289877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fld id="{7ED238C4-7F1C-4C60-8257-B6E8154247E1}" type="slidenum">
              <a:rPr lang="en-US" altLang="en-US" sz="1300">
                <a:solidFill>
                  <a:schemeClr val="tx1"/>
                </a:solidFill>
                <a:latin typeface="Helvetica" panose="020B0604020202020204" pitchFamily="34" charset="0"/>
              </a:rPr>
              <a:pPr/>
              <a:t>2</a:t>
            </a:fld>
            <a:endParaRPr lang="en-US" altLang="en-US" sz="1300">
              <a:solidFill>
                <a:schemeClr val="tx1"/>
              </a:solidFill>
              <a:latin typeface="Helvetica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FBE3663C-4ED2-D80F-48B9-302CA87308CF}"/>
              </a:ext>
            </a:extLst>
          </p:cNvPr>
          <p:cNvSpPr>
            <a:spLocks noGrp="1" noRot="1" noChangeArrowheads="1" noTextEdit="1"/>
          </p:cNvSpPr>
          <p:nvPr>
            <p:ph type="sldImg" idx="4294967295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F60428AC-9ACD-C024-D5E8-5293B60702C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prstTxWarp prst="textNoShape">
              <a:avLst/>
            </a:prstTxWarp>
          </a:bodyPr>
          <a:lstStyle/>
          <a:p>
            <a:r>
              <a:rPr lang="en-US" altLang="en-US"/>
              <a:t>First-fit is faster.</a:t>
            </a:r>
          </a:p>
          <a:p>
            <a:r>
              <a:rPr lang="en-US" altLang="en-US"/>
              <a:t>Best-fit is better in terms of storage utilization.</a:t>
            </a:r>
          </a:p>
          <a:p>
            <a:r>
              <a:rPr lang="en-US" altLang="en-US"/>
              <a:t>Worst-fit may lead less fragmentation.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0722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r>
              <a:rPr lang="en-US" altLang="en-US" dirty="0"/>
              <a:t>First fit: 500KB (288KB left), 600KB (183KB left), 500KB (176KB left),  stuck</a:t>
            </a:r>
          </a:p>
          <a:p>
            <a:pPr lvl="0"/>
            <a:r>
              <a:rPr lang="en-US" altLang="en-US" dirty="0"/>
              <a:t>Best fit: 300KB (78 left), 500KB (83left), 200KB (88left), 600KB(174left)</a:t>
            </a:r>
          </a:p>
          <a:p>
            <a:pPr lvl="0"/>
            <a:r>
              <a:rPr lang="en-US" altLang="en-US" dirty="0"/>
              <a:t>Worst-fit: 600KB (388left), 500KB (83left), 600KB(276left), stuck</a:t>
            </a:r>
          </a:p>
        </p:txBody>
      </p:sp>
      <p:sp>
        <p:nvSpPr>
          <p:cNvPr id="30723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rgbClr val="000000"/>
                </a:solidFill>
                <a:latin typeface="Arial" panose="020B0604020202020204" pitchFamily="34" charset="0"/>
              </a:rPr>
              <a:t>4</a:t>
            </a:fld>
            <a:endParaRPr lang="en-US" altLang="en-US" sz="13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30275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Helvetica" charset="0"/>
              </a:rPr>
              <a:t>5</a:t>
            </a:fld>
            <a:endParaRPr lang="en-US" altLang="en-US" sz="1300" dirty="0">
              <a:solidFill>
                <a:schemeClr val="tx1"/>
              </a:solidFill>
              <a:latin typeface="Helvetica" charset="0"/>
            </a:endParaRPr>
          </a:p>
        </p:txBody>
      </p:sp>
      <p:sp>
        <p:nvSpPr>
          <p:cNvPr id="32770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2771" name="Rectangle 3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r>
              <a:rPr lang="en-US" altLang="en-US" dirty="0"/>
              <a:t>Have 18,464 bytes. Suppose that the next process requests 18,462 bytes. If we allocate exactly the requested block, we are left with a hole of 2 bytes. The overhead to keep track of this hole will be substantially larger than the hole itself.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5842" name="Text Placeholder 2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30275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Helvetica" charset="0"/>
              </a:rPr>
              <a:t>8</a:t>
            </a:fld>
            <a:endParaRPr lang="en-US" altLang="en-US" sz="1300" dirty="0">
              <a:solidFill>
                <a:schemeClr val="tx1"/>
              </a:solidFill>
              <a:latin typeface="Helvetica" charset="0"/>
            </a:endParaRPr>
          </a:p>
        </p:txBody>
      </p:sp>
      <p:sp>
        <p:nvSpPr>
          <p:cNvPr id="37890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7891" name="Rectangle 3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30275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Helvetica" charset="0"/>
              </a:rPr>
              <a:t>9</a:t>
            </a:fld>
            <a:endParaRPr lang="en-US" altLang="en-US" sz="1300" dirty="0">
              <a:solidFill>
                <a:schemeClr val="tx1"/>
              </a:solidFill>
              <a:latin typeface="Helvetica" charset="0"/>
            </a:endParaRPr>
          </a:p>
        </p:txBody>
      </p:sp>
      <p:sp>
        <p:nvSpPr>
          <p:cNvPr id="39938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9939" name="Rectangle 3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3010" name="Text Placeholder 2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r>
              <a:rPr lang="en-US" altLang="en-US"/>
              <a:t>The x86-64 architecture does not use segmentation in long mode (64-bit mode). Four of the segment registers: CS, SS, DS, and ES are forced to 0</a:t>
            </a:r>
          </a:p>
          <a:p>
            <a:pPr lvl="0"/>
            <a:endParaRPr lang="en-US" altLang="en-US"/>
          </a:p>
          <a:p>
            <a:pPr lvl="0"/>
            <a:r>
              <a:rPr lang="en-US" altLang="en-US"/>
              <a:t>In the Intel 80386 and later, protected mode retains the segmentation mechanism of 80286 protected mode, but a paging unit has been added as a second layer of address translation between the segmentation unit and the physical bus.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6082" name="Text Placeholder 2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r>
              <a:rPr lang="en-US" altLang="en-US"/>
              <a:t>this is a very limited/boring use of segments!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2613" y="6350"/>
            <a:ext cx="2055812" cy="570547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350"/>
            <a:ext cx="6018213" cy="570547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447800"/>
            <a:ext cx="4037013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1413" y="1447800"/>
            <a:ext cx="4037012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0000" tIns="46800" rIns="90000" bIns="4680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2613" y="6350"/>
            <a:ext cx="2055812" cy="570547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350"/>
            <a:ext cx="6018213" cy="570547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447800"/>
            <a:ext cx="4037013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1413" y="1447800"/>
            <a:ext cx="4037012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0000" tIns="46800" rIns="90000" bIns="4680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/>
          </p:cNvSpPr>
          <p:nvPr>
            <p:ph type="title"/>
          </p:nvPr>
        </p:nvSpPr>
        <p:spPr>
          <a:xfrm>
            <a:off x="762000" y="6350"/>
            <a:ext cx="8150225" cy="1433513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ctr"/>
          <a:lstStyle/>
          <a:p>
            <a:pPr lvl="0"/>
            <a:r>
              <a:rPr lang="en-GB" altLang="en-US" dirty="0"/>
              <a:t>Click to edit the title text format</a:t>
            </a:r>
          </a:p>
        </p:txBody>
      </p:sp>
      <p:sp>
        <p:nvSpPr>
          <p:cNvPr id="1027" name="Rectangle 2"/>
          <p:cNvSpPr>
            <a:spLocks noGrp="1"/>
          </p:cNvSpPr>
          <p:nvPr>
            <p:ph type="body"/>
          </p:nvPr>
        </p:nvSpPr>
        <p:spPr>
          <a:xfrm>
            <a:off x="762000" y="1447800"/>
            <a:ext cx="8226425" cy="4264025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t"/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 indent="-285750"/>
            <a:r>
              <a:rPr lang="en-GB" altLang="en-US" dirty="0"/>
              <a:t>Second Outline Level</a:t>
            </a:r>
          </a:p>
          <a:p>
            <a:pPr lvl="2" indent="-228600"/>
            <a:r>
              <a:rPr lang="en-GB" altLang="en-US" dirty="0"/>
              <a:t>Third Outline Level</a:t>
            </a:r>
          </a:p>
          <a:p>
            <a:pPr lvl="3" indent="-228600"/>
            <a:r>
              <a:rPr lang="en-GB" altLang="en-US" dirty="0"/>
              <a:t>Fourth Outline Level</a:t>
            </a:r>
          </a:p>
          <a:p>
            <a:pPr lvl="4" indent="-228600"/>
            <a:r>
              <a:rPr lang="en-GB" altLang="en-US" dirty="0"/>
              <a:t>Fifth Outline Level</a:t>
            </a:r>
          </a:p>
          <a:p>
            <a:pPr lvl="4" indent="-228600"/>
            <a:r>
              <a:rPr lang="en-GB" altLang="en-US" dirty="0"/>
              <a:t>Sixth Outline Level</a:t>
            </a:r>
          </a:p>
          <a:p>
            <a:pPr lvl="4" indent="-228600"/>
            <a:r>
              <a:rPr lang="en-GB" altLang="en-US" dirty="0"/>
              <a:t>Seventh Outline Level</a:t>
            </a:r>
          </a:p>
        </p:txBody>
      </p:sp>
      <p:sp>
        <p:nvSpPr>
          <p:cNvPr id="1028" name="Text Box 3"/>
          <p:cNvSpPr txBox="1"/>
          <p:nvPr/>
        </p:nvSpPr>
        <p:spPr>
          <a:xfrm>
            <a:off x="6172200" y="6248400"/>
            <a:ext cx="2797175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/>
          <a:lstStyle/>
          <a:p>
            <a:pPr lvl="0" eaLnBrk="0" hangingPunct="0">
              <a:buSzPct val="100000"/>
            </a:pPr>
            <a:endParaRPr lang="en-US" altLang="en-US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pic>
        <p:nvPicPr>
          <p:cNvPr id="1029" name="Picture 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010400" y="6011863"/>
            <a:ext cx="1905000" cy="549275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1"/>
          <p:cNvSpPr/>
          <p:nvPr/>
        </p:nvSpPr>
        <p:spPr>
          <a:xfrm>
            <a:off x="533400" y="2819400"/>
            <a:ext cx="8153400" cy="1588"/>
          </a:xfrm>
          <a:prstGeom prst="line">
            <a:avLst/>
          </a:prstGeom>
          <a:ln w="38160" cap="sq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pic>
        <p:nvPicPr>
          <p:cNvPr id="2051" name="Picture 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5638800"/>
            <a:ext cx="3200400" cy="9223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2" name="Rectangle 3"/>
          <p:cNvSpPr>
            <a:spLocks noGrp="1"/>
          </p:cNvSpPr>
          <p:nvPr>
            <p:ph type="title"/>
          </p:nvPr>
        </p:nvSpPr>
        <p:spPr>
          <a:xfrm>
            <a:off x="762000" y="6350"/>
            <a:ext cx="8150225" cy="1433513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ctr"/>
          <a:lstStyle/>
          <a:p>
            <a:pPr lvl="0"/>
            <a:r>
              <a:rPr lang="en-GB" altLang="en-US" dirty="0"/>
              <a:t>Click to edit the title text format</a:t>
            </a:r>
          </a:p>
        </p:txBody>
      </p:sp>
      <p:sp>
        <p:nvSpPr>
          <p:cNvPr id="2053" name="Rectangle 4"/>
          <p:cNvSpPr>
            <a:spLocks noGrp="1"/>
          </p:cNvSpPr>
          <p:nvPr>
            <p:ph type="body"/>
          </p:nvPr>
        </p:nvSpPr>
        <p:spPr>
          <a:xfrm>
            <a:off x="762000" y="1447800"/>
            <a:ext cx="8226425" cy="4264025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t"/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 indent="-285750"/>
            <a:r>
              <a:rPr lang="en-GB" altLang="en-US" dirty="0"/>
              <a:t>Second Outline Level</a:t>
            </a:r>
          </a:p>
          <a:p>
            <a:pPr lvl="2" indent="-228600"/>
            <a:r>
              <a:rPr lang="en-GB" altLang="en-US" dirty="0"/>
              <a:t>Third Outline Level</a:t>
            </a:r>
          </a:p>
          <a:p>
            <a:pPr lvl="3" indent="-228600"/>
            <a:r>
              <a:rPr lang="en-GB" altLang="en-US" dirty="0"/>
              <a:t>Fourth Outline Level</a:t>
            </a:r>
          </a:p>
          <a:p>
            <a:pPr lvl="4" indent="-228600"/>
            <a:r>
              <a:rPr lang="en-GB" altLang="en-US" dirty="0"/>
              <a:t>Fifth Outline Level</a:t>
            </a:r>
          </a:p>
          <a:p>
            <a:pPr lvl="4" indent="-228600"/>
            <a:r>
              <a:rPr lang="en-GB" altLang="en-US" dirty="0"/>
              <a:t>Sixth Outline Level</a:t>
            </a:r>
          </a:p>
          <a:p>
            <a:pPr lvl="4" indent="-228600"/>
            <a:r>
              <a:rPr lang="en-GB" altLang="en-US" dirty="0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228600" y="1219200"/>
            <a:ext cx="8686800" cy="1371600"/>
          </a:xfrm>
          <a:prstGeom prst="rect">
            <a:avLst/>
          </a:prstGeom>
          <a:noFill/>
          <a:ln>
            <a:noFill/>
          </a:ln>
          <a:effectLst/>
        </p:spPr>
        <p:txBody>
          <a:bodyPr anchor="b" anchorCtr="1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+mn-cs"/>
              </a:rPr>
              <a:t>Memory Management (2)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638300" y="3111500"/>
            <a:ext cx="5867400" cy="2151063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Dr. Clinton Jeffery</a:t>
            </a:r>
          </a:p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CSE325 Principles of 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</a:b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Operating Systems</a:t>
            </a:r>
          </a:p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10/21/2022</a:t>
            </a:r>
          </a:p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uLnTx/>
              <a:uFillTx/>
              <a:latin typeface="Georgia" panose="02040502050405020303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613" y="6350"/>
            <a:ext cx="8583613" cy="973138"/>
          </a:xfrm>
        </p:spPr>
        <p:txBody>
          <a:bodyPr/>
          <a:lstStyle/>
          <a:p>
            <a:pPr marL="0" marR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Segmentation Translation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138113" y="979488"/>
            <a:ext cx="8677275" cy="49688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indent="-457200">
              <a:buFont typeface="Wingdings" panose="05000000000000000000" charset="0"/>
              <a:buChar char="q"/>
            </a:pPr>
            <a:r>
              <a:rPr lang="en-US" sz="3200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ea"/>
              </a:rPr>
              <a:t>Virtual address: </a:t>
            </a:r>
            <a:r>
              <a:rPr lang="en-US" sz="3200" noProof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anose="020B0609020204030204" charset="0"/>
                <a:ea typeface="MS PGothic" panose="020B0600070205080204" pitchFamily="34" charset="-128"/>
                <a:cs typeface="+mn-ea"/>
              </a:rPr>
              <a:t>&lt;segment-number, offset&gt;</a:t>
            </a:r>
            <a:endParaRPr lang="en-US" sz="3200" noProof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anose="020B0609020204030204" charset="0"/>
            </a:endParaRPr>
          </a:p>
          <a:p>
            <a:pPr marL="457200" indent="-457200">
              <a:buFont typeface="Wingdings" panose="05000000000000000000" charset="0"/>
              <a:buChar char="q"/>
            </a:pPr>
            <a:r>
              <a:rPr lang="en-US" sz="3200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ea"/>
              </a:rPr>
              <a:t>Segment table maps segment number to segment information</a:t>
            </a:r>
            <a:endParaRPr lang="en-US" sz="3200" noProof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914400" lvl="1" indent="-457200" fontAlgn="base">
              <a:buFont typeface="Wingdings" panose="05000000000000000000" charset="0"/>
              <a:buChar char="q"/>
            </a:pPr>
            <a:r>
              <a:rPr lang="en-US" sz="3200" strike="noStrike" noProof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ea"/>
              </a:rPr>
              <a:t>Base</a:t>
            </a:r>
            <a:r>
              <a:rPr lang="en-US" sz="3200" strike="noStrike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ea"/>
              </a:rPr>
              <a:t>: starting address of the segment in physical memory</a:t>
            </a:r>
            <a:endParaRPr lang="en-US" sz="3200" strike="noStrike" noProof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914400" lvl="1" indent="-457200" fontAlgn="base">
              <a:buFont typeface="Wingdings" panose="05000000000000000000" charset="0"/>
              <a:buChar char="q"/>
            </a:pPr>
            <a:r>
              <a:rPr lang="en-US" sz="3200" strike="noStrike" noProof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ea"/>
              </a:rPr>
              <a:t>Limit</a:t>
            </a:r>
            <a:r>
              <a:rPr lang="en-US" sz="3200" strike="noStrike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ea"/>
              </a:rPr>
              <a:t>: length of the segment</a:t>
            </a:r>
            <a:endParaRPr lang="en-US" sz="3200" strike="noStrike" noProof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914400" lvl="1" indent="-457200" fontAlgn="base">
              <a:buFont typeface="Wingdings" panose="05000000000000000000" charset="0"/>
              <a:buChar char="q"/>
            </a:pPr>
            <a:r>
              <a:rPr lang="en-US" sz="3200" strike="noStrike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ea"/>
              </a:rPr>
              <a:t>Addition metadata includes protection bits (</a:t>
            </a:r>
            <a:r>
              <a:rPr lang="en-US" sz="3200" strike="noStrike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ea"/>
              </a:rPr>
              <a:t>validation bit</a:t>
            </a:r>
            <a:r>
              <a:rPr lang="en-US" sz="3200" strike="noStrike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ea"/>
              </a:rPr>
              <a:t>, </a:t>
            </a:r>
            <a:r>
              <a:rPr lang="en-US" sz="3200" strike="noStrike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ea"/>
              </a:rPr>
              <a:t>r/w/e priviledges</a:t>
            </a:r>
            <a:r>
              <a:rPr lang="en-US" sz="3200" strike="noStrike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ea"/>
              </a:rPr>
              <a:t> etc.)</a:t>
            </a:r>
            <a:endParaRPr lang="en-US" sz="3200" strike="noStrike" noProof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457200" indent="-457200">
              <a:buFont typeface="Wingdings" panose="05000000000000000000" charset="0"/>
              <a:buChar char="q"/>
            </a:pPr>
            <a:r>
              <a:rPr lang="en-US" sz="3200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ea"/>
              </a:rPr>
              <a:t>Limit &amp; protection checked on each access</a:t>
            </a:r>
            <a:endParaRPr lang="en-US" sz="3200" noProof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350"/>
            <a:ext cx="8531225" cy="933450"/>
          </a:xfrm>
        </p:spPr>
        <p:txBody>
          <a:bodyPr/>
          <a:lstStyle/>
          <a:p>
            <a:pPr marL="0" marR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x86 Segment Selector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588" y="941388"/>
            <a:ext cx="8489950" cy="5776913"/>
          </a:xfrm>
        </p:spPr>
        <p:txBody>
          <a:bodyPr/>
          <a:lstStyle/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Logical	address: </a:t>
            </a:r>
            <a:r>
              <a:rPr kumimoji="0" lang="en-US" sz="2400" b="0" i="0" u="none" strike="noStrike" kern="0" cap="none" spc="0" normalizeH="0" baseline="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segment selector</a:t>
            </a:r>
            <a:r>
              <a:rPr kumimoji="0" 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+ offset	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Segment selector stored	in segment registers	 (16-bit)	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100" b="0" i="0" u="none" strike="noStrike" kern="0" cap="none" spc="0" normalizeH="0" baseline="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anose="020B0609020204030204" charset="0"/>
                <a:ea typeface="MS PGothic" panose="020B0600070205080204" pitchFamily="34" charset="-128"/>
                <a:cs typeface="+mn-cs"/>
              </a:rPr>
              <a:t>cs</a:t>
            </a:r>
            <a:r>
              <a:rPr kumimoji="0" lang="en-US" sz="21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: code segment selector	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100" b="0" i="0" u="none" strike="noStrike" kern="0" cap="none" spc="0" normalizeH="0" baseline="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anose="020B0609020204030204" charset="0"/>
                <a:ea typeface="MS PGothic" panose="020B0600070205080204" pitchFamily="34" charset="-128"/>
                <a:cs typeface="+mn-cs"/>
              </a:rPr>
              <a:t>ss</a:t>
            </a:r>
            <a:r>
              <a:rPr kumimoji="0" lang="en-US" sz="21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: stack segment selector	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100" b="0" i="0" u="none" strike="noStrike" kern="0" cap="none" spc="0" normalizeH="0" baseline="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anose="020B0609020204030204" charset="0"/>
                <a:ea typeface="MS PGothic" panose="020B0600070205080204" pitchFamily="34" charset="-128"/>
                <a:cs typeface="+mn-cs"/>
              </a:rPr>
              <a:t>ds</a:t>
            </a:r>
            <a:r>
              <a:rPr kumimoji="0" lang="en-US" sz="21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: data segment selector	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100" b="0" i="0" u="none" strike="noStrike" kern="0" cap="none" spc="0" normalizeH="0" baseline="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anose="020B0609020204030204" charset="0"/>
                <a:ea typeface="MS PGothic" panose="020B0600070205080204" pitchFamily="34" charset="-128"/>
                <a:cs typeface="+mn-cs"/>
              </a:rPr>
              <a:t>es,fs,gs: </a:t>
            </a:r>
            <a:r>
              <a:rPr kumimoji="0" lang="en-US" sz="2100" b="0" i="0" u="none" strike="noStrike" kern="0" cap="none" spc="0" normalizeH="0" baseline="0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extra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Segment register can be	implicitly	or explicitly specified	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1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Implicit by type of memory reference (</a:t>
            </a:r>
            <a:r>
              <a:rPr kumimoji="0" lang="en-US" sz="2100" b="0" i="0" u="none" strike="noStrike" kern="0" cap="none" spc="0" normalizeH="0" baseline="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anose="020B0609020204030204" charset="0"/>
                <a:ea typeface="MS PGothic" panose="020B0600070205080204" pitchFamily="34" charset="-128"/>
                <a:cs typeface="+mn-cs"/>
              </a:rPr>
              <a:t>jmp</a:t>
            </a:r>
            <a:r>
              <a:rPr kumimoji="0" lang="en-US" sz="21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)	</a:t>
            </a:r>
          </a:p>
          <a:p>
            <a:pPr marL="1143000" marR="0" lvl="2" indent="-228600" algn="l" defTabSz="4572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1800" b="0" i="0" u="none" strike="noStrike" kern="0" cap="none" spc="0" normalizeH="0" baseline="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anose="020B0609020204030204" charset="0"/>
                <a:ea typeface="MS PGothic" panose="020B0600070205080204" pitchFamily="34" charset="-128"/>
                <a:cs typeface="+mn-cs"/>
              </a:rPr>
              <a:t>mov $8049780, %eax</a:t>
            </a:r>
            <a:r>
              <a:rPr kumimoji="0" lang="en-US" sz="1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 // implicitly use </a:t>
            </a:r>
            <a:r>
              <a:rPr kumimoji="0" lang="en-US" sz="1800" b="0" i="0" u="none" strike="noStrike" kern="0" cap="none" spc="0" normalizeH="0" baseline="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ds</a:t>
            </a:r>
            <a:r>
              <a:rPr kumimoji="0" lang="en-US" sz="1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	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1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Through	special	registers (</a:t>
            </a:r>
            <a:r>
              <a:rPr kumimoji="0" lang="en-US" sz="2100" b="0" i="0" u="none" strike="noStrike" kern="0" cap="none" spc="0" normalizeH="0" baseline="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anose="020B0609020204030204" charset="0"/>
                <a:ea typeface="MS PGothic" panose="020B0600070205080204" pitchFamily="34" charset="-128"/>
                <a:cs typeface="+mn-cs"/>
              </a:rPr>
              <a:t>cs,ss,ds,es,fs,gs </a:t>
            </a:r>
            <a:r>
              <a:rPr kumimoji="0" lang="en-US" sz="21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on x86)</a:t>
            </a:r>
          </a:p>
          <a:p>
            <a:pPr marL="1143000" marR="0" lvl="2" indent="-228600" algn="l" defTabSz="4572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1800" b="0" i="0" u="none" strike="noStrike" kern="0" cap="none" spc="0" normalizeH="0" baseline="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anose="020B0609020204030204" charset="0"/>
                <a:ea typeface="MS PGothic" panose="020B0600070205080204" pitchFamily="34" charset="-128"/>
                <a:cs typeface="+mn-cs"/>
              </a:rPr>
              <a:t>mov %ss:$8049780, %eax</a:t>
            </a:r>
            <a:r>
              <a:rPr kumimoji="0" lang="en-US" sz="1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	// explicitly use </a:t>
            </a:r>
            <a:r>
              <a:rPr kumimoji="0" lang="en-US" sz="1800" b="0" i="0" u="none" strike="noStrike" kern="0" cap="none" spc="0" normalizeH="0" baseline="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anose="020B0609020204030204" charset="0"/>
                <a:ea typeface="MS PGothic" panose="020B0600070205080204" pitchFamily="34" charset="-128"/>
                <a:cs typeface="+mn-cs"/>
              </a:rPr>
              <a:t>ss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400" b="0" i="0" u="none" strike="noStrike" kern="0" cap="none" spc="0" normalizeH="0" baseline="0" noProof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Support for segmentation removed in x86-64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100" b="0" i="0" u="none" strike="noStrike" kern="0" cap="none" spc="0" normalizeH="0" baseline="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anose="020B0609020204030204" charset="0"/>
                <a:ea typeface="MS PGothic" panose="020B0600070205080204" pitchFamily="34" charset="-128"/>
                <a:cs typeface="+mn-cs"/>
              </a:rPr>
              <a:t>cs, ss, ds</a:t>
            </a:r>
            <a:r>
              <a:rPr kumimoji="0" lang="en-US" sz="2100" b="0" i="0" u="none" strike="noStrike" kern="0" cap="none" spc="0" normalizeH="0" baseline="0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, and </a:t>
            </a:r>
            <a:r>
              <a:rPr kumimoji="0" lang="en-US" sz="2100" b="0" i="0" u="none" strike="noStrike" kern="0" cap="none" spc="0" normalizeH="0" baseline="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anose="020B0609020204030204" charset="0"/>
                <a:ea typeface="MS PGothic" panose="020B0600070205080204" pitchFamily="34" charset="-128"/>
                <a:cs typeface="+mn-cs"/>
              </a:rPr>
              <a:t>es</a:t>
            </a:r>
            <a:r>
              <a:rPr kumimoji="0" lang="en-US" sz="2100" b="0" i="0" u="none" strike="noStrike" kern="0" cap="none" spc="0" normalizeH="0" baseline="0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are forced to 0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/>
          <p:cNvSpPr>
            <a:spLocks noGrp="1"/>
          </p:cNvSpPr>
          <p:nvPr>
            <p:ph type="title"/>
          </p:nvPr>
        </p:nvSpPr>
        <p:spPr>
          <a:xfrm>
            <a:off x="271463" y="6350"/>
            <a:ext cx="8640762" cy="1433513"/>
          </a:xfrm>
        </p:spPr>
        <p:txBody>
          <a:bodyPr lIns="90000" tIns="46800" rIns="90000" bIns="46800" anchor="ctr"/>
          <a:lstStyle/>
          <a:p>
            <a:r>
              <a:rPr lang="en-US" altLang="en-US"/>
              <a:t>x86 Segmentation Hardware</a:t>
            </a:r>
          </a:p>
        </p:txBody>
      </p:sp>
      <p:pic>
        <p:nvPicPr>
          <p:cNvPr id="44034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0538" y="1244600"/>
            <a:ext cx="7877175" cy="436880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213" y="6350"/>
            <a:ext cx="8609013" cy="695325"/>
          </a:xfrm>
        </p:spPr>
        <p:txBody>
          <a:bodyPr/>
          <a:lstStyle/>
          <a:p>
            <a:pPr marL="0" marR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xv6 Segments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413" y="701675"/>
            <a:ext cx="8226425" cy="6069013"/>
          </a:xfrm>
        </p:spPr>
        <p:txBody>
          <a:bodyPr/>
          <a:lstStyle/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800" b="0" i="0" u="none" strike="noStrike" kern="0" cap="none" spc="0" normalizeH="0" baseline="0" noProof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anose="020B0609020204030204" charset="0"/>
                <a:ea typeface="MS PGothic" panose="020B0600070205080204" pitchFamily="34" charset="-128"/>
                <a:cs typeface="+mn-cs"/>
              </a:rPr>
              <a:t>vm.c</a:t>
            </a:r>
            <a:r>
              <a:rPr kumimoji="0" 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, </a:t>
            </a:r>
            <a:r>
              <a:rPr kumimoji="0" lang="en-US" sz="2800" b="0" i="0" u="none" strike="noStrike" kern="0" cap="none" spc="0" normalizeH="0" baseline="0" noProof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anose="020B0609020204030204" charset="0"/>
                <a:ea typeface="MS PGothic" panose="020B0600070205080204" pitchFamily="34" charset="-128"/>
                <a:cs typeface="+mn-cs"/>
              </a:rPr>
              <a:t>ksegment()</a:t>
            </a:r>
          </a:p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None/>
            </a:pPr>
            <a:endParaRPr kumimoji="0" lang="en-US" sz="2800" b="0" i="0" u="none" strike="noStrike" kern="0" cap="none" spc="0" normalizeH="0" baseline="0" noProof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anose="020B0609020204030204" charset="0"/>
              <a:ea typeface="MS PGothic" panose="020B0600070205080204" pitchFamily="34" charset="-128"/>
              <a:cs typeface="+mn-cs"/>
            </a:endParaRP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800" b="0" i="0" u="none" strike="noStrike" kern="0" cap="none" spc="0" normalizeH="0" baseline="0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Rely mainly on paging (like Linux)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800" b="0" i="0" u="none" strike="noStrike" kern="0" cap="none" spc="0" normalizeH="0" baseline="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Kernel code</a:t>
            </a:r>
            <a:r>
              <a:rPr kumimoji="0" 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: readable + executable in kernel mode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800" b="0" i="0" u="none" strike="noStrike" kern="0" cap="none" spc="0" normalizeH="0" baseline="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Kernel data</a:t>
            </a:r>
            <a:r>
              <a:rPr kumimoji="0" 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: writeable in kernel mode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800" b="0" i="0" u="none" strike="noStrike" kern="0" cap="none" spc="0" normalizeH="0" baseline="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User code</a:t>
            </a:r>
            <a:r>
              <a:rPr kumimoji="0" 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: readable + executable in user mode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800" b="0" i="0" u="none" strike="noStrike" kern="0" cap="none" spc="0" normalizeH="0" baseline="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User data</a:t>
            </a:r>
            <a:r>
              <a:rPr kumimoji="0" 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: writable in user mode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These are all null mappings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45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Map to </a:t>
            </a:r>
            <a:r>
              <a:rPr kumimoji="0" lang="en-US" sz="2450" b="0" i="0" u="none" strike="noStrike" kern="0" cap="none" spc="0" normalizeH="0" baseline="0" noProof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anose="020B0609020204030204" charset="0"/>
                <a:ea typeface="MS PGothic" panose="020B0600070205080204" pitchFamily="34" charset="-128"/>
                <a:cs typeface="+mn-cs"/>
              </a:rPr>
              <a:t>[0, 0xFFFFFFFF]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45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linear address = offset</a:t>
            </a:r>
            <a:endParaRPr kumimoji="0" lang="en-US" sz="2400" b="0" i="0" u="none" strike="noStrike" kern="0" cap="none" spc="0" normalizeH="0" baseline="0" noProof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anose="020B0609020204030204" charset="0"/>
              <a:ea typeface="MS PGothic" panose="020B0600070205080204" pitchFamily="34" charset="-128"/>
              <a:cs typeface="+mn-cs"/>
            </a:endParaRP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endParaRPr kumimoji="0" lang="en-US" sz="3200" b="0" i="0" u="none" strike="noStrike" kern="0" cap="none" spc="0" normalizeH="0" baseline="0" noProof="1">
              <a:solidFill>
                <a:srgbClr val="000000"/>
              </a:solidFill>
              <a:latin typeface="+mn-lt"/>
              <a:ea typeface="MS PGothic" panose="020B0600070205080204" pitchFamily="34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D8C13233-B1A9-6257-8DA3-71E605229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8804275" cy="1373188"/>
          </a:xfrm>
        </p:spPr>
        <p:txBody>
          <a:bodyPr/>
          <a:lstStyle/>
          <a:p>
            <a:pPr eaLnBrk="1" hangingPunct="1">
              <a:buClr>
                <a:srgbClr val="000000"/>
              </a:buClr>
              <a:buSzTx/>
              <a:defRPr/>
            </a:pPr>
            <a:r>
              <a:rPr lang="en-US" altLang="en-US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Dynamic Memory</a:t>
            </a:r>
            <a:br>
              <a:rPr lang="en-US" altLang="en-US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Allocation Problem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72BFF1DB-0698-6689-D5E7-045A4B1D4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500" y="2032000"/>
            <a:ext cx="8512175" cy="4064000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lang="en-US" altLang="en-US" sz="2400" b="1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First-fit</a:t>
            </a:r>
            <a:r>
              <a:rPr lang="en-US" altLang="en-US" sz="240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en-US" altLang="en-US" sz="2400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Allocate the </a:t>
            </a:r>
            <a:r>
              <a:rPr lang="en-US" altLang="en-US" sz="2400" b="1" i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first</a:t>
            </a:r>
            <a:r>
              <a:rPr lang="en-US" altLang="en-US" sz="2400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hole that is big enough</a:t>
            </a:r>
          </a:p>
          <a:p>
            <a:pPr>
              <a:lnSpc>
                <a:spcPct val="90000"/>
              </a:lnSpc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lang="en-US" altLang="en-US" sz="2400" b="1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Best-fit</a:t>
            </a:r>
            <a:r>
              <a:rPr lang="en-US" altLang="en-US" sz="240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en-US" altLang="en-US" sz="2400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Allocate the </a:t>
            </a:r>
            <a:r>
              <a:rPr lang="en-US" altLang="en-US" sz="2400" b="1" i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smallest</a:t>
            </a:r>
            <a:r>
              <a:rPr lang="en-US" altLang="en-US" sz="2400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hole that is big enough; must search entire list, unless ordered by size  </a:t>
            </a:r>
          </a:p>
          <a:p>
            <a:pPr marL="800100" lvl="1" indent="-342900">
              <a:lnSpc>
                <a:spcPct val="90000"/>
              </a:lnSpc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lang="en-US" altLang="en-US" sz="2400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Produces the smallest leftover hole</a:t>
            </a:r>
          </a:p>
          <a:p>
            <a:pPr>
              <a:lnSpc>
                <a:spcPct val="90000"/>
              </a:lnSpc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lang="en-US" altLang="en-US" sz="2400" b="1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Worst-fit</a:t>
            </a:r>
            <a:r>
              <a:rPr lang="en-US" altLang="en-US" sz="240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en-US" altLang="en-US" sz="2400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Allocate the </a:t>
            </a:r>
            <a:r>
              <a:rPr lang="en-US" altLang="en-US" sz="2400" b="1" i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largest</a:t>
            </a:r>
            <a:r>
              <a:rPr lang="en-US" altLang="en-US" sz="2400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hole; must also search entire list  </a:t>
            </a:r>
          </a:p>
          <a:p>
            <a:pPr marL="800100" lvl="1" indent="-342900">
              <a:lnSpc>
                <a:spcPct val="90000"/>
              </a:lnSpc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lang="en-US" altLang="en-US" sz="2400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Produces the largest leftover hole</a:t>
            </a:r>
          </a:p>
        </p:txBody>
      </p:sp>
      <p:sp>
        <p:nvSpPr>
          <p:cNvPr id="41988" name="Text Box 4">
            <a:extLst>
              <a:ext uri="{FF2B5EF4-FFF2-40B4-BE49-F238E27FC236}">
                <a16:creationId xmlns:a16="http://schemas.microsoft.com/office/drawing/2014/main" id="{B1BC84A7-6ABF-52FE-14B9-46730F5CE119}"/>
              </a:ext>
            </a:extLst>
          </p:cNvPr>
          <p:cNvSpPr txBox="1"/>
          <p:nvPr/>
        </p:nvSpPr>
        <p:spPr>
          <a:xfrm>
            <a:off x="496888" y="1373188"/>
            <a:ext cx="7900987" cy="455612"/>
          </a:xfrm>
          <a:prstGeom prst="rect">
            <a:avLst/>
          </a:prstGeom>
          <a:noFill/>
          <a:ln w="9525">
            <a:noFill/>
          </a:ln>
        </p:spPr>
        <p:txBody>
          <a:bodyPr wrap="none" lIns="91435" tIns="45718" rIns="91435" bIns="45718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noProof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anose="02040502050405020303" pitchFamily="18" charset="0"/>
              </a:rPr>
              <a:t>How to satisfy a request of size </a:t>
            </a:r>
            <a:r>
              <a:rPr lang="en-US" altLang="en-US" b="1" i="1" noProof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anose="02040502050405020303" pitchFamily="18" charset="0"/>
              </a:rPr>
              <a:t>n</a:t>
            </a:r>
            <a:r>
              <a:rPr lang="en-US" altLang="en-US" noProof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anose="02040502050405020303" pitchFamily="18" charset="0"/>
              </a:rPr>
              <a:t> from a list of free holes?</a:t>
            </a:r>
          </a:p>
        </p:txBody>
      </p:sp>
      <p:sp>
        <p:nvSpPr>
          <p:cNvPr id="41989" name="Text Box 5">
            <a:extLst>
              <a:ext uri="{FF2B5EF4-FFF2-40B4-BE49-F238E27FC236}">
                <a16:creationId xmlns:a16="http://schemas.microsoft.com/office/drawing/2014/main" id="{762A00EB-5269-33F3-6E27-8BA54B4317A1}"/>
              </a:ext>
            </a:extLst>
          </p:cNvPr>
          <p:cNvSpPr txBox="1"/>
          <p:nvPr/>
        </p:nvSpPr>
        <p:spPr>
          <a:xfrm>
            <a:off x="457200" y="5091113"/>
            <a:ext cx="8153400" cy="820737"/>
          </a:xfrm>
          <a:prstGeom prst="rect">
            <a:avLst/>
          </a:prstGeom>
          <a:noFill/>
          <a:ln w="9525">
            <a:noFill/>
          </a:ln>
        </p:spPr>
        <p:txBody>
          <a:bodyPr lIns="91435" tIns="45718" rIns="91435" bIns="45718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noProof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anose="02040502050405020303" pitchFamily="18" charset="0"/>
              </a:rPr>
              <a:t>First-fit and best-fit better than worst-fit in terms of speed and storage utilization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  <p:bldP spid="41988" grpId="0"/>
      <p:bldP spid="4198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 wrap="square" lIns="90000" tIns="46800" rIns="90000" bIns="46800" anchor="ctr"/>
          <a:lstStyle/>
          <a:p>
            <a:r>
              <a:rPr lang="en-US" altLang="en-US" dirty="0"/>
              <a:t>Allocation Example</a:t>
            </a:r>
          </a:p>
        </p:txBody>
      </p:sp>
      <p:pic>
        <p:nvPicPr>
          <p:cNvPr id="28674" name="Picture 2" descr="http://courses.cs.vt.edu/~csonline/OS/Lessons/MemoryAllocation/primary_memory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0375" y="1355725"/>
            <a:ext cx="765175" cy="40544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8675" name="Picture 4" descr="http://courses.cs.vt.edu/~csonline/OS/Lessons/MemoryAllocation/best_fit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6150" y="1355725"/>
            <a:ext cx="762000" cy="4038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8676" name="Picture 6" descr="http://courses.cs.vt.edu/~csonline/OS/Lessons/MemoryAllocation/worst_fit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62550" y="1355725"/>
            <a:ext cx="776288" cy="40338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8677" name="Picture 8" descr="http://courses.cs.vt.edu/~csonline/OS/Lessons/MemoryAllocation/first_fit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15150" y="1352550"/>
            <a:ext cx="781050" cy="40576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8678" name="TextBox 3"/>
          <p:cNvSpPr txBox="1"/>
          <p:nvPr/>
        </p:nvSpPr>
        <p:spPr>
          <a:xfrm>
            <a:off x="1498600" y="5638800"/>
            <a:ext cx="1232535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eaLnBrk="0" hangingPunct="0"/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Memory</a:t>
            </a:r>
          </a:p>
        </p:txBody>
      </p:sp>
      <p:sp>
        <p:nvSpPr>
          <p:cNvPr id="28679" name="TextBox 4"/>
          <p:cNvSpPr txBox="1"/>
          <p:nvPr/>
        </p:nvSpPr>
        <p:spPr>
          <a:xfrm>
            <a:off x="3352800" y="5638800"/>
            <a:ext cx="1096645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eaLnBrk="0" hangingPunct="0"/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Best-fit</a:t>
            </a:r>
          </a:p>
        </p:txBody>
      </p:sp>
      <p:sp>
        <p:nvSpPr>
          <p:cNvPr id="28680" name="TextBox 5"/>
          <p:cNvSpPr txBox="1"/>
          <p:nvPr/>
        </p:nvSpPr>
        <p:spPr>
          <a:xfrm>
            <a:off x="4876800" y="5634038"/>
            <a:ext cx="127508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eaLnBrk="0" hangingPunct="0"/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Worst-fit</a:t>
            </a:r>
          </a:p>
        </p:txBody>
      </p:sp>
      <p:sp>
        <p:nvSpPr>
          <p:cNvPr id="28681" name="TextBox 6"/>
          <p:cNvSpPr txBox="1"/>
          <p:nvPr/>
        </p:nvSpPr>
        <p:spPr>
          <a:xfrm>
            <a:off x="6781800" y="5634038"/>
            <a:ext cx="111379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eaLnBrk="0" hangingPunct="0"/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First-fit</a:t>
            </a:r>
          </a:p>
        </p:txBody>
      </p:sp>
    </p:spTree>
    <p:extLst>
      <p:ext uri="{BB962C8B-B14F-4D97-AF65-F5344CB8AC3E}">
        <p14:creationId xmlns:p14="http://schemas.microsoft.com/office/powerpoint/2010/main" val="1837038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>
          <a:xfrm>
            <a:off x="457200" y="6350"/>
            <a:ext cx="8455025" cy="1089025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In-class Work 5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349250" y="1447800"/>
            <a:ext cx="8639175" cy="4264025"/>
          </a:xfrm>
        </p:spPr>
        <p:txBody>
          <a:bodyPr wrap="square" lIns="90000" tIns="46800" rIns="90000" bIns="46800" anchor="t"/>
          <a:lstStyle/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Give five memory partitions of 100KB, 500KB, 200KB, 300KB and 600KB (in order), how would each of the first-fit, best-fit, and worst-fit algorithms place processes of 212KB, 417KB, 112KB, and 426KB (in order)? Which algorithm makes the most efficient use of memory?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026"/>
          <p:cNvSpPr>
            <a:spLocks noGrp="1"/>
          </p:cNvSpPr>
          <p:nvPr>
            <p:ph type="title"/>
          </p:nvPr>
        </p:nvSpPr>
        <p:spPr>
          <a:xfrm>
            <a:off x="381000" y="76200"/>
            <a:ext cx="8305800" cy="812800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Fragmentation</a:t>
            </a:r>
          </a:p>
        </p:txBody>
      </p:sp>
      <p:sp>
        <p:nvSpPr>
          <p:cNvPr id="30723" name="Rectangle 1027"/>
          <p:cNvSpPr>
            <a:spLocks noGrp="1"/>
          </p:cNvSpPr>
          <p:nvPr>
            <p:ph idx="1"/>
          </p:nvPr>
        </p:nvSpPr>
        <p:spPr>
          <a:xfrm>
            <a:off x="228600" y="1096963"/>
            <a:ext cx="8686800" cy="4999038"/>
          </a:xfrm>
        </p:spPr>
        <p:txBody>
          <a:bodyPr wrap="square" lIns="90000" tIns="46800" rIns="90000" bIns="46800" anchor="t"/>
          <a:lstStyle/>
          <a:p>
            <a:pPr marL="457200" marR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</a:pPr>
            <a:r>
              <a:rPr kumimoji="0" lang="en-US" altLang="en-US" sz="3200" b="1" i="0" u="none" strike="noStrike" kern="0" cap="none" spc="0" normalizeH="0" baseline="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External Fragmentation</a:t>
            </a:r>
            <a:r>
              <a:rPr kumimoji="0" lang="en-US" altLang="en-US" sz="3200" b="0" i="0" u="none" strike="noStrike" kern="0" cap="none" spc="0" normalizeH="0" baseline="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alt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– total memory space exists to satisfy a request, but it is not contiguous</a:t>
            </a:r>
            <a:endParaRPr kumimoji="0" lang="en-US" altLang="en-US" sz="3200" b="1" i="0" u="none" strike="noStrike" kern="0" cap="none" spc="0" normalizeH="0" baseline="0" noProof="1">
              <a:solidFill>
                <a:srgbClr val="3366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MS PGothic" panose="020B0600070205080204" pitchFamily="34" charset="-128"/>
              <a:cs typeface="+mn-cs"/>
            </a:endParaRPr>
          </a:p>
          <a:p>
            <a:pPr marL="457200" marR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</a:pPr>
            <a:r>
              <a:rPr kumimoji="0" lang="en-US" altLang="en-US" sz="3200" b="1" i="0" u="none" strike="noStrike" kern="0" cap="none" spc="0" normalizeH="0" baseline="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Internal Fragmentation</a:t>
            </a:r>
            <a:r>
              <a:rPr kumimoji="0" lang="en-US" altLang="en-US" sz="3200" b="0" i="0" u="none" strike="noStrike" kern="0" cap="none" spc="0" normalizeH="0" baseline="0" noProof="1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alt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– allocated memory may be slightly larger than requested memory; this size difference is memory internal to a partition, but not being used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777875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Fragmentation (Cont.)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4530725"/>
          </a:xfrm>
        </p:spPr>
        <p:txBody>
          <a:bodyPr wrap="square" lIns="90000" tIns="46800" rIns="90000" bIns="46800" anchor="t"/>
          <a:lstStyle/>
          <a:p>
            <a:pPr marL="457200" marR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</a:pPr>
            <a:r>
              <a:rPr kumimoji="0" lang="en-US" alt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Reduce external fragmentation by </a:t>
            </a:r>
            <a:r>
              <a:rPr kumimoji="0" lang="en-US" altLang="en-US" sz="3200" b="1" i="0" u="none" strike="noStrike" kern="0" cap="none" spc="0" normalizeH="0" baseline="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compaction</a:t>
            </a:r>
          </a:p>
          <a:p>
            <a:pPr marL="914400" marR="0" lvl="1" indent="-4572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</a:pPr>
            <a:r>
              <a:rPr kumimoji="0" lang="en-US" alt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Shuffle memory contents to place all free memory together in one large block</a:t>
            </a:r>
          </a:p>
          <a:p>
            <a:pPr marL="914400" marR="0" lvl="1" indent="-4572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</a:pPr>
            <a:r>
              <a:rPr kumimoji="0" lang="en-US" alt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Compaction is possible </a:t>
            </a:r>
            <a:r>
              <a:rPr kumimoji="0" lang="en-US" altLang="en-US" sz="2800" b="0" i="1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only</a:t>
            </a:r>
            <a:r>
              <a:rPr kumimoji="0" lang="en-US" alt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if relocation is dynamic, and is done at execution time</a:t>
            </a:r>
          </a:p>
          <a:p>
            <a:pPr marL="457200" marR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</a:pPr>
            <a:r>
              <a:rPr kumimoji="0" lang="en-US" alt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Another solution is to allow the logical address space of the processes to be </a:t>
            </a:r>
            <a:r>
              <a:rPr kumimoji="0" lang="en-US" altLang="en-US" sz="3200" b="0" i="0" u="none" strike="noStrike" kern="0" cap="none" spc="0" normalizeH="0" baseline="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noncontiguous</a:t>
            </a:r>
            <a:r>
              <a:rPr kumimoji="0" lang="en-US" alt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350"/>
            <a:ext cx="8150225" cy="1085850"/>
          </a:xfrm>
        </p:spPr>
        <p:txBody>
          <a:bodyPr/>
          <a:lstStyle/>
          <a:p>
            <a:pPr marL="0" marR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x86 Address Translation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8950" y="1033463"/>
            <a:ext cx="8045450" cy="2520950"/>
          </a:xfrm>
        </p:spPr>
        <p:txBody>
          <a:bodyPr/>
          <a:lstStyle/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CPU generates virtual address </a:t>
            </a:r>
            <a:r>
              <a:rPr kumimoji="0" lang="en-US" sz="2800" b="0" i="0" u="none" strike="noStrike" kern="0" cap="none" spc="0" normalizeH="0" baseline="0" noProof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anose="020B0609020204030204" charset="0"/>
                <a:ea typeface="MS PGothic" panose="020B0600070205080204" pitchFamily="34" charset="-128"/>
                <a:cs typeface="+mn-cs"/>
              </a:rPr>
              <a:t>(seg, offset)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Given to segmentation unit</a:t>
            </a:r>
          </a:p>
          <a:p>
            <a:pPr marL="1143000" marR="0" lvl="2" indent="-228600" algn="l" defTabSz="4572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0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Which produces linear addresses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Linear address given to paging unit</a:t>
            </a:r>
          </a:p>
          <a:p>
            <a:pPr marL="1143000" marR="0" lvl="2" indent="-228600" algn="l" defTabSz="4572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0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Which generates physical address in main memory</a:t>
            </a:r>
          </a:p>
        </p:txBody>
      </p:sp>
      <p:graphicFrame>
        <p:nvGraphicFramePr>
          <p:cNvPr id="34819" name="Content Placeholder 3"/>
          <p:cNvGraphicFramePr>
            <a:graphicFrameLocks noGrp="1"/>
          </p:cNvGraphicFramePr>
          <p:nvPr>
            <p:ph sz="half" idx="2"/>
          </p:nvPr>
        </p:nvGraphicFramePr>
        <p:xfrm>
          <a:off x="1068388" y="3735388"/>
          <a:ext cx="6303962" cy="196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1724640" imgH="4086225" progId="Paint.Picture">
                  <p:embed/>
                </p:oleObj>
              </mc:Choice>
              <mc:Fallback>
                <p:oleObj r:id="rId3" imgW="11724640" imgH="4086225" progId="Paint.Picture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68388" y="3735388"/>
                        <a:ext cx="6303962" cy="196056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76263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Segmentation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347663" y="906463"/>
            <a:ext cx="8763000" cy="5943600"/>
          </a:xfrm>
        </p:spPr>
        <p:txBody>
          <a:bodyPr vert="horz" wrap="square" lIns="90000" tIns="46800" rIns="90000" bIns="46800" numCol="1" anchor="t" anchorCtr="0" compatLnSpc="1"/>
          <a:lstStyle/>
          <a:p>
            <a:pPr marL="342900" marR="0" lvl="0" indent="-34290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>
                <a:tab pos="1831975" algn="l"/>
              </a:tabLst>
              <a:defRPr/>
            </a:pPr>
            <a:r>
              <a: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Divide virtual address space into separate logical segments; each is part of physical memory.</a:t>
            </a:r>
          </a:p>
          <a:p>
            <a:pPr marL="342900" marR="0" lvl="0" indent="-34290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>
                <a:tab pos="1831975" algn="l"/>
              </a:tabLst>
              <a:defRPr/>
            </a:pPr>
            <a:r>
              <a: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A natural extension of variable-sized partition</a:t>
            </a:r>
          </a:p>
          <a:p>
            <a:pPr marL="800100" marR="0" lvl="1" indent="-34290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>
                <a:tab pos="1831975" algn="l"/>
              </a:tabLst>
              <a:defRPr/>
            </a:pPr>
            <a:r>
              <a:rPr kumimoji="0" lang="en-US" altLang="en-US" sz="2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variable-sized partition = 1 segment/process</a:t>
            </a:r>
          </a:p>
          <a:p>
            <a:pPr marL="800100" marR="0" lvl="1" indent="-34290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>
                <a:tab pos="1831975" algn="l"/>
              </a:tabLst>
              <a:defRPr/>
            </a:pPr>
            <a:r>
              <a:rPr kumimoji="0" lang="en-US" altLang="en-US" sz="2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segmentation = many segments/process</a:t>
            </a:r>
          </a:p>
          <a:p>
            <a:pPr marL="342900" marR="0" lvl="0" indent="-34290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>
                <a:tab pos="1831975" algn="l"/>
              </a:tabLst>
              <a:defRPr/>
            </a:pP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</p:txBody>
      </p:sp>
      <p:pic>
        <p:nvPicPr>
          <p:cNvPr id="3686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8138" y="3190875"/>
            <a:ext cx="2668587" cy="3492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/>
          </p:cNvSpPr>
          <p:nvPr>
            <p:ph type="title"/>
          </p:nvPr>
        </p:nvSpPr>
        <p:spPr>
          <a:xfrm>
            <a:off x="304800" y="136525"/>
            <a:ext cx="8763000" cy="576263"/>
          </a:xfrm>
        </p:spPr>
        <p:txBody>
          <a:bodyPr wrap="square" lIns="90000" tIns="46800" rIns="90000" bIns="46800" anchor="ctr"/>
          <a:lstStyle/>
          <a:p>
            <a:pPr eaLnBrk="1" hangingPunct="1"/>
            <a:r>
              <a:rPr lang="en-US" altLang="en-US" dirty="0"/>
              <a:t>Logical View of Segmentation</a:t>
            </a:r>
          </a:p>
        </p:txBody>
      </p:sp>
      <p:sp>
        <p:nvSpPr>
          <p:cNvPr id="38914" name="Oval 3"/>
          <p:cNvSpPr/>
          <p:nvPr/>
        </p:nvSpPr>
        <p:spPr>
          <a:xfrm>
            <a:off x="1371600" y="1171575"/>
            <a:ext cx="2895600" cy="3962400"/>
          </a:xfrm>
          <a:prstGeom prst="ellipse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lIns="91435" tIns="45718" rIns="91435" bIns="45718" anchor="ctr"/>
          <a:lstStyle/>
          <a:p>
            <a:pPr eaLnBrk="0" hangingPunct="0"/>
            <a:endParaRPr lang="en-US" altLang="en-US" dirty="0">
              <a:solidFill>
                <a:schemeClr val="tx1"/>
              </a:solidFill>
              <a:latin typeface="Verdana" panose="020B0604030504040204" pitchFamily="34" charset="0"/>
            </a:endParaRPr>
          </a:p>
        </p:txBody>
      </p:sp>
      <p:sp>
        <p:nvSpPr>
          <p:cNvPr id="38915" name="Rectangle 4"/>
          <p:cNvSpPr/>
          <p:nvPr/>
        </p:nvSpPr>
        <p:spPr>
          <a:xfrm>
            <a:off x="1905000" y="1857375"/>
            <a:ext cx="990600" cy="5334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91435" tIns="45718" rIns="91435" bIns="45718" anchor="ctr"/>
          <a:lstStyle/>
          <a:p>
            <a:pPr algn="ctr" eaLnBrk="0" hangingPunct="0"/>
            <a:r>
              <a:rPr lang="en-US" altLang="en-US" dirty="0">
                <a:solidFill>
                  <a:schemeClr val="tx1"/>
                </a:solidFill>
                <a:latin typeface="Helvetica" charset="0"/>
              </a:rPr>
              <a:t>1</a:t>
            </a:r>
          </a:p>
        </p:txBody>
      </p:sp>
      <p:sp>
        <p:nvSpPr>
          <p:cNvPr id="38916" name="Rectangle 5"/>
          <p:cNvSpPr/>
          <p:nvPr/>
        </p:nvSpPr>
        <p:spPr>
          <a:xfrm>
            <a:off x="1752600" y="3000375"/>
            <a:ext cx="914400" cy="9144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91435" tIns="45718" rIns="91435" bIns="45718" anchor="ctr"/>
          <a:lstStyle/>
          <a:p>
            <a:pPr algn="ctr" eaLnBrk="0" hangingPunct="0"/>
            <a:r>
              <a:rPr lang="en-US" altLang="en-US" dirty="0">
                <a:solidFill>
                  <a:schemeClr val="tx1"/>
                </a:solidFill>
                <a:latin typeface="Helvetica" charset="0"/>
              </a:rPr>
              <a:t>3</a:t>
            </a:r>
          </a:p>
        </p:txBody>
      </p:sp>
      <p:sp>
        <p:nvSpPr>
          <p:cNvPr id="38917" name="Rectangle 6"/>
          <p:cNvSpPr/>
          <p:nvPr/>
        </p:nvSpPr>
        <p:spPr>
          <a:xfrm>
            <a:off x="3200400" y="2466975"/>
            <a:ext cx="914400" cy="3810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91435" tIns="45718" rIns="91435" bIns="45718" anchor="ctr"/>
          <a:lstStyle/>
          <a:p>
            <a:pPr algn="ctr" eaLnBrk="0" hangingPunct="0"/>
            <a:r>
              <a:rPr lang="en-US" altLang="en-US" dirty="0">
                <a:solidFill>
                  <a:schemeClr val="tx1"/>
                </a:solidFill>
                <a:latin typeface="Helvetica" charset="0"/>
              </a:rPr>
              <a:t>2</a:t>
            </a:r>
          </a:p>
        </p:txBody>
      </p:sp>
      <p:sp>
        <p:nvSpPr>
          <p:cNvPr id="38918" name="Rectangle 7"/>
          <p:cNvSpPr/>
          <p:nvPr/>
        </p:nvSpPr>
        <p:spPr>
          <a:xfrm>
            <a:off x="3124200" y="3457575"/>
            <a:ext cx="914400" cy="5334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91435" tIns="45718" rIns="91435" bIns="45718" anchor="ctr"/>
          <a:lstStyle/>
          <a:p>
            <a:pPr algn="ctr" eaLnBrk="0" hangingPunct="0"/>
            <a:r>
              <a:rPr lang="en-US" altLang="en-US" dirty="0">
                <a:solidFill>
                  <a:schemeClr val="tx1"/>
                </a:solidFill>
                <a:latin typeface="Helvetica" charset="0"/>
              </a:rPr>
              <a:t>4</a:t>
            </a:r>
          </a:p>
        </p:txBody>
      </p:sp>
      <p:grpSp>
        <p:nvGrpSpPr>
          <p:cNvPr id="38919" name="Group 24"/>
          <p:cNvGrpSpPr/>
          <p:nvPr/>
        </p:nvGrpSpPr>
        <p:grpSpPr>
          <a:xfrm>
            <a:off x="5638800" y="1171575"/>
            <a:ext cx="1143000" cy="3962400"/>
            <a:chOff x="3888" y="1056"/>
            <a:chExt cx="720" cy="2496"/>
          </a:xfrm>
        </p:grpSpPr>
        <p:grpSp>
          <p:nvGrpSpPr>
            <p:cNvPr id="38920" name="Group 11"/>
            <p:cNvGrpSpPr/>
            <p:nvPr/>
          </p:nvGrpSpPr>
          <p:grpSpPr>
            <a:xfrm>
              <a:off x="3888" y="1056"/>
              <a:ext cx="720" cy="672"/>
              <a:chOff x="3888" y="1056"/>
              <a:chExt cx="720" cy="672"/>
            </a:xfrm>
          </p:grpSpPr>
          <p:sp>
            <p:nvSpPr>
              <p:cNvPr id="38921" name="Rectangle 8"/>
              <p:cNvSpPr/>
              <p:nvPr/>
            </p:nvSpPr>
            <p:spPr>
              <a:xfrm>
                <a:off x="3888" y="1056"/>
                <a:ext cx="720" cy="672"/>
              </a:xfrm>
              <a:prstGeom prst="rect">
                <a:avLst/>
              </a:prstGeom>
              <a:solidFill>
                <a:schemeClr val="bg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 eaLnBrk="0" hangingPunct="0"/>
                <a:endParaRPr lang="en-US" altLang="en-US" dirty="0">
                  <a:solidFill>
                    <a:schemeClr val="tx1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38922" name="Line 9"/>
              <p:cNvSpPr/>
              <p:nvPr/>
            </p:nvSpPr>
            <p:spPr>
              <a:xfrm>
                <a:off x="3888" y="1392"/>
                <a:ext cx="72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38923" name="Group 12"/>
            <p:cNvGrpSpPr/>
            <p:nvPr/>
          </p:nvGrpSpPr>
          <p:grpSpPr>
            <a:xfrm>
              <a:off x="3888" y="1728"/>
              <a:ext cx="720" cy="672"/>
              <a:chOff x="3888" y="1056"/>
              <a:chExt cx="720" cy="672"/>
            </a:xfrm>
          </p:grpSpPr>
          <p:sp>
            <p:nvSpPr>
              <p:cNvPr id="38924" name="Rectangle 13"/>
              <p:cNvSpPr/>
              <p:nvPr/>
            </p:nvSpPr>
            <p:spPr>
              <a:xfrm>
                <a:off x="3888" y="1056"/>
                <a:ext cx="720" cy="672"/>
              </a:xfrm>
              <a:prstGeom prst="rect">
                <a:avLst/>
              </a:prstGeom>
              <a:solidFill>
                <a:srgbClr val="DDDDDD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 eaLnBrk="0" hangingPunct="0"/>
                <a:endParaRPr lang="en-US" altLang="en-US" dirty="0">
                  <a:solidFill>
                    <a:schemeClr val="tx1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38925" name="Line 14"/>
              <p:cNvSpPr/>
              <p:nvPr/>
            </p:nvSpPr>
            <p:spPr>
              <a:xfrm>
                <a:off x="3888" y="1392"/>
                <a:ext cx="72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sp>
          <p:nvSpPr>
            <p:cNvPr id="38926" name="Text Box 15"/>
            <p:cNvSpPr txBox="1"/>
            <p:nvPr/>
          </p:nvSpPr>
          <p:spPr>
            <a:xfrm>
              <a:off x="4125" y="1132"/>
              <a:ext cx="197" cy="23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dirty="0">
                  <a:solidFill>
                    <a:schemeClr val="tx1"/>
                  </a:solidFill>
                  <a:latin typeface="Helvetica" charset="0"/>
                </a:rPr>
                <a:t>1</a:t>
              </a:r>
            </a:p>
          </p:txBody>
        </p:sp>
        <p:sp>
          <p:nvSpPr>
            <p:cNvPr id="38927" name="Text Box 16"/>
            <p:cNvSpPr txBox="1"/>
            <p:nvPr/>
          </p:nvSpPr>
          <p:spPr>
            <a:xfrm>
              <a:off x="4127" y="1439"/>
              <a:ext cx="197" cy="23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dirty="0">
                  <a:solidFill>
                    <a:schemeClr val="tx1"/>
                  </a:solidFill>
                  <a:latin typeface="Helvetica" charset="0"/>
                </a:rPr>
                <a:t>4</a:t>
              </a:r>
            </a:p>
          </p:txBody>
        </p:sp>
        <p:sp>
          <p:nvSpPr>
            <p:cNvPr id="38928" name="Rectangle 17"/>
            <p:cNvSpPr/>
            <p:nvPr/>
          </p:nvSpPr>
          <p:spPr>
            <a:xfrm>
              <a:off x="3888" y="2400"/>
              <a:ext cx="720" cy="91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eaLnBrk="0" hangingPunct="0"/>
              <a:endParaRPr lang="en-US" altLang="en-US" dirty="0">
                <a:solidFill>
                  <a:schemeClr val="tx1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38929" name="Rectangle 18"/>
            <p:cNvSpPr/>
            <p:nvPr/>
          </p:nvSpPr>
          <p:spPr>
            <a:xfrm>
              <a:off x="3888" y="3312"/>
              <a:ext cx="720" cy="240"/>
            </a:xfrm>
            <a:prstGeom prst="rect">
              <a:avLst/>
            </a:prstGeom>
            <a:solidFill>
              <a:srgbClr val="DDDDDD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eaLnBrk="0" hangingPunct="0"/>
              <a:endParaRPr lang="en-US" altLang="en-US" dirty="0">
                <a:solidFill>
                  <a:schemeClr val="tx1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38930" name="Line 19"/>
            <p:cNvSpPr/>
            <p:nvPr/>
          </p:nvSpPr>
          <p:spPr>
            <a:xfrm>
              <a:off x="3888" y="2640"/>
              <a:ext cx="72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8931" name="Text Box 20"/>
            <p:cNvSpPr txBox="1"/>
            <p:nvPr/>
          </p:nvSpPr>
          <p:spPr>
            <a:xfrm>
              <a:off x="4127" y="2428"/>
              <a:ext cx="197" cy="23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dirty="0">
                  <a:solidFill>
                    <a:schemeClr val="tx1"/>
                  </a:solidFill>
                  <a:latin typeface="Helvetica" charset="0"/>
                </a:rPr>
                <a:t>2</a:t>
              </a:r>
            </a:p>
          </p:txBody>
        </p:sp>
        <p:sp>
          <p:nvSpPr>
            <p:cNvPr id="38932" name="Text Box 21"/>
            <p:cNvSpPr txBox="1"/>
            <p:nvPr/>
          </p:nvSpPr>
          <p:spPr>
            <a:xfrm>
              <a:off x="4127" y="2888"/>
              <a:ext cx="197" cy="23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dirty="0">
                  <a:solidFill>
                    <a:schemeClr val="tx1"/>
                  </a:solidFill>
                  <a:latin typeface="Helvetica" charset="0"/>
                </a:rPr>
                <a:t>3</a:t>
              </a:r>
            </a:p>
          </p:txBody>
        </p:sp>
      </p:grpSp>
      <p:sp>
        <p:nvSpPr>
          <p:cNvPr id="38933" name="Text Box 22"/>
          <p:cNvSpPr txBox="1"/>
          <p:nvPr/>
        </p:nvSpPr>
        <p:spPr>
          <a:xfrm>
            <a:off x="2016125" y="5254625"/>
            <a:ext cx="1377950" cy="369888"/>
          </a:xfrm>
          <a:prstGeom prst="rect">
            <a:avLst/>
          </a:prstGeom>
          <a:noFill/>
          <a:ln w="9525">
            <a:noFill/>
          </a:ln>
        </p:spPr>
        <p:txBody>
          <a:bodyPr wrap="none" lIns="91435" tIns="45718" rIns="91435" bIns="45718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dirty="0">
                <a:solidFill>
                  <a:schemeClr val="tx1"/>
                </a:solidFill>
                <a:latin typeface="Helvetica" charset="0"/>
              </a:rPr>
              <a:t>user space </a:t>
            </a:r>
          </a:p>
        </p:txBody>
      </p:sp>
      <p:sp>
        <p:nvSpPr>
          <p:cNvPr id="38934" name="Text Box 23"/>
          <p:cNvSpPr txBox="1"/>
          <p:nvPr/>
        </p:nvSpPr>
        <p:spPr>
          <a:xfrm>
            <a:off x="4870450" y="5254625"/>
            <a:ext cx="2597150" cy="369888"/>
          </a:xfrm>
          <a:prstGeom prst="rect">
            <a:avLst/>
          </a:prstGeom>
          <a:noFill/>
          <a:ln w="9525">
            <a:noFill/>
          </a:ln>
        </p:spPr>
        <p:txBody>
          <a:bodyPr wrap="none" lIns="91435" tIns="45718" rIns="91435" bIns="45718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dirty="0">
                <a:solidFill>
                  <a:schemeClr val="tx1"/>
                </a:solidFill>
                <a:latin typeface="Helvetica" charset="0"/>
              </a:rPr>
              <a:t>physical memory space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eorgia"/>
        <a:ea typeface="ＭＳ Ｐゴシック"/>
        <a:cs typeface="Arial Unicode MS"/>
      </a:majorFont>
      <a:minorFont>
        <a:latin typeface="Georgia"/>
        <a:ea typeface="ＭＳ Ｐゴシック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eorgia"/>
        <a:ea typeface="ＭＳ Ｐゴシック"/>
        <a:cs typeface="Arial Unicode MS"/>
      </a:majorFont>
      <a:minorFont>
        <a:latin typeface="Georgia"/>
        <a:ea typeface="ＭＳ Ｐゴシック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819</Words>
  <Application>Microsoft Office PowerPoint</Application>
  <PresentationFormat>On-screen Show (4:3)</PresentationFormat>
  <Paragraphs>99</Paragraphs>
  <Slides>13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Consolas</vt:lpstr>
      <vt:lpstr>Georgia</vt:lpstr>
      <vt:lpstr>Helvetica</vt:lpstr>
      <vt:lpstr>Times New Roman</vt:lpstr>
      <vt:lpstr>Verdana</vt:lpstr>
      <vt:lpstr>Wingdings</vt:lpstr>
      <vt:lpstr>Office Theme</vt:lpstr>
      <vt:lpstr>1_Office Theme</vt:lpstr>
      <vt:lpstr>Bitmap Image</vt:lpstr>
      <vt:lpstr>PowerPoint Presentation</vt:lpstr>
      <vt:lpstr>Dynamic Memory Allocation Problem</vt:lpstr>
      <vt:lpstr>Allocation Example</vt:lpstr>
      <vt:lpstr>In-class Work 5</vt:lpstr>
      <vt:lpstr>Fragmentation</vt:lpstr>
      <vt:lpstr>Fragmentation (Cont.)</vt:lpstr>
      <vt:lpstr>x86 Address Translation</vt:lpstr>
      <vt:lpstr>Segmentation</vt:lpstr>
      <vt:lpstr>Logical View of Segmentation</vt:lpstr>
      <vt:lpstr>Segmentation Translation</vt:lpstr>
      <vt:lpstr>x86 Segment Selector</vt:lpstr>
      <vt:lpstr>x86 Segmentation Hardware</vt:lpstr>
      <vt:lpstr>xv6 Segments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J Zheng</dc:creator>
  <cp:lastModifiedBy>Jeffery, Clinton (jefferyc@uidaho.edu)</cp:lastModifiedBy>
  <cp:revision>851</cp:revision>
  <cp:lastPrinted>2016-03-28T22:54:00Z</cp:lastPrinted>
  <dcterms:created xsi:type="dcterms:W3CDTF">2008-08-03T20:58:00Z</dcterms:created>
  <dcterms:modified xsi:type="dcterms:W3CDTF">2022-10-21T04:52:04Z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1033-11.2.0.8991</vt:lpwstr>
  </property>
</Properties>
</file>