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622" r:id="rId4"/>
    <p:sldId id="623" r:id="rId5"/>
    <p:sldId id="624" r:id="rId6"/>
    <p:sldId id="625" r:id="rId7"/>
    <p:sldId id="626" r:id="rId8"/>
    <p:sldId id="627" r:id="rId9"/>
    <p:sldId id="628" r:id="rId10"/>
  </p:sldIdLst>
  <p:sldSz cx="9144000" cy="6858000" type="screen4x3"/>
  <p:notesSz cx="7102475" cy="10233025"/>
  <p:defaultTextStyle>
    <a:defPPr>
      <a:defRPr lang="en-GB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742950" lvl="1" indent="-28575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1143000" lvl="2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600200" lvl="3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2057400" lvl="4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lvl="5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lvl="6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lvl="7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lvl="8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49"/>
  </p:normalViewPr>
  <p:slideViewPr>
    <p:cSldViewPr showGuides="1">
      <p:cViewPr varScale="1">
        <p:scale>
          <a:sx n="74" d="100"/>
          <a:sy n="74" d="100"/>
        </p:scale>
        <p:origin x="288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/>
          <p:nvPr/>
        </p:nvSpPr>
        <p:spPr>
          <a:xfrm>
            <a:off x="0" y="0"/>
            <a:ext cx="7102475" cy="102330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5" name="AutoShape 2"/>
          <p:cNvSpPr/>
          <p:nvPr/>
        </p:nvSpPr>
        <p:spPr>
          <a:xfrm>
            <a:off x="0" y="0"/>
            <a:ext cx="7102475" cy="102330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6" name="Text Box 3"/>
          <p:cNvSpPr txBox="1"/>
          <p:nvPr/>
        </p:nvSpPr>
        <p:spPr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7" name="Text Box 4"/>
          <p:cNvSpPr txBox="1"/>
          <p:nvPr/>
        </p:nvSpPr>
        <p:spPr>
          <a:xfrm>
            <a:off x="4022725" y="0"/>
            <a:ext cx="3078163" cy="51117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8" name="Rectangle 5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1750" cy="3833813"/>
          </a:xfrm>
          <a:prstGeom prst="rect">
            <a:avLst/>
          </a:prstGeom>
          <a:noFill/>
          <a:ln w="93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711200" y="4860925"/>
            <a:ext cx="5676900" cy="46005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3080" name="Text Box 7"/>
          <p:cNvSpPr txBox="1"/>
          <p:nvPr/>
        </p:nvSpPr>
        <p:spPr>
          <a:xfrm>
            <a:off x="0" y="9720263"/>
            <a:ext cx="3078163" cy="51117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022725" y="9720263"/>
            <a:ext cx="3074988" cy="508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/>
          <a:lstStyle>
            <a:lvl1pPr algn="r" eaLnBrk="1" hangingPunct="1">
              <a:buSzPct val="100000"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 sz="13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/>
            </a:pPr>
            <a:fld id="{70E8A6BD-F5D5-404C-995D-24977FA990F8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‹#›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Text Box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solidFill>
            <a:srgbClr val="FFFFFF"/>
          </a:solidFill>
        </p:spPr>
      </p:sp>
      <p:sp>
        <p:nvSpPr>
          <p:cNvPr id="3379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11200" y="4860925"/>
            <a:ext cx="5680075" cy="46037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5139" tIns="49472" rIns="95139" bIns="49472" numCol="1" anchor="ctr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8130" name="Text Placeholder 2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3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0179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2226" name="Text Placeholder 2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5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54274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4275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6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56322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6323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7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58370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8371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0418" name="Text Placeholder 2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r>
              <a:rPr lang="en-US" altLang="en-US"/>
              <a:t>64 = 2^6 -&gt; 6 bits for page offset</a:t>
            </a:r>
          </a:p>
          <a:p>
            <a:pPr lvl="0"/>
            <a:r>
              <a:rPr lang="en-US" altLang="en-US"/>
              <a:t>2 bits for VPN -&gt; 4 virtual pages</a:t>
            </a:r>
          </a:p>
          <a:p>
            <a:pPr lvl="0"/>
            <a:r>
              <a:rPr lang="en-US" altLang="en-US"/>
              <a:t>4 bits for PPN -&gt; 16 physical pages</a:t>
            </a:r>
          </a:p>
          <a:p>
            <a:pPr lvl="0"/>
            <a:r>
              <a:rPr lang="en-US" altLang="en-US"/>
              <a:t>4 entries in page table</a:t>
            </a:r>
          </a:p>
          <a:p>
            <a:pPr lvl="0"/>
            <a:endParaRPr lang="en-US" altLang="en-US"/>
          </a:p>
          <a:p>
            <a:pPr lvl="0"/>
            <a:endParaRPr lang="en-US" altLang="en-US"/>
          </a:p>
          <a:p>
            <a:pPr lvl="0"/>
            <a:r>
              <a:rPr lang="en-US" altLang="en-US"/>
              <a:t>241 = 0xF1 = 0x11110001</a:t>
            </a:r>
          </a:p>
          <a:p>
            <a:pPr lvl="0"/>
            <a:r>
              <a:rPr lang="en-US" altLang="en-US"/>
              <a:t> 0x 0111 110001</a:t>
            </a:r>
          </a:p>
          <a:p>
            <a:pPr lvl="0"/>
            <a:endParaRPr lang="en-US" altLang="en-US"/>
          </a:p>
          <a:p>
            <a:pPr lvl="0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  <p:sp>
        <p:nvSpPr>
          <p:cNvPr id="1028" name="Text Box 3"/>
          <p:cNvSpPr txBox="1"/>
          <p:nvPr/>
        </p:nvSpPr>
        <p:spPr>
          <a:xfrm>
            <a:off x="6172200" y="6248400"/>
            <a:ext cx="279717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lstStyle/>
          <a:p>
            <a:pPr lvl="0" eaLnBrk="0" hangingPunct="0">
              <a:buSzPct val="100000"/>
            </a:pPr>
            <a:endParaRPr lang="en-US" alt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pic>
        <p:nvPicPr>
          <p:cNvPr id="1029" name="Picture 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10400" y="6011863"/>
            <a:ext cx="1905000" cy="54927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"/>
          <p:cNvSpPr/>
          <p:nvPr/>
        </p:nvSpPr>
        <p:spPr>
          <a:xfrm>
            <a:off x="533400" y="2819400"/>
            <a:ext cx="8153400" cy="1588"/>
          </a:xfrm>
          <a:prstGeom prst="line">
            <a:avLst/>
          </a:prstGeom>
          <a:ln w="381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pic>
        <p:nvPicPr>
          <p:cNvPr id="2051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5638800"/>
            <a:ext cx="3200400" cy="9223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2" name="Rectangle 3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2053" name="Rectangle 4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228600" y="1219200"/>
            <a:ext cx="8686800" cy="13716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1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+mn-cs"/>
              </a:rPr>
              <a:t>Memory Management (3)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638300" y="3111500"/>
            <a:ext cx="5867400" cy="215106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Dr. Clinton Jeffery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CSE325 Principles of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Operating Systems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10/24/2022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eorgia" panose="02040502050405020303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eorgia" panose="02040502050405020303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>
          <a:xfrm>
            <a:off x="-104775" y="6350"/>
            <a:ext cx="9369425" cy="893763"/>
          </a:xfrm>
        </p:spPr>
        <p:txBody>
          <a:bodyPr lIns="90000" tIns="46800" rIns="90000" bIns="46800" anchor="ctr"/>
          <a:lstStyle/>
          <a:p>
            <a:r>
              <a:rPr lang="en-US" altLang="en-US"/>
              <a:t>Pros and Cons of Segmentation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9300"/>
            <a:ext cx="8623300" cy="5956214"/>
          </a:xfrm>
        </p:spPr>
        <p:txBody>
          <a:bodyPr/>
          <a:lstStyle/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Advantages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Some segments can be shared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Easier to relocate segment than entire program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Avoid allocating unused memory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Flexible protection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Efficient translation</a:t>
            </a:r>
          </a:p>
          <a:p>
            <a:pPr marL="1143000" marR="0" lvl="2" indent="-22860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Segment table small -&gt; easy to fit in MMU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Disadvantages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Segment variable lengths -&gt; constant pain to fit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External fragmentation: memory waste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026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 wrap="square" lIns="90000" tIns="46800" rIns="90000" bIns="46800" anchor="ctr"/>
          <a:lstStyle/>
          <a:p>
            <a:pPr eaLnBrk="1" hangingPunct="1"/>
            <a:r>
              <a:rPr lang="en-US" altLang="en-US" dirty="0"/>
              <a:t>Paging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idx="1"/>
          </p:nvPr>
        </p:nvSpPr>
        <p:spPr>
          <a:xfrm>
            <a:off x="152516" y="1143000"/>
            <a:ext cx="8686684" cy="5562600"/>
          </a:xfrm>
        </p:spPr>
        <p:txBody>
          <a:bodyPr vert="horz" wrap="square" lIns="90000" tIns="46800" rIns="90000" bIns="46800" numCol="1" anchor="t" anchorCtr="0" compatLnSpc="1"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Allow</a:t>
            </a:r>
            <a:r>
              <a:rPr kumimoji="0" lang="en-US" altLang="en-US" sz="32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</a:t>
            </a:r>
            <a:r>
              <a:rPr kumimoji="0" lang="en-US" alt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hysical</a:t>
            </a: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address space of a process to be noncontiguous</a:t>
            </a:r>
            <a:endParaRPr lang="en-US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Process is allocated fixed sized units of physical memory when available</a:t>
            </a:r>
          </a:p>
          <a:p>
            <a:pPr lvl="1" indent="-342900">
              <a:spcBef>
                <a:spcPts val="800"/>
              </a:spcBef>
              <a:buSzTx/>
              <a:buFont typeface="Wingdings" panose="05000000000000000000" pitchFamily="2" charset="2"/>
              <a:buChar char="q"/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Much smaller units than entire regions/segments</a:t>
            </a:r>
            <a:endParaRPr kumimoji="0" lang="en-US" alt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Avoids external fragmentation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Avoids problem of varying sized memory chunks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Still have Internal fragmentation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Dictated or constrained by Hardware!</a:t>
            </a:r>
            <a:endParaRPr kumimoji="0" lang="en-US" alt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>
          <a:xfrm>
            <a:off x="304800" y="6350"/>
            <a:ext cx="8607425" cy="908050"/>
          </a:xfrm>
        </p:spPr>
        <p:txBody>
          <a:bodyPr wrap="square" lIns="90000" tIns="46800" rIns="90000" bIns="46800" anchor="ctr"/>
          <a:lstStyle/>
          <a:p>
            <a:r>
              <a:rPr lang="en-US" altLang="en-US" dirty="0"/>
              <a:t>Paging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838200"/>
            <a:ext cx="8877300" cy="5943600"/>
          </a:xfrm>
        </p:spPr>
        <p:txBody>
          <a:bodyPr vert="horz" wrap="square" lIns="90000" tIns="46800" rIns="90000" bIns="46800" numCol="1" anchor="t" anchorCtr="0" compatLnSpc="1"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Divide physical memory into fixed-sized blocks called 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frames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Size is power of 2, 512 bytes to 16 MB, 4k typical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lang="en-US" noProof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HW may require certain sizes, otherwise OS picks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Divide logical memory into blocks of same size called 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pages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OS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keeps track of all free frames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To run a program of size 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N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pages, need to find 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free frames and load program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Set up a 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page table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to translate</a:t>
            </a:r>
            <a:b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</a:b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logical to physical addresses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458200" cy="576263"/>
          </a:xfrm>
        </p:spPr>
        <p:txBody>
          <a:bodyPr vert="horz" wrap="square" lIns="90000" tIns="46800" rIns="90000" bIns="46800" numCol="1" anchor="ctr" anchorCtr="0" compatLnSpc="1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r>
              <a:rPr kumimoji="0" lang="en-US" altLang="en-US" sz="4400" b="1" i="0" u="none" strike="noStrike" kern="0" cap="none" spc="0" normalizeH="0" baseline="0" noProof="0">
                <a:ln>
                  <a:noFill/>
                </a:ln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+mj-cs"/>
              </a:rPr>
              <a:t>Address Translation Scheme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idx="1"/>
          </p:nvPr>
        </p:nvSpPr>
        <p:spPr>
          <a:xfrm>
            <a:off x="228600" y="1050925"/>
            <a:ext cx="8458200" cy="4483100"/>
          </a:xfrm>
        </p:spPr>
        <p:txBody>
          <a:bodyPr vert="horz" wrap="square" lIns="90000" tIns="46800" rIns="90000" bIns="46800" numCol="1" anchor="t" anchorCtr="0" compatLnSpc="1"/>
          <a:lstStyle/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Address generated by CPU is divided into: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Page number 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(</a:t>
            </a:r>
            <a:r>
              <a:rPr kumimoji="0" lang="en-US" alt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)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– used as an index into a 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page table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which contains base address of each page in physical memory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Page offset 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(</a:t>
            </a:r>
            <a:r>
              <a:rPr kumimoji="0" lang="en-US" alt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d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)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– combined with base address to define the physical memory address that is sent to the memory unit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endParaRPr kumimoji="0" lang="en-US" alt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endParaRPr kumimoji="0" lang="en-US" alt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For given logical address space 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2</a:t>
            </a:r>
            <a:r>
              <a:rPr kumimoji="0" lang="en-US" altLang="en-US" sz="2800" b="0" i="1" u="none" strike="noStrike" kern="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m</a:t>
            </a:r>
            <a:r>
              <a:rPr kumimoji="0" lang="en-US" altLang="en-US" sz="2800" b="0" i="1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and page size</a:t>
            </a:r>
            <a:r>
              <a:rPr kumimoji="0" lang="en-US" altLang="en-US" sz="28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en-US" sz="2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2</a:t>
            </a:r>
            <a:r>
              <a:rPr kumimoji="0" lang="en-US" altLang="en-US" sz="2800" b="0" i="0" u="none" strike="noStrike" kern="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n</a:t>
            </a:r>
          </a:p>
        </p:txBody>
      </p:sp>
      <p:pic>
        <p:nvPicPr>
          <p:cNvPr id="53251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8463" y="4267200"/>
            <a:ext cx="3343275" cy="12287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>
          <a:xfrm>
            <a:off x="609600" y="381000"/>
            <a:ext cx="793750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Page Translation</a:t>
            </a:r>
          </a:p>
        </p:txBody>
      </p:sp>
      <p:pic>
        <p:nvPicPr>
          <p:cNvPr id="55298" name="Picture 4" descr="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524000"/>
            <a:ext cx="6737350" cy="40195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026"/>
          <p:cNvSpPr>
            <a:spLocks noGrp="1"/>
          </p:cNvSpPr>
          <p:nvPr>
            <p:ph type="title"/>
          </p:nvPr>
        </p:nvSpPr>
        <p:spPr>
          <a:xfrm>
            <a:off x="0" y="144463"/>
            <a:ext cx="9175750" cy="1455738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0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Page Translation Example</a:t>
            </a:r>
          </a:p>
        </p:txBody>
      </p:sp>
      <p:pic>
        <p:nvPicPr>
          <p:cNvPr id="57346" name="Picture 10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600200"/>
            <a:ext cx="4938713" cy="46132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1963" y="6350"/>
            <a:ext cx="8450263" cy="971550"/>
          </a:xfrm>
        </p:spPr>
        <p:txBody>
          <a:bodyPr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Page Translation Exercise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68275" y="955675"/>
            <a:ext cx="8743950" cy="5327650"/>
          </a:xfrm>
        </p:spPr>
        <p:txBody>
          <a:bodyPr/>
          <a:lstStyle/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8-bit virtual address, 10-bit physical address, and each page is 64 bytes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How many virtual pages?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How many physical pages?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How many entries in page table?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Given page table = [2, 5, 1, 8], what’s the physical address for virtual address 241?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m-bit virtual address, n-bit physical address, k-bit page size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What are the answers to the first three questions above?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401</Words>
  <Application>Microsoft Office PowerPoint</Application>
  <PresentationFormat>On-screen Show (4:3)</PresentationFormat>
  <Paragraphs>61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Consolas</vt:lpstr>
      <vt:lpstr>Georgia</vt:lpstr>
      <vt:lpstr>Helvetica</vt:lpstr>
      <vt:lpstr>Times New Roman</vt:lpstr>
      <vt:lpstr>Wingdings</vt:lpstr>
      <vt:lpstr>Office Theme</vt:lpstr>
      <vt:lpstr>1_Office Theme</vt:lpstr>
      <vt:lpstr>PowerPoint Presentation</vt:lpstr>
      <vt:lpstr>Pros and Cons of Segmentation</vt:lpstr>
      <vt:lpstr>Paging</vt:lpstr>
      <vt:lpstr>Paging</vt:lpstr>
      <vt:lpstr>Address Translation Scheme</vt:lpstr>
      <vt:lpstr>Page Translation</vt:lpstr>
      <vt:lpstr>Page Translation Example</vt:lpstr>
      <vt:lpstr>Page Translation Exercise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J Zheng</dc:creator>
  <cp:lastModifiedBy>Jeffery, Clinton (jefferyc@uidaho.edu)</cp:lastModifiedBy>
  <cp:revision>879</cp:revision>
  <cp:lastPrinted>2016-03-28T22:54:00Z</cp:lastPrinted>
  <dcterms:created xsi:type="dcterms:W3CDTF">2008-08-03T20:58:00Z</dcterms:created>
  <dcterms:modified xsi:type="dcterms:W3CDTF">2022-10-25T18:50:31Z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1033-11.2.0.8991</vt:lpwstr>
  </property>
</Properties>
</file>