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4"/>
  </p:notesMasterIdLst>
  <p:sldIdLst>
    <p:sldId id="256" r:id="rId3"/>
    <p:sldId id="642" r:id="rId4"/>
    <p:sldId id="643" r:id="rId5"/>
    <p:sldId id="644" r:id="rId6"/>
    <p:sldId id="645" r:id="rId7"/>
    <p:sldId id="646" r:id="rId8"/>
    <p:sldId id="647" r:id="rId9"/>
    <p:sldId id="648" r:id="rId10"/>
    <p:sldId id="652" r:id="rId11"/>
    <p:sldId id="650" r:id="rId12"/>
    <p:sldId id="651" r:id="rId13"/>
  </p:sldIdLst>
  <p:sldSz cx="9144000" cy="6858000" type="screen4x3"/>
  <p:notesSz cx="7102475" cy="10233025"/>
  <p:defaultTextStyle>
    <a:defPPr>
      <a:defRPr lang="en-GB"/>
    </a:defPPr>
    <a:lvl1pPr marL="0" lvl="0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742950" lvl="1" indent="-28575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1143000" lvl="2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600200" lvl="3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2057400" lvl="4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lvl="5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lvl="6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lvl="7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lvl="8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449"/>
  </p:normalViewPr>
  <p:slideViewPr>
    <p:cSldViewPr showGuides="1">
      <p:cViewPr varScale="1">
        <p:scale>
          <a:sx n="74" d="100"/>
          <a:sy n="74" d="100"/>
        </p:scale>
        <p:origin x="288" y="6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/>
          <p:nvPr/>
        </p:nvSpPr>
        <p:spPr>
          <a:xfrm>
            <a:off x="0" y="0"/>
            <a:ext cx="7102475" cy="102330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5" name="AutoShape 2"/>
          <p:cNvSpPr/>
          <p:nvPr/>
        </p:nvSpPr>
        <p:spPr>
          <a:xfrm>
            <a:off x="0" y="0"/>
            <a:ext cx="7102475" cy="102330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6" name="Text Box 3"/>
          <p:cNvSpPr txBox="1"/>
          <p:nvPr/>
        </p:nvSpPr>
        <p:spPr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7" name="Text Box 4"/>
          <p:cNvSpPr txBox="1"/>
          <p:nvPr/>
        </p:nvSpPr>
        <p:spPr>
          <a:xfrm>
            <a:off x="4022725" y="0"/>
            <a:ext cx="3078163" cy="51117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8" name="Rectangle 5"/>
          <p:cNvSpPr>
            <a:spLocks noGrp="1" noRot="1" noChangeAspect="1"/>
          </p:cNvSpPr>
          <p:nvPr>
            <p:ph type="sldImg"/>
          </p:nvPr>
        </p:nvSpPr>
        <p:spPr>
          <a:xfrm>
            <a:off x="993775" y="768350"/>
            <a:ext cx="5111750" cy="3833813"/>
          </a:xfrm>
          <a:prstGeom prst="rect">
            <a:avLst/>
          </a:prstGeom>
          <a:noFill/>
          <a:ln w="9360" cap="sq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711200" y="4860925"/>
            <a:ext cx="5676900" cy="46005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t" anchorCtr="0" compatLnSpc="1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  <p:sp>
        <p:nvSpPr>
          <p:cNvPr id="3080" name="Text Box 7"/>
          <p:cNvSpPr txBox="1"/>
          <p:nvPr/>
        </p:nvSpPr>
        <p:spPr>
          <a:xfrm>
            <a:off x="0" y="9720263"/>
            <a:ext cx="3078163" cy="51117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022725" y="9720263"/>
            <a:ext cx="3074988" cy="508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b" anchorCtr="0" compatLnSpc="1"/>
          <a:lstStyle>
            <a:lvl1pPr algn="r" eaLnBrk="1" hangingPunct="1">
              <a:buSzPct val="100000"/>
              <a:tabLst>
                <a:tab pos="482600" algn="l"/>
                <a:tab pos="965200" algn="l"/>
                <a:tab pos="1449070" algn="l"/>
                <a:tab pos="1931670" algn="l"/>
                <a:tab pos="2416175" algn="l"/>
                <a:tab pos="2898775" algn="l"/>
              </a:tabLst>
              <a:defRPr sz="13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482600" algn="l"/>
                <a:tab pos="965200" algn="l"/>
                <a:tab pos="1449070" algn="l"/>
                <a:tab pos="1931670" algn="l"/>
                <a:tab pos="2416175" algn="l"/>
                <a:tab pos="2898775" algn="l"/>
              </a:tabLst>
              <a:defRPr/>
            </a:pPr>
            <a:fld id="{70E8A6BD-F5D5-404C-995D-24977FA990F8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‹#›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fld>
            <a:endParaRPr lang="en-US" altLang="en-US" sz="13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Text Box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solidFill>
            <a:srgbClr val="FFFFFF"/>
          </a:solidFill>
        </p:spPr>
      </p:sp>
      <p:sp>
        <p:nvSpPr>
          <p:cNvPr id="33794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11200" y="4860925"/>
            <a:ext cx="5680075" cy="46037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5139" tIns="49472" rIns="95139" bIns="49472" numCol="1" anchor="ctr" anchorCtr="0" compatLnSpc="1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30275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Helvetica" charset="0"/>
              </a:rPr>
              <a:t>10</a:t>
            </a:fld>
            <a:endParaRPr lang="en-US" altLang="en-US" sz="1300" dirty="0">
              <a:solidFill>
                <a:schemeClr val="tx1"/>
              </a:solidFill>
              <a:latin typeface="Helvetica" charset="0"/>
            </a:endParaRPr>
          </a:p>
        </p:txBody>
      </p:sp>
      <p:sp>
        <p:nvSpPr>
          <p:cNvPr id="101378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01379" name="Rectangle 3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30275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Helvetica" charset="0"/>
              </a:rPr>
              <a:t>11</a:t>
            </a:fld>
            <a:endParaRPr lang="en-US" altLang="en-US" sz="1300" dirty="0">
              <a:solidFill>
                <a:schemeClr val="tx1"/>
              </a:solidFill>
              <a:latin typeface="Helvetica" charset="0"/>
            </a:endParaRPr>
          </a:p>
        </p:txBody>
      </p:sp>
      <p:sp>
        <p:nvSpPr>
          <p:cNvPr id="103426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03427" name="Rectangle 3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30275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Helvetica" charset="0"/>
              </a:rPr>
              <a:t>2</a:t>
            </a:fld>
            <a:endParaRPr lang="en-US" altLang="en-US" sz="1300" dirty="0">
              <a:solidFill>
                <a:schemeClr val="tx1"/>
              </a:solidFill>
              <a:latin typeface="Helvetica" charset="0"/>
            </a:endParaRPr>
          </a:p>
        </p:txBody>
      </p:sp>
      <p:sp>
        <p:nvSpPr>
          <p:cNvPr id="84994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84995" name="Rectangle 3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30275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Helvetica" charset="0"/>
              </a:rPr>
              <a:t>3</a:t>
            </a:fld>
            <a:endParaRPr lang="en-US" altLang="en-US" sz="1300" dirty="0">
              <a:solidFill>
                <a:schemeClr val="tx1"/>
              </a:solidFill>
              <a:latin typeface="Helvetica" charset="0"/>
            </a:endParaRPr>
          </a:p>
        </p:txBody>
      </p:sp>
      <p:sp>
        <p:nvSpPr>
          <p:cNvPr id="87042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87043" name="Rectangle 3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30275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Helvetica" charset="0"/>
              </a:rPr>
              <a:t>4</a:t>
            </a:fld>
            <a:endParaRPr lang="en-US" altLang="en-US" sz="1300" dirty="0">
              <a:solidFill>
                <a:schemeClr val="tx1"/>
              </a:solidFill>
              <a:latin typeface="Helvetica" charset="0"/>
            </a:endParaRPr>
          </a:p>
        </p:txBody>
      </p:sp>
      <p:sp>
        <p:nvSpPr>
          <p:cNvPr id="89090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89091" name="Rectangle 3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r>
              <a:rPr lang="en-US" altLang="en-US" dirty="0"/>
              <a:t>Examples of systems using inverted page tables include the 64-bit UltraSPARC and PowerPC.</a:t>
            </a:r>
          </a:p>
          <a:p>
            <a:pPr lvl="0"/>
            <a:r>
              <a:rPr lang="en-US" altLang="en-US" dirty="0"/>
              <a:t>Systems that use inverted page tables have difficulty implementing shared memory. Shared memory is usually implemented as multiple virtual addresses</a:t>
            </a:r>
          </a:p>
          <a:p>
            <a:pPr lvl="0"/>
            <a:r>
              <a:rPr lang="en-US" altLang="en-US" dirty="0"/>
              <a:t>(one for each process sharing the memory) that are mapped to one physical address. This standard method cannot be used with inverted page tables;</a:t>
            </a:r>
          </a:p>
          <a:p>
            <a:pPr lvl="0"/>
            <a:r>
              <a:rPr lang="en-US" altLang="en-US" dirty="0"/>
              <a:t>because there is only one virtual page entry for every physical page, one physical page cannot have two (or more) shared virtual addresses.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30275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Helvetica" charset="0"/>
              </a:rPr>
              <a:t>5</a:t>
            </a:fld>
            <a:endParaRPr lang="en-US" altLang="en-US" sz="1300" dirty="0">
              <a:solidFill>
                <a:schemeClr val="tx1"/>
              </a:solidFill>
              <a:latin typeface="Helvetica" charset="0"/>
            </a:endParaRPr>
          </a:p>
        </p:txBody>
      </p:sp>
      <p:sp>
        <p:nvSpPr>
          <p:cNvPr id="91138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91139" name="Rectangle 3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r>
              <a:rPr lang="en-US" altLang="en-US" dirty="0"/>
              <a:t>simplified version of the inverted page table used in the IBM RT.</a:t>
            </a:r>
          </a:p>
          <a:p>
            <a:pPr lvl="0"/>
            <a:r>
              <a:rPr lang="en-US" altLang="zh-CN" dirty="0"/>
              <a:t>T</a:t>
            </a:r>
            <a:r>
              <a:rPr lang="en-US" altLang="en-US" dirty="0"/>
              <a:t>he inverted page table is sorted by physical address, but lookups occur on virtual addresses, the whole table might need to be searched for a match.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93186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r>
              <a:rPr lang="en-US" altLang="en-US" dirty="0"/>
              <a:t>When a memory load operation is performed, there are </a:t>
            </a:r>
            <a:r>
              <a:rPr lang="en-US" altLang="en-US" i="1" u="sng" dirty="0"/>
              <a:t>three memory operations </a:t>
            </a:r>
            <a:r>
              <a:rPr lang="en-US" altLang="en-US" dirty="0"/>
              <a:t>that might be performed: </a:t>
            </a:r>
          </a:p>
          <a:p>
            <a:pPr lvl="0"/>
            <a:r>
              <a:rPr lang="en-US" altLang="en-US" dirty="0"/>
              <a:t>One is access the </a:t>
            </a:r>
            <a:r>
              <a:rPr lang="en-US" altLang="en-US" i="1" dirty="0"/>
              <a:t>outer page table</a:t>
            </a:r>
            <a:r>
              <a:rPr lang="en-US" altLang="en-US" dirty="0"/>
              <a:t> .</a:t>
            </a:r>
          </a:p>
          <a:p>
            <a:pPr lvl="0"/>
            <a:r>
              <a:rPr lang="en-US" altLang="en-US" dirty="0"/>
              <a:t>The second access is to access the page table entry itself </a:t>
            </a:r>
            <a:r>
              <a:rPr lang="en-US" altLang="en-US" i="1" dirty="0"/>
              <a:t>(inner page table)</a:t>
            </a:r>
            <a:endParaRPr lang="en-US" altLang="en-US" dirty="0"/>
          </a:p>
          <a:p>
            <a:pPr lvl="0"/>
            <a:r>
              <a:rPr lang="en-US" altLang="en-US" dirty="0"/>
              <a:t>The third access is the actual memory load operation.</a:t>
            </a:r>
          </a:p>
          <a:p>
            <a:pPr lvl="0"/>
            <a:endParaRPr lang="en-US" altLang="en-US" dirty="0"/>
          </a:p>
        </p:txBody>
      </p:sp>
      <p:sp>
        <p:nvSpPr>
          <p:cNvPr id="93187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rgbClr val="000000"/>
                </a:solidFill>
                <a:latin typeface="Arial" panose="020B0604020202020204" pitchFamily="34" charset="0"/>
              </a:rPr>
              <a:t>6</a:t>
            </a:fld>
            <a:endParaRPr lang="en-US" altLang="en-US" sz="13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95234" name="Text Placeholder 2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97282" name="Text Placeholder 2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30275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Helvetica" charset="0"/>
              </a:rPr>
              <a:t>9</a:t>
            </a:fld>
            <a:endParaRPr lang="en-US" altLang="en-US" sz="1300" dirty="0">
              <a:solidFill>
                <a:schemeClr val="tx1"/>
              </a:solidFill>
              <a:latin typeface="Helvetica" charset="0"/>
            </a:endParaRPr>
          </a:p>
        </p:txBody>
      </p:sp>
      <p:sp>
        <p:nvSpPr>
          <p:cNvPr id="99330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99331" name="Rectangle 3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42108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2613" y="6350"/>
            <a:ext cx="2055812" cy="570547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350"/>
            <a:ext cx="6018213" cy="570547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447800"/>
            <a:ext cx="4037013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1413" y="1447800"/>
            <a:ext cx="4037012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0000" tIns="46800" rIns="90000" bIns="4680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2613" y="6350"/>
            <a:ext cx="2055812" cy="570547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350"/>
            <a:ext cx="6018213" cy="570547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447800"/>
            <a:ext cx="4037013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1413" y="1447800"/>
            <a:ext cx="4037012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0000" tIns="46800" rIns="90000" bIns="4680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>
          <a:xfrm>
            <a:off x="762000" y="6350"/>
            <a:ext cx="8150225" cy="1433513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ctr"/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/>
          </p:nvPr>
        </p:nvSpPr>
        <p:spPr>
          <a:xfrm>
            <a:off x="762000" y="1447800"/>
            <a:ext cx="8226425" cy="4264025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t"/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 indent="-285750"/>
            <a:r>
              <a:rPr lang="en-GB" altLang="en-US" dirty="0"/>
              <a:t>Second Outline Level</a:t>
            </a:r>
          </a:p>
          <a:p>
            <a:pPr lvl="2" indent="-228600"/>
            <a:r>
              <a:rPr lang="en-GB" altLang="en-US" dirty="0"/>
              <a:t>Third Outline Level</a:t>
            </a:r>
          </a:p>
          <a:p>
            <a:pPr lvl="3" indent="-228600"/>
            <a:r>
              <a:rPr lang="en-GB" altLang="en-US" dirty="0"/>
              <a:t>Fourth Outline Level</a:t>
            </a:r>
          </a:p>
          <a:p>
            <a:pPr lvl="4" indent="-228600"/>
            <a:r>
              <a:rPr lang="en-GB" altLang="en-US" dirty="0"/>
              <a:t>Fifth Outline Level</a:t>
            </a:r>
          </a:p>
          <a:p>
            <a:pPr lvl="4" indent="-228600"/>
            <a:r>
              <a:rPr lang="en-GB" altLang="en-US" dirty="0"/>
              <a:t>Sixth Outline Level</a:t>
            </a:r>
          </a:p>
          <a:p>
            <a:pPr lvl="4" indent="-228600"/>
            <a:r>
              <a:rPr lang="en-GB" altLang="en-US" dirty="0"/>
              <a:t>Seventh Outline Level</a:t>
            </a:r>
          </a:p>
        </p:txBody>
      </p:sp>
      <p:sp>
        <p:nvSpPr>
          <p:cNvPr id="1028" name="Text Box 3"/>
          <p:cNvSpPr txBox="1"/>
          <p:nvPr/>
        </p:nvSpPr>
        <p:spPr>
          <a:xfrm>
            <a:off x="6172200" y="6248400"/>
            <a:ext cx="2797175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/>
          <a:lstStyle/>
          <a:p>
            <a:pPr lvl="0" eaLnBrk="0" hangingPunct="0">
              <a:buSzPct val="100000"/>
            </a:pPr>
            <a:endParaRPr lang="en-US" altLang="en-US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pic>
        <p:nvPicPr>
          <p:cNvPr id="1029" name="Picture 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010400" y="6011863"/>
            <a:ext cx="1905000" cy="549275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1"/>
          <p:cNvSpPr/>
          <p:nvPr/>
        </p:nvSpPr>
        <p:spPr>
          <a:xfrm>
            <a:off x="533400" y="2819400"/>
            <a:ext cx="8153400" cy="1588"/>
          </a:xfrm>
          <a:prstGeom prst="line">
            <a:avLst/>
          </a:prstGeom>
          <a:ln w="38160" cap="sq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pic>
        <p:nvPicPr>
          <p:cNvPr id="2051" name="Picture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5638800"/>
            <a:ext cx="3200400" cy="9223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2" name="Rectangle 3"/>
          <p:cNvSpPr>
            <a:spLocks noGrp="1"/>
          </p:cNvSpPr>
          <p:nvPr>
            <p:ph type="title"/>
          </p:nvPr>
        </p:nvSpPr>
        <p:spPr>
          <a:xfrm>
            <a:off x="762000" y="6350"/>
            <a:ext cx="8150225" cy="1433513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ctr"/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2053" name="Rectangle 4"/>
          <p:cNvSpPr>
            <a:spLocks noGrp="1"/>
          </p:cNvSpPr>
          <p:nvPr>
            <p:ph type="body"/>
          </p:nvPr>
        </p:nvSpPr>
        <p:spPr>
          <a:xfrm>
            <a:off x="762000" y="1447800"/>
            <a:ext cx="8226425" cy="4264025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t"/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 indent="-285750"/>
            <a:r>
              <a:rPr lang="en-GB" altLang="en-US" dirty="0"/>
              <a:t>Second Outline Level</a:t>
            </a:r>
          </a:p>
          <a:p>
            <a:pPr lvl="2" indent="-228600"/>
            <a:r>
              <a:rPr lang="en-GB" altLang="en-US" dirty="0"/>
              <a:t>Third Outline Level</a:t>
            </a:r>
          </a:p>
          <a:p>
            <a:pPr lvl="3" indent="-228600"/>
            <a:r>
              <a:rPr lang="en-GB" altLang="en-US" dirty="0"/>
              <a:t>Fourth Outline Level</a:t>
            </a:r>
          </a:p>
          <a:p>
            <a:pPr lvl="4" indent="-228600"/>
            <a:r>
              <a:rPr lang="en-GB" altLang="en-US" dirty="0"/>
              <a:t>Fifth Outline Level</a:t>
            </a:r>
          </a:p>
          <a:p>
            <a:pPr lvl="4" indent="-228600"/>
            <a:r>
              <a:rPr lang="en-GB" altLang="en-US" dirty="0"/>
              <a:t>Sixth Outline Level</a:t>
            </a:r>
          </a:p>
          <a:p>
            <a:pPr lvl="4" indent="-228600"/>
            <a:r>
              <a:rPr lang="en-GB" altLang="en-US" dirty="0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228600" y="1219200"/>
            <a:ext cx="8686800" cy="1371600"/>
          </a:xfrm>
          <a:prstGeom prst="rect">
            <a:avLst/>
          </a:prstGeom>
          <a:noFill/>
          <a:ln>
            <a:noFill/>
          </a:ln>
          <a:effectLst/>
        </p:spPr>
        <p:txBody>
          <a:bodyPr anchor="b" anchorCtr="1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+mn-cs"/>
              </a:rPr>
              <a:t>Memory Management (5)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638300" y="3111500"/>
            <a:ext cx="5867400" cy="2151063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Dr. Clinton Jeffery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CSE325 Principles of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Operating Systems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10/28/2022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Georgia" panose="02040502050405020303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Georgia" panose="02040502050405020303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/>
          </p:cNvSpPr>
          <p:nvPr>
            <p:ph type="title"/>
          </p:nvPr>
        </p:nvSpPr>
        <p:spPr>
          <a:xfrm>
            <a:off x="488950" y="182563"/>
            <a:ext cx="8229600" cy="576262"/>
          </a:xfrm>
        </p:spPr>
        <p:txBody>
          <a:bodyPr wrap="square" lIns="90000" tIns="46800" rIns="90000" bIns="46800" anchor="ctr"/>
          <a:lstStyle/>
          <a:p>
            <a:pPr eaLnBrk="1" hangingPunct="1"/>
            <a:r>
              <a:rPr lang="en-US" altLang="en-US" dirty="0"/>
              <a:t>Paging Hardware With TLB</a:t>
            </a:r>
            <a:endParaRPr lang="en-US" altLang="en-US" sz="2400" dirty="0"/>
          </a:p>
        </p:txBody>
      </p:sp>
      <p:pic>
        <p:nvPicPr>
          <p:cNvPr id="100354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1143000"/>
            <a:ext cx="6149975" cy="4648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76263"/>
          </a:xfrm>
        </p:spPr>
        <p:txBody>
          <a:bodyPr wrap="square" lIns="90000" tIns="46800" rIns="90000" bIns="46800" anchor="ctr"/>
          <a:lstStyle/>
          <a:p>
            <a:pPr eaLnBrk="1" hangingPunct="1"/>
            <a:r>
              <a:rPr lang="en-US" altLang="en-US" dirty="0"/>
              <a:t>Effective Access Time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215900" y="838200"/>
            <a:ext cx="8470900" cy="6019800"/>
          </a:xfrm>
        </p:spPr>
        <p:txBody>
          <a:bodyPr vert="horz" wrap="square" lIns="90000" tIns="46800" rIns="90000" bIns="46800" numCol="1" anchor="t" anchorCtr="0" compatLnSpc="1"/>
          <a:lstStyle/>
          <a:p>
            <a:pPr marL="457200" marR="0" lvl="0" indent="-45720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2061845" algn="l"/>
                <a:tab pos="2566670" algn="l"/>
              </a:tabLst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Associative Lookup = </a:t>
            </a: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  <a:sym typeface="Symbol" panose="05050102010706020507" pitchFamily="18" charset="2"/>
              </a:rPr>
              <a:t> time unit</a:t>
            </a:r>
          </a:p>
          <a:p>
            <a:pPr marL="914400" marR="0" lvl="1" indent="-457200" algn="l" defTabSz="457200" rtl="0" eaLnBrk="0" fontAlgn="base" latinLnBrk="0" hangingPunct="0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2061845" algn="l"/>
                <a:tab pos="2566670" algn="l"/>
              </a:tabLst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  <a:sym typeface="Symbol" panose="05050102010706020507" pitchFamily="18" charset="2"/>
              </a:rPr>
              <a:t>Can be &lt; 10% of memory access time</a:t>
            </a:r>
          </a:p>
          <a:p>
            <a:pPr marL="457200" marR="0" lvl="0" indent="-45720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2061845" algn="l"/>
                <a:tab pos="2566670" algn="l"/>
              </a:tabLst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  <a:sym typeface="Symbol" panose="05050102010706020507" pitchFamily="18" charset="2"/>
              </a:rPr>
              <a:t>Hit ratio = </a:t>
            </a:r>
          </a:p>
          <a:p>
            <a:pPr marL="914400" marR="0" lvl="1" indent="-457200" algn="l" defTabSz="457200" rtl="0" eaLnBrk="0" fontAlgn="base" latinLnBrk="0" hangingPunct="0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2061845" algn="l"/>
                <a:tab pos="2566670" algn="l"/>
              </a:tabLst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  <a:sym typeface="Symbol" panose="05050102010706020507" pitchFamily="18" charset="2"/>
              </a:rPr>
              <a:t>Hit ratio – percentage of times that a page number is found in the associative registers; ratio related to number of associative registers</a:t>
            </a:r>
          </a:p>
          <a:p>
            <a:pPr marL="457200" marR="0" lvl="0" indent="-45720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2061845" algn="l"/>
                <a:tab pos="2566670" algn="l"/>
              </a:tabLst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  <a:sym typeface="Symbol" panose="05050102010706020507" pitchFamily="18" charset="2"/>
              </a:rPr>
              <a:t>Consider  = 80%,  = 20ns for TLB search, 100ns for memory access</a:t>
            </a:r>
          </a:p>
          <a:p>
            <a:pPr marL="457200" marR="0" lvl="0" indent="-45720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2061845" algn="l"/>
                <a:tab pos="2566670" algn="l"/>
              </a:tabLst>
              <a:defRPr/>
            </a:pP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  <a:sym typeface="Symbol" panose="05050102010706020507" pitchFamily="18" charset="2"/>
              </a:rPr>
              <a:t>Effective Access Time</a:t>
            </a: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  <a:sym typeface="Symbol" panose="05050102010706020507" pitchFamily="18" charset="2"/>
              </a:rPr>
              <a:t> (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  <a:sym typeface="Symbol" panose="05050102010706020507" pitchFamily="18" charset="2"/>
              </a:rPr>
              <a:t>EAT</a:t>
            </a: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  <a:sym typeface="Symbol" panose="05050102010706020507" pitchFamily="18" charset="2"/>
              </a:rPr>
              <a:t>)</a:t>
            </a:r>
          </a:p>
          <a:p>
            <a:pPr marL="457200" marR="0" lvl="0" indent="-45720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tabLst>
                <a:tab pos="2061845" algn="l"/>
                <a:tab pos="2566670" algn="l"/>
              </a:tabLst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	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EAT = (100 + 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  <a:sym typeface="Symbol" panose="05050102010706020507" pitchFamily="18" charset="2"/>
              </a:rPr>
              <a:t>)  + (200 + )(1 – ) = 200+  – 100</a:t>
            </a:r>
            <a:endParaRPr kumimoji="0" lang="en-US" alt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457200" marR="0" lvl="0" indent="-45720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2061845" algn="l"/>
                <a:tab pos="2566670" algn="l"/>
              </a:tabLst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  <a:sym typeface="Symbol" panose="05050102010706020507" pitchFamily="18" charset="2"/>
              </a:rPr>
              <a:t>Consider  = 80%,  = 20ns for TLB search, 100ns for memory access</a:t>
            </a:r>
          </a:p>
          <a:p>
            <a:pPr marL="914400" marR="0" lvl="1" indent="-457200" algn="l" defTabSz="457200" rtl="0" eaLnBrk="0" fontAlgn="base" latinLnBrk="0" hangingPunct="0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2061845" algn="l"/>
                <a:tab pos="2566670" algn="l"/>
              </a:tabLst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  <a:sym typeface="Symbol" panose="05050102010706020507" pitchFamily="18" charset="2"/>
              </a:rPr>
              <a:t>EAT = 0.80 x 120 + 0.20 x 220 = 140ns</a:t>
            </a:r>
          </a:p>
          <a:p>
            <a:pPr marL="457200" marR="0" lvl="0" indent="-45720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2061845" algn="l"/>
                <a:tab pos="2566670" algn="l"/>
              </a:tabLst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  <a:sym typeface="Symbol" panose="05050102010706020507" pitchFamily="18" charset="2"/>
              </a:rPr>
              <a:t>Consider more realistic hit ratio -&gt;   = 99%,  = 20ns for TLB search, 100ns for memory access</a:t>
            </a:r>
          </a:p>
          <a:p>
            <a:pPr marL="914400" marR="0" lvl="1" indent="-457200" algn="l" defTabSz="457200" rtl="0" eaLnBrk="0" fontAlgn="base" latinLnBrk="0" hangingPunct="0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2061845" algn="l"/>
                <a:tab pos="2566670" algn="l"/>
              </a:tabLst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  <a:sym typeface="Symbol" panose="05050102010706020507" pitchFamily="18" charset="2"/>
              </a:rPr>
              <a:t>EAT = 0.99 x 120 + 0.01 x 220 = 122ns</a:t>
            </a:r>
          </a:p>
          <a:p>
            <a:pPr marL="914400" marR="0" lvl="1" indent="-457200" algn="l" defTabSz="457200" rtl="0" eaLnBrk="0" fontAlgn="base" latinLnBrk="0" hangingPunct="0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tabLst>
                <a:tab pos="2061845" algn="l"/>
                <a:tab pos="2566670" algn="l"/>
              </a:tabLst>
              <a:defRPr/>
            </a:pPr>
            <a:endParaRPr kumimoji="0" lang="en-US" alt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  <a:sym typeface="Symbol" panose="05050102010706020507" pitchFamily="18" charset="2"/>
            </a:endParaRPr>
          </a:p>
          <a:p>
            <a:pPr marL="457200" marR="0" lvl="0" indent="-45720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Monotype Sorts" charset="2"/>
              <a:buNone/>
              <a:tabLst>
                <a:tab pos="2061845" algn="l"/>
                <a:tab pos="2566670" algn="l"/>
              </a:tabLst>
              <a:defRPr/>
            </a:pPr>
            <a:endParaRPr kumimoji="0" lang="en-US" alt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/>
          </p:cNvSpPr>
          <p:nvPr>
            <p:ph type="title"/>
          </p:nvPr>
        </p:nvSpPr>
        <p:spPr>
          <a:xfrm>
            <a:off x="576263" y="76200"/>
            <a:ext cx="7839075" cy="576263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Hashed Page Tables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742950"/>
            <a:ext cx="8686800" cy="6115050"/>
          </a:xfrm>
        </p:spPr>
        <p:txBody>
          <a:bodyPr vert="horz" wrap="square" lIns="90000" tIns="46800" rIns="90000" bIns="46800" numCol="1" anchor="t" anchorCtr="0" compatLnSpc="1"/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Common in address spaces &gt; 32 bits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The logical page number is hashed into a page table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This page table contains a chain of elements hashing to the same location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Each element contains (1) the logical page number (2) the value of the mapped page frame (3) a pointer to the next element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Logical page numbers are compared in this chain searching for a match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If a match is found, the corresponding physical frame is extracted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Variation for 64-bit addresses is 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clustered page tables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Similar to hashed but each entry refers to several pages (such as 16) rather than 1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Especially useful for </a:t>
            </a: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sparse</a:t>
            </a: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address spaces (where</a:t>
            </a:r>
            <a:b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</a:b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memory references are non-contiguous and scattered)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576263"/>
          </a:xfrm>
        </p:spPr>
        <p:txBody>
          <a:bodyPr wrap="square" lIns="90000" tIns="46800" rIns="90000" bIns="46800" anchor="ctr"/>
          <a:lstStyle/>
          <a:p>
            <a:pPr eaLnBrk="1" hangingPunct="1"/>
            <a:r>
              <a:rPr lang="en-US" altLang="en-US" dirty="0"/>
              <a:t>Hashed Page Table</a:t>
            </a:r>
            <a:endParaRPr lang="en-US" altLang="en-US" sz="2400" dirty="0"/>
          </a:p>
        </p:txBody>
      </p:sp>
      <p:pic>
        <p:nvPicPr>
          <p:cNvPr id="86018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3650" y="1371600"/>
            <a:ext cx="7127875" cy="4114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/>
          </p:cNvSpPr>
          <p:nvPr>
            <p:ph type="title"/>
          </p:nvPr>
        </p:nvSpPr>
        <p:spPr>
          <a:xfrm>
            <a:off x="730250" y="152400"/>
            <a:ext cx="7956550" cy="576263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Inverted Page Table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728662"/>
            <a:ext cx="8823325" cy="6129337"/>
          </a:xfrm>
        </p:spPr>
        <p:txBody>
          <a:bodyPr vert="horz" wrap="square" lIns="90000" tIns="46800" rIns="90000" bIns="46800" numCol="1" anchor="t" anchorCtr="0" compatLnSpc="1"/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Rather than each process having a page table and keeping track of all possible logical pages, track all physical pages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One entry for each real page of memory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Entry consists of the virtual address of the page stored in that real memory location, with information about the process that owns that page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Decreases memory needed to store each page table, but increases time needed to search the table when a page reference occurs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Use hash table to limit the search to one — or at most a few — page-table entries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TLB can accelerate access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But how to implement shared memory?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One mapping of a logical address to the shared</a:t>
            </a:r>
            <a:b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</a:b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physical address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/>
          </p:cNvSpPr>
          <p:nvPr>
            <p:ph type="title"/>
          </p:nvPr>
        </p:nvSpPr>
        <p:spPr>
          <a:xfrm>
            <a:off x="304800" y="381000"/>
            <a:ext cx="8337550" cy="576263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Inverted Page Table Architecture</a:t>
            </a:r>
            <a:endParaRPr kumimoji="0" lang="en-US" altLang="en-US" sz="2400" b="1" i="0" u="none" strike="noStrike" kern="0" cap="none" spc="0" normalizeH="0" baseline="0" noProof="1">
              <a:solidFill>
                <a:srgbClr val="0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anose="020B0600070205080204" pitchFamily="34" charset="-128"/>
              <a:cs typeface="+mj-cs"/>
            </a:endParaRPr>
          </a:p>
        </p:txBody>
      </p:sp>
      <p:pic>
        <p:nvPicPr>
          <p:cNvPr id="90114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1828800"/>
            <a:ext cx="6057900" cy="418941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Title 1"/>
          <p:cNvSpPr>
            <a:spLocks noGrp="1"/>
          </p:cNvSpPr>
          <p:nvPr>
            <p:ph type="title"/>
          </p:nvPr>
        </p:nvSpPr>
        <p:spPr>
          <a:xfrm>
            <a:off x="533400" y="-7937"/>
            <a:ext cx="8150225" cy="1060450"/>
          </a:xfrm>
        </p:spPr>
        <p:txBody>
          <a:bodyPr wrap="square" lIns="90000" tIns="46800" rIns="90000" bIns="46800" anchor="ctr"/>
          <a:lstStyle/>
          <a:p>
            <a:r>
              <a:rPr lang="en-US" altLang="en-US" dirty="0"/>
              <a:t>(Historic) Example</a:t>
            </a:r>
          </a:p>
        </p:txBody>
      </p:sp>
      <p:sp>
        <p:nvSpPr>
          <p:cNvPr id="82946" name="Content Placeholder 3"/>
          <p:cNvSpPr>
            <a:spLocks noGrp="1"/>
          </p:cNvSpPr>
          <p:nvPr>
            <p:ph idx="1"/>
          </p:nvPr>
        </p:nvSpPr>
        <p:spPr>
          <a:xfrm>
            <a:off x="228600" y="914400"/>
            <a:ext cx="8759825" cy="4264025"/>
          </a:xfrm>
        </p:spPr>
        <p:txBody>
          <a:bodyPr wrap="square" lIns="90000" tIns="46800" rIns="90000" bIns="46800" anchor="t"/>
          <a:lstStyle/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The VAX architecture supports a variation of two-level paging. The VAX is a 32-bit machine with a page size of 512 bytes. The logical address space of a process is divided into four equal sections, each of which consists of 2</a:t>
            </a:r>
            <a:r>
              <a:rPr kumimoji="0" lang="en-US" altLang="en-US" sz="2400" b="0" i="0" u="none" strike="noStrike" kern="0" cap="none" spc="0" normalizeH="0" baseline="3000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30</a:t>
            </a: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bytes. Each section represents a different part of the logical address space of a process. The first 2 high-order bits of the logical address designate the appropriate section. The next 21 bits represent the logical page number of that section, and the final 9 bits represent an offset in the desired page.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endParaRPr kumimoji="0" lang="en-US" altLang="en-US" sz="2400" b="0" i="0" u="none" strike="noStrike" kern="0" cap="none" spc="0" normalizeH="0" baseline="0" noProof="1">
              <a:solidFill>
                <a:srgbClr val="000000"/>
              </a:solidFill>
              <a:latin typeface="+mn-lt"/>
              <a:ea typeface="MS PGothic" panose="020B0600070205080204" pitchFamily="34" charset="-128"/>
              <a:cs typeface="+mn-cs"/>
            </a:endParaRP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endParaRPr kumimoji="0" lang="en-US" altLang="en-US" sz="2400" b="0" i="0" u="none" strike="noStrike" kern="0" cap="none" spc="0" normalizeH="0" baseline="0" noProof="1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MS PGothic" panose="020B0600070205080204" pitchFamily="34" charset="-128"/>
              <a:cs typeface="+mn-cs"/>
            </a:endParaRP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How many memory operations are performed when a user program executes a memory-load operation?</a:t>
            </a: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latin typeface="+mn-lt"/>
                <a:ea typeface="MS PGothic" panose="020B0600070205080204" pitchFamily="34" charset="-128"/>
                <a:cs typeface="+mn-cs"/>
              </a:rPr>
              <a:t> </a:t>
            </a:r>
          </a:p>
        </p:txBody>
      </p:sp>
      <p:pic>
        <p:nvPicPr>
          <p:cNvPr id="92163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600" y="4318000"/>
            <a:ext cx="3282950" cy="1016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609600" y="6350"/>
            <a:ext cx="8302625" cy="1433513"/>
          </a:xfrm>
        </p:spPr>
        <p:txBody>
          <a:bodyPr vert="horz" wrap="square" lIns="90000" tIns="46800" rIns="90000" bIns="46800" numCol="1" anchor="ctr" anchorCtr="0" compatLnSpc="1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r>
              <a:rPr kumimoji="0" lang="en-US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MS PGothic" panose="020B0600070205080204" pitchFamily="34" charset="-128"/>
                <a:cs typeface="+mj-cs"/>
              </a:rPr>
              <a:t>Example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378825" cy="4264025"/>
          </a:xfrm>
        </p:spPr>
        <p:txBody>
          <a:bodyPr vert="horz" wrap="square" lIns="90000" tIns="46800" rIns="90000" bIns="46800" numCol="1" anchor="t" anchorCtr="0" compatLnSpc="1"/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Consider a computer system with a 32-bit logical address and 4-KB (2</a:t>
            </a:r>
            <a:r>
              <a:rPr kumimoji="0" lang="en-US" altLang="en-US" sz="32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12</a:t>
            </a: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B) page size. The system supports up </a:t>
            </a:r>
            <a:r>
              <a:rPr kumimoji="0" lang="en-US" alt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to </a:t>
            </a: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512MB (2</a:t>
            </a:r>
            <a:r>
              <a:rPr kumimoji="0" lang="en-US" altLang="en-US" sz="32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29</a:t>
            </a: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B) of physical memory. How many entries are there in each of the following?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(1) A conventional single-level page table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(2) An inverted page table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itle 1"/>
          <p:cNvSpPr>
            <a:spLocks noGrp="1"/>
          </p:cNvSpPr>
          <p:nvPr>
            <p:ph type="title"/>
          </p:nvPr>
        </p:nvSpPr>
        <p:spPr>
          <a:xfrm>
            <a:off x="354013" y="6350"/>
            <a:ext cx="8558213" cy="820738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Answer</a:t>
            </a:r>
          </a:p>
        </p:txBody>
      </p:sp>
      <p:sp>
        <p:nvSpPr>
          <p:cNvPr id="76802" name="Content Placeholder 2"/>
          <p:cNvSpPr>
            <a:spLocks noGrp="1"/>
          </p:cNvSpPr>
          <p:nvPr>
            <p:ph idx="1"/>
          </p:nvPr>
        </p:nvSpPr>
        <p:spPr>
          <a:xfrm>
            <a:off x="612775" y="1143000"/>
            <a:ext cx="8455025" cy="5715000"/>
          </a:xfrm>
        </p:spPr>
        <p:txBody>
          <a:bodyPr wrap="square" lIns="90000" tIns="46800" rIns="90000" bIns="46800" anchor="t"/>
          <a:lstStyle/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(1) # of pages= # of entries =????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Size of logical address space  = 2</a:t>
            </a:r>
            <a:r>
              <a:rPr kumimoji="0" lang="en-US" altLang="en-US" sz="2400" b="0" i="0" u="none" strike="noStrike" kern="0" cap="none" spc="0" normalizeH="0" baseline="3000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m</a:t>
            </a: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= # of pages × page size 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»»  2</a:t>
            </a:r>
            <a:r>
              <a:rPr kumimoji="0" lang="en-US" altLang="en-US" sz="2400" b="0" i="0" u="none" strike="noStrike" kern="0" cap="none" spc="0" normalizeH="0" baseline="3000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32</a:t>
            </a: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= # of pages × 2</a:t>
            </a:r>
            <a:r>
              <a:rPr kumimoji="0" lang="en-US" altLang="en-US" sz="2400" b="0" i="0" u="none" strike="noStrike" kern="0" cap="none" spc="0" normalizeH="0" baseline="3000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12</a:t>
            </a: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# of pages =2</a:t>
            </a:r>
            <a:r>
              <a:rPr kumimoji="0" lang="en-US" altLang="en-US" sz="2400" b="0" i="0" u="none" strike="noStrike" kern="0" cap="none" spc="0" normalizeH="0" baseline="3000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32</a:t>
            </a: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/ 2</a:t>
            </a:r>
            <a:r>
              <a:rPr kumimoji="0" lang="en-US" altLang="en-US" sz="2400" b="0" i="0" u="none" strike="noStrike" kern="0" cap="none" spc="0" normalizeH="0" baseline="3000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12</a:t>
            </a: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= 2</a:t>
            </a:r>
            <a:r>
              <a:rPr kumimoji="0" lang="en-US" altLang="en-US" sz="2400" b="0" i="0" u="none" strike="noStrike" kern="0" cap="none" spc="0" normalizeH="0" baseline="3000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20</a:t>
            </a: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pages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(2) 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Size of physical address space  = # of frames × frame size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 (frame size  = page size )  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2400" b="1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For inverted page table, # of frames = # of entries</a:t>
            </a: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 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 2</a:t>
            </a:r>
            <a:r>
              <a:rPr kumimoji="0" lang="en-US" altLang="en-US" sz="2400" b="0" i="0" u="none" strike="noStrike" kern="0" cap="none" spc="0" normalizeH="0" baseline="3000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29</a:t>
            </a: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=  # of frames × 2</a:t>
            </a:r>
            <a:r>
              <a:rPr kumimoji="0" lang="en-US" altLang="en-US" sz="2400" b="0" i="0" u="none" strike="noStrike" kern="0" cap="none" spc="0" normalizeH="0" baseline="3000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12</a:t>
            </a:r>
            <a:endParaRPr kumimoji="0" lang="en-US" altLang="en-US" sz="2400" b="0" i="0" u="none" strike="noStrike" kern="0" cap="none" spc="0" normalizeH="0" baseline="0" noProof="1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MS PGothic" panose="020B0600070205080204" pitchFamily="34" charset="-128"/>
              <a:cs typeface="+mn-cs"/>
            </a:endParaRP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# of frames =2</a:t>
            </a:r>
            <a:r>
              <a:rPr kumimoji="0" lang="en-US" altLang="en-US" sz="2400" b="0" i="0" u="none" strike="noStrike" kern="0" cap="none" spc="0" normalizeH="0" baseline="3000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29</a:t>
            </a: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/ 2</a:t>
            </a:r>
            <a:r>
              <a:rPr kumimoji="0" lang="en-US" altLang="en-US" sz="2400" b="0" i="0" u="none" strike="noStrike" kern="0" cap="none" spc="0" normalizeH="0" baseline="3000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12</a:t>
            </a: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= 2</a:t>
            </a:r>
            <a:r>
              <a:rPr kumimoji="0" lang="en-US" altLang="en-US" sz="2400" b="0" i="0" u="none" strike="noStrike" kern="0" cap="none" spc="0" normalizeH="0" baseline="3000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17</a:t>
            </a:r>
            <a:endParaRPr kumimoji="0" lang="en-US" altLang="en-US" sz="2400" b="0" i="0" u="none" strike="noStrike" kern="0" cap="none" spc="0" normalizeH="0" baseline="0" noProof="1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MS PGothic" panose="020B0600070205080204" pitchFamily="34" charset="-128"/>
              <a:cs typeface="+mn-cs"/>
            </a:endParaRP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# of entries = 2</a:t>
            </a:r>
            <a:r>
              <a:rPr kumimoji="0" lang="en-US" altLang="en-US" sz="2400" b="0" i="0" u="none" strike="noStrike" kern="0" cap="none" spc="0" normalizeH="0" baseline="3000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17</a:t>
            </a:r>
            <a:endParaRPr kumimoji="0" lang="en-US" altLang="en-US" sz="2400" b="0" i="0" u="none" strike="noStrike" kern="0" cap="none" spc="0" normalizeH="0" baseline="0" noProof="1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MS PGothic" panose="020B0600070205080204" pitchFamily="34" charset="-128"/>
              <a:cs typeface="+mn-cs"/>
            </a:endParaRP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endParaRPr kumimoji="0" lang="en-US" altLang="en-US" sz="3200" b="0" i="0" u="none" strike="noStrike" kern="0" cap="none" spc="0" normalizeH="0" baseline="0" noProof="1">
              <a:solidFill>
                <a:srgbClr val="000000"/>
              </a:solidFill>
              <a:latin typeface="+mn-lt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/>
          </p:cNvSpPr>
          <p:nvPr>
            <p:ph type="title"/>
          </p:nvPr>
        </p:nvSpPr>
        <p:spPr>
          <a:xfrm>
            <a:off x="239713" y="304800"/>
            <a:ext cx="8904288" cy="576263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TLB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239713" y="1085850"/>
            <a:ext cx="8839200" cy="5334000"/>
          </a:xfrm>
        </p:spPr>
        <p:txBody>
          <a:bodyPr vert="horz" wrap="square" lIns="90000" tIns="46800" rIns="90000" bIns="46800" numCol="1" anchor="t" anchorCtr="0" compatLnSpc="1"/>
          <a:lstStyle/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Some TLBs store</a:t>
            </a:r>
            <a:r>
              <a:rPr kumimoji="0" lang="en-US" alt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address-space identifiers </a:t>
            </a:r>
            <a:r>
              <a:rPr kumimoji="0" lang="en-US" altLang="en-US" sz="2800" b="0" i="0" u="none" strike="noStrike" kern="0" cap="none" spc="0" normalizeH="0" baseline="0" noProof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(</a:t>
            </a:r>
            <a:r>
              <a:rPr kumimoji="0" lang="en-US" altLang="en-US" sz="2800" b="1" i="0" u="none" strike="noStrike" kern="0" cap="none" spc="0" normalizeH="0" baseline="0" noProof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ASIDs</a:t>
            </a:r>
            <a:r>
              <a:rPr kumimoji="0" lang="en-US" altLang="en-US" sz="2800" b="0" i="0" u="none" strike="noStrike" kern="0" cap="none" spc="0" normalizeH="0" baseline="0" noProof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)</a:t>
            </a:r>
            <a:r>
              <a:rPr kumimoji="0" lang="en-US" altLang="en-US" sz="2800" b="1" i="0" u="none" strike="noStrike" kern="0" cap="none" spc="0" normalizeH="0" baseline="0" noProof="0">
                <a:ln>
                  <a:noFill/>
                </a:ln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in each TLB entry – uniquely identifies each process to provide address-space protection for that process</a:t>
            </a:r>
          </a:p>
          <a:p>
            <a:pPr marL="914400" marR="0" lvl="1" indent="-4572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Otherwise need to flush at every context switch</a:t>
            </a:r>
          </a:p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TLBs typically small (64 to 1,024 entries)</a:t>
            </a:r>
          </a:p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On a TLB miss, value is loaded into the TLB for faster access next time</a:t>
            </a:r>
          </a:p>
          <a:p>
            <a:pPr marL="914400" marR="0" lvl="1" indent="-4572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Replacement policies must be considered</a:t>
            </a:r>
          </a:p>
          <a:p>
            <a:pPr marL="914400" marR="0" lvl="1" indent="-4572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Some entries can be</a:t>
            </a:r>
            <a:r>
              <a:rPr kumimoji="0" lang="en-US" altLang="en-US" sz="2400" b="1" i="0" u="none" strike="noStrike" kern="0" cap="none" spc="0" normalizeH="0" baseline="0" noProof="0">
                <a:ln>
                  <a:noFill/>
                </a:ln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en-US" sz="2400" b="1" i="0" u="none" strike="noStrike" kern="0" cap="none" spc="0" normalizeH="0" baseline="0" noProof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wired down</a:t>
            </a:r>
            <a:r>
              <a:rPr kumimoji="0" lang="en-US" altLang="en-US" sz="2400" b="1" i="0" u="none" strike="noStrike" kern="0" cap="none" spc="0" normalizeH="0" baseline="0" noProof="0">
                <a:ln>
                  <a:noFill/>
                </a:ln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for permanent fast access</a:t>
            </a:r>
          </a:p>
        </p:txBody>
      </p:sp>
    </p:spTree>
    <p:extLst>
      <p:ext uri="{BB962C8B-B14F-4D97-AF65-F5344CB8AC3E}">
        <p14:creationId xmlns:p14="http://schemas.microsoft.com/office/powerpoint/2010/main" val="3320215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eorgia"/>
        <a:ea typeface="ＭＳ Ｐゴシック"/>
        <a:cs typeface="Arial Unicode MS"/>
      </a:majorFont>
      <a:minorFont>
        <a:latin typeface="Georgia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eorgia"/>
        <a:ea typeface="ＭＳ Ｐゴシック"/>
        <a:cs typeface="Arial Unicode MS"/>
      </a:majorFont>
      <a:minorFont>
        <a:latin typeface="Georgia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973</Words>
  <Application>Microsoft Office PowerPoint</Application>
  <PresentationFormat>On-screen Show (4:3)</PresentationFormat>
  <Paragraphs>85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Georgia</vt:lpstr>
      <vt:lpstr>Helvetica</vt:lpstr>
      <vt:lpstr>Monotype Sorts</vt:lpstr>
      <vt:lpstr>Times New Roman</vt:lpstr>
      <vt:lpstr>Wingdings</vt:lpstr>
      <vt:lpstr>Office Theme</vt:lpstr>
      <vt:lpstr>1_Office Theme</vt:lpstr>
      <vt:lpstr>PowerPoint Presentation</vt:lpstr>
      <vt:lpstr>Hashed Page Tables</vt:lpstr>
      <vt:lpstr>Hashed Page Table</vt:lpstr>
      <vt:lpstr>Inverted Page Table</vt:lpstr>
      <vt:lpstr>Inverted Page Table Architecture</vt:lpstr>
      <vt:lpstr>(Historic) Example</vt:lpstr>
      <vt:lpstr>Example</vt:lpstr>
      <vt:lpstr>Answer</vt:lpstr>
      <vt:lpstr>TLB</vt:lpstr>
      <vt:lpstr>Paging Hardware With TLB</vt:lpstr>
      <vt:lpstr>Effective Access Time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J Zheng</dc:creator>
  <cp:lastModifiedBy>Jeffery, Clinton (jefferyc@uidaho.edu)</cp:lastModifiedBy>
  <cp:revision>860</cp:revision>
  <cp:lastPrinted>2016-03-28T22:54:00Z</cp:lastPrinted>
  <dcterms:created xsi:type="dcterms:W3CDTF">2008-08-03T20:58:00Z</dcterms:created>
  <dcterms:modified xsi:type="dcterms:W3CDTF">2022-10-28T05:40:45Z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1033-11.2.0.8991</vt:lpwstr>
  </property>
</Properties>
</file>