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_rels/presentation.xml.rels" ContentType="application/vnd.openxmlformats-package.relationships+xml"/>
  <Override PartName="/ppt/media/image1.png" ContentType="image/png"/>
  <Override PartName="/ppt/media/image3.jpeg" ContentType="image/jpeg"/>
  <Override PartName="/ppt/media/image2.png" ContentType="image/png"/>
  <Override PartName="/ppt/media/image4.png" ContentType="image/png"/>
  <Override PartName="/ppt/media/image5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/>
  <p:notesSz cx="7315200" cy="96012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91149618-3CA9-4624-ABD2-58024FCBE981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4143240" y="9120240"/>
            <a:ext cx="3166200" cy="4755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5040" rIns="95040" tIns="49320" bIns="4932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0FE0FB01-B281-4346-A37C-5CA0051AB254}" type="slidenum">
              <a:rPr b="0" lang="en-US" sz="1300" spc="-1" strike="noStrike">
                <a:solidFill>
                  <a:srgbClr val="000000"/>
                </a:solidFill>
                <a:latin typeface="Arial"/>
                <a:ea typeface="MS PGothic"/>
              </a:rPr>
              <a:t>&lt;number&gt;</a:t>
            </a:fld>
            <a:endParaRPr b="0" lang="en-US" sz="1300" spc="-1" strike="noStrike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sldImg"/>
          </p:nvPr>
        </p:nvSpPr>
        <p:spPr>
          <a:xfrm>
            <a:off x="1257480" y="720720"/>
            <a:ext cx="4796640" cy="3596400"/>
          </a:xfrm>
          <a:prstGeom prst="rect">
            <a:avLst/>
          </a:prstGeom>
        </p:spPr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480" cy="4315680"/>
          </a:xfrm>
          <a:prstGeom prst="rect">
            <a:avLst/>
          </a:prstGeom>
        </p:spPr>
        <p:txBody>
          <a:bodyPr lIns="95040" rIns="95040" tIns="49320" bIns="49320">
            <a:noAutofit/>
          </a:bodyPr>
          <a:p>
            <a:pPr marL="228600" indent="-2278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latin typeface="Arial"/>
              </a:rPr>
              <a:t>a multithreaded Web browser could allow user interaction in one thread while an image was being loaded in another thread.</a:t>
            </a:r>
            <a:endParaRPr b="0" lang="en-US" sz="2000" spc="-1" strike="noStrike">
              <a:latin typeface="Arial"/>
            </a:endParaRPr>
          </a:p>
          <a:p>
            <a:pPr marL="228600" indent="-2278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latin typeface="Arial"/>
              </a:rPr>
              <a:t>threads share the memory and the resources of the process to which they belong by default.</a:t>
            </a:r>
            <a:endParaRPr b="0" lang="en-US" sz="2000" spc="-1" strike="noStrike">
              <a:latin typeface="Arial"/>
            </a:endParaRPr>
          </a:p>
          <a:p>
            <a:pPr marL="228600" indent="-227880">
              <a:lnSpc>
                <a:spcPct val="100000"/>
              </a:lnSpc>
              <a:tabLst>
                <a:tab algn="l" pos="0"/>
              </a:tabLst>
            </a:pPr>
            <a:r>
              <a:rPr b="0" lang="en-US" sz="2000" spc="-1" strike="noStrike">
                <a:latin typeface="Arial"/>
              </a:rPr>
              <a:t>4. A single-threaded process can only run on one processor, regardless how many are available. Multithreading on a multi-core machine increases parallelism.</a:t>
            </a:r>
            <a:endParaRPr b="0" lang="en-US" sz="20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4143240" y="9120240"/>
            <a:ext cx="3166200" cy="4755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5040" rIns="95040" tIns="49320" bIns="4932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978214B5-1133-4454-B68F-B6FD391D97CE}" type="slidenum">
              <a:rPr b="0" lang="en-US" sz="1300" spc="-1" strike="noStrike">
                <a:solidFill>
                  <a:srgbClr val="000000"/>
                </a:solidFill>
                <a:latin typeface="Arial"/>
                <a:ea typeface="MS PGothic"/>
              </a:rPr>
              <a:t>&lt;number&gt;</a:t>
            </a:fld>
            <a:endParaRPr b="0" lang="en-US" sz="13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sldImg"/>
          </p:nvPr>
        </p:nvSpPr>
        <p:spPr>
          <a:xfrm>
            <a:off x="1257480" y="720720"/>
            <a:ext cx="4796640" cy="3596400"/>
          </a:xfrm>
          <a:prstGeom prst="rect">
            <a:avLst/>
          </a:prstGeom>
        </p:spPr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480" cy="4315680"/>
          </a:xfrm>
          <a:prstGeom prst="rect">
            <a:avLst/>
          </a:prstGeom>
        </p:spPr>
        <p:txBody>
          <a:bodyPr lIns="95040" rIns="95040" tIns="49320" bIns="49320">
            <a:noAutofit/>
          </a:bodyPr>
          <a:p>
            <a:pPr marL="228600" indent="-2278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latin typeface="Arial"/>
              </a:rPr>
              <a:t>a multithreaded Web browser could allow user interaction in one thread while an image was being loaded in another thread.</a:t>
            </a:r>
            <a:endParaRPr b="0" lang="en-US" sz="2000" spc="-1" strike="noStrike">
              <a:latin typeface="Arial"/>
            </a:endParaRPr>
          </a:p>
          <a:p>
            <a:pPr marL="228600" indent="-227880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0" lang="en-US" sz="2000" spc="-1" strike="noStrike">
                <a:latin typeface="Arial"/>
              </a:rPr>
              <a:t>threads share the memory and the resources of the process to which they belong by default.</a:t>
            </a:r>
            <a:endParaRPr b="0" lang="en-US" sz="2000" spc="-1" strike="noStrike">
              <a:latin typeface="Arial"/>
            </a:endParaRPr>
          </a:p>
          <a:p>
            <a:pPr marL="228600" indent="-227880">
              <a:lnSpc>
                <a:spcPct val="100000"/>
              </a:lnSpc>
              <a:tabLst>
                <a:tab algn="l" pos="0"/>
              </a:tabLst>
            </a:pPr>
            <a:r>
              <a:rPr b="0" lang="en-US" sz="2000" spc="-1" strike="noStrike">
                <a:latin typeface="Arial"/>
              </a:rPr>
              <a:t>4. A single-threaded process can only run on one processor, regardless how many are available. Multithreading on a multi-core machine increases parallelism.</a:t>
            </a:r>
            <a:endParaRPr b="0" lang="en-US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533160" y="2819160"/>
            <a:ext cx="8153640" cy="1800"/>
          </a:xfrm>
          <a:prstGeom prst="line">
            <a:avLst/>
          </a:prstGeom>
          <a:ln cap="sq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" name="Picture 2" descr=""/>
          <p:cNvPicPr/>
          <p:nvPr/>
        </p:nvPicPr>
        <p:blipFill>
          <a:blip r:embed="rId2"/>
          <a:stretch/>
        </p:blipFill>
        <p:spPr>
          <a:xfrm>
            <a:off x="3048120" y="5638680"/>
            <a:ext cx="3199680" cy="921600"/>
          </a:xfrm>
          <a:prstGeom prst="rect">
            <a:avLst/>
          </a:prstGeom>
          <a:ln w="9360"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6172200" y="6248520"/>
            <a:ext cx="2796480" cy="456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1" name="Picture 4" descr=""/>
          <p:cNvPicPr/>
          <p:nvPr/>
        </p:nvPicPr>
        <p:blipFill>
          <a:blip r:embed="rId2"/>
          <a:stretch/>
        </p:blipFill>
        <p:spPr>
          <a:xfrm>
            <a:off x="7010280" y="6012000"/>
            <a:ext cx="1904400" cy="548640"/>
          </a:xfrm>
          <a:prstGeom prst="rect">
            <a:avLst/>
          </a:prstGeom>
          <a:ln w="9360"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609480" y="1219320"/>
            <a:ext cx="8000280" cy="137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80"/>
                </a:solidFill>
                <a:latin typeface="Georgia"/>
                <a:ea typeface="MS PGothic"/>
              </a:rPr>
              <a:t>CS Education</a:t>
            </a:r>
            <a:endParaRPr b="0" lang="en-US" sz="60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80"/>
                </a:solidFill>
                <a:latin typeface="Georgia"/>
                <a:ea typeface="MS PGothic"/>
              </a:rPr>
              <a:t>Research @ NMT</a:t>
            </a:r>
            <a:endParaRPr b="0" lang="en-US" sz="6000" spc="-1" strike="noStrike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1676520" y="3048120"/>
            <a:ext cx="5866560" cy="215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9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Clinton Jeffery</a:t>
            </a: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algn="l" pos="0"/>
              </a:tabLst>
            </a:pP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10/24/2022</a:t>
            </a:r>
            <a:endParaRPr b="0" lang="en-U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algn="l" pos="0"/>
              </a:tabLst>
            </a:pP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274320" y="213120"/>
            <a:ext cx="8637480" cy="14328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r>
              <a:rPr b="1" lang="en-US" sz="3600" spc="-1" strike="noStrike">
                <a:solidFill>
                  <a:srgbClr val="000080"/>
                </a:solidFill>
                <a:latin typeface="Georgia"/>
                <a:ea typeface="MS PGothic"/>
              </a:rPr>
              <a:t>Puny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506880" y="1771560"/>
            <a:ext cx="8454240" cy="426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A 3D first-person-Python (subset)</a:t>
            </a:r>
            <a:endParaRPr b="0" lang="en-US" sz="3200" spc="-1" strike="noStrike">
              <a:latin typeface="Arial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1"/>
          <a:stretch/>
        </p:blipFill>
        <p:spPr>
          <a:xfrm>
            <a:off x="4725720" y="2468880"/>
            <a:ext cx="4418280" cy="338328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2"/>
          <a:stretch/>
        </p:blipFill>
        <p:spPr>
          <a:xfrm>
            <a:off x="0" y="2344680"/>
            <a:ext cx="3749040" cy="1544400"/>
          </a:xfrm>
          <a:prstGeom prst="rect">
            <a:avLst/>
          </a:prstGeom>
          <a:ln>
            <a:noFill/>
          </a:ln>
        </p:spPr>
      </p:pic>
      <p:pic>
        <p:nvPicPr>
          <p:cNvPr id="108" name="" descr=""/>
          <p:cNvPicPr/>
          <p:nvPr/>
        </p:nvPicPr>
        <p:blipFill>
          <a:blip r:embed="rId3"/>
          <a:stretch/>
        </p:blipFill>
        <p:spPr>
          <a:xfrm>
            <a:off x="1221120" y="4572000"/>
            <a:ext cx="2345040" cy="1694520"/>
          </a:xfrm>
          <a:prstGeom prst="rect">
            <a:avLst/>
          </a:prstGeom>
          <a:ln>
            <a:noFill/>
          </a:ln>
        </p:spPr>
      </p:pic>
      <p:sp>
        <p:nvSpPr>
          <p:cNvPr id="109" name="TextShape 3"/>
          <p:cNvSpPr txBox="1"/>
          <p:nvPr/>
        </p:nvSpPr>
        <p:spPr>
          <a:xfrm>
            <a:off x="1645920" y="4042800"/>
            <a:ext cx="82296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latin typeface="Arial"/>
              </a:rPr>
              <a:t>+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0" name="TextShape 4"/>
          <p:cNvSpPr txBox="1"/>
          <p:nvPr/>
        </p:nvSpPr>
        <p:spPr>
          <a:xfrm>
            <a:off x="4114800" y="4042800"/>
            <a:ext cx="274320" cy="3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latin typeface="Arial"/>
              </a:rPr>
              <a:t>=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0" y="457200"/>
            <a:ext cx="9143280" cy="7614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80"/>
                </a:solidFill>
                <a:latin typeface="Georgia"/>
                <a:ea typeface="MS PGothic"/>
              </a:rPr>
              <a:t>Why CS Ed Research?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152280" y="1641600"/>
            <a:ext cx="8991000" cy="4529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  <a:ea typeface="MS PGothic"/>
              </a:rPr>
              <a:t>Greed</a:t>
            </a:r>
            <a:endParaRPr b="0" lang="en-US" sz="2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  <a:ea typeface="MS PGothic"/>
              </a:rPr>
              <a:t>Relatively easier funding</a:t>
            </a:r>
            <a:endParaRPr b="0" lang="en-US" sz="28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  <a:ea typeface="MS PGothic"/>
              </a:rPr>
              <a:t>Need</a:t>
            </a:r>
            <a:endParaRPr b="0" lang="en-US" sz="2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  <a:ea typeface="MS PGothic"/>
              </a:rPr>
              <a:t>NMT CSE has real barriers to overcome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0" y="457200"/>
            <a:ext cx="9143280" cy="7614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80"/>
                </a:solidFill>
                <a:latin typeface="Georgia"/>
                <a:ea typeface="MS PGothic"/>
              </a:rPr>
              <a:t>Why </a:t>
            </a:r>
            <a:r>
              <a:rPr b="1" i="1" lang="en-US" sz="4400" spc="-1" strike="noStrike" u="sng">
                <a:solidFill>
                  <a:srgbClr val="000080"/>
                </a:solidFill>
                <a:uFillTx/>
                <a:latin typeface="Georgia"/>
                <a:ea typeface="MS PGothic"/>
              </a:rPr>
              <a:t>NOT</a:t>
            </a:r>
            <a:r>
              <a:rPr b="1" lang="en-US" sz="4400" spc="-1" strike="noStrike">
                <a:solidFill>
                  <a:srgbClr val="000080"/>
                </a:solidFill>
                <a:latin typeface="Georgia"/>
                <a:ea typeface="MS PGothic"/>
              </a:rPr>
              <a:t> CS Ed Research?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152280" y="1641600"/>
            <a:ext cx="8991000" cy="4529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  <a:ea typeface="MS PGothic"/>
              </a:rPr>
              <a:t>Disrespect</a:t>
            </a:r>
            <a:endParaRPr b="0" lang="en-US" sz="2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  <a:ea typeface="MS PGothic"/>
              </a:rPr>
              <a:t>It’s not computer science, it’s social science</a:t>
            </a:r>
            <a:endParaRPr b="0" lang="en-US" sz="28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  <a:ea typeface="MS PGothic"/>
              </a:rPr>
              <a:t>Distraction</a:t>
            </a:r>
            <a:endParaRPr b="0" lang="en-US" sz="2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Georgia"/>
                <a:ea typeface="MS PGothic"/>
              </a:rPr>
              <a:t>I only have time left to do k more things, and I want those to be things I really care about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304920" y="6480"/>
            <a:ext cx="8606880" cy="9072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262699"/>
                </a:solidFill>
                <a:latin typeface="Georgia"/>
                <a:ea typeface="MS PGothic"/>
              </a:rPr>
              <a:t>Different CS Ed Foci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457200" y="1058760"/>
            <a:ext cx="8265240" cy="5569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80000"/>
              </a:lnSpc>
              <a:spcBef>
                <a:spcPts val="799"/>
              </a:spcBef>
              <a:buClr>
                <a:srgbClr val="404040"/>
              </a:buClr>
              <a:buFont typeface="Wingdings" charset="2"/>
              <a:buChar char=""/>
            </a:pPr>
            <a:r>
              <a:rPr b="0" lang="en-US" sz="2700" spc="-1" strike="noStrike">
                <a:solidFill>
                  <a:srgbClr val="404040"/>
                </a:solidFill>
                <a:latin typeface="Georgia"/>
                <a:ea typeface="MS PGothic"/>
              </a:rPr>
              <a:t>Traditional CS Ed: pedagogy, etc.</a:t>
            </a:r>
            <a:endParaRPr b="0" lang="en-US" sz="2700" spc="-1" strike="noStrike">
              <a:latin typeface="Arial"/>
            </a:endParaRPr>
          </a:p>
          <a:p>
            <a:pPr lvl="1" marL="432000" indent="-216000">
              <a:lnSpc>
                <a:spcPct val="8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700" spc="-1" strike="noStrike">
                <a:solidFill>
                  <a:srgbClr val="404040"/>
                </a:solidFill>
                <a:latin typeface="Georgia"/>
                <a:ea typeface="MS PGothic"/>
              </a:rPr>
              <a:t>the theory side, or the “ed” side</a:t>
            </a:r>
            <a:endParaRPr b="0" lang="en-US" sz="2700" spc="-1" strike="noStrike">
              <a:latin typeface="Arial"/>
            </a:endParaRPr>
          </a:p>
          <a:p>
            <a:pPr marL="457200" indent="-456480">
              <a:lnSpc>
                <a:spcPct val="80000"/>
              </a:lnSpc>
              <a:spcBef>
                <a:spcPts val="799"/>
              </a:spcBef>
              <a:buClr>
                <a:srgbClr val="404040"/>
              </a:buClr>
              <a:buFont typeface="Wingdings" charset="2"/>
              <a:buChar char=""/>
            </a:pPr>
            <a:r>
              <a:rPr b="0" lang="en-US" sz="2700" spc="-1" strike="noStrike">
                <a:solidFill>
                  <a:srgbClr val="404040"/>
                </a:solidFill>
                <a:latin typeface="Georgia"/>
                <a:ea typeface="MS PGothic"/>
              </a:rPr>
              <a:t>CS Ed Tech</a:t>
            </a:r>
            <a:endParaRPr b="0" lang="en-US" sz="2700" spc="-1" strike="noStrike">
              <a:latin typeface="Arial"/>
            </a:endParaRPr>
          </a:p>
          <a:p>
            <a:pPr lvl="1" marL="432000" indent="-216000">
              <a:lnSpc>
                <a:spcPct val="8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700" spc="-1" strike="noStrike">
                <a:solidFill>
                  <a:srgbClr val="404040"/>
                </a:solidFill>
                <a:latin typeface="Georgia"/>
                <a:ea typeface="MS PGothic"/>
              </a:rPr>
              <a:t>If I squint at it from the right angle, can use CS Ed Tech to advance state of the art in compilers, software engineering, etc.</a:t>
            </a:r>
            <a:endParaRPr b="0" lang="en-US" sz="2700" spc="-1" strike="noStrike">
              <a:latin typeface="Arial"/>
            </a:endParaRPr>
          </a:p>
          <a:p>
            <a:pPr marL="457200" indent="-456480">
              <a:lnSpc>
                <a:spcPct val="80000"/>
              </a:lnSpc>
              <a:spcBef>
                <a:spcPts val="799"/>
              </a:spcBef>
              <a:buClr>
                <a:srgbClr val="404040"/>
              </a:buClr>
              <a:buFont typeface="Wingdings" charset="2"/>
              <a:buChar char=""/>
            </a:pPr>
            <a:r>
              <a:rPr b="0" lang="en-US" sz="2700" spc="-1" strike="noStrike">
                <a:solidFill>
                  <a:srgbClr val="404040"/>
                </a:solidFill>
                <a:latin typeface="Georgia"/>
                <a:ea typeface="MS PGothic"/>
              </a:rPr>
              <a:t>Woke CS Ed</a:t>
            </a:r>
            <a:endParaRPr b="0" lang="en-US" sz="2700" spc="-1" strike="noStrike">
              <a:latin typeface="Arial"/>
            </a:endParaRPr>
          </a:p>
          <a:p>
            <a:pPr lvl="1" marL="432000" indent="-216000">
              <a:lnSpc>
                <a:spcPct val="8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700" spc="-1" strike="noStrike">
                <a:solidFill>
                  <a:srgbClr val="404040"/>
                </a:solidFill>
                <a:latin typeface="Georgia"/>
                <a:ea typeface="MS PGothic"/>
              </a:rPr>
              <a:t>~33-50% of current SIGCSE papers?</a:t>
            </a:r>
            <a:endParaRPr b="0" lang="en-US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762120" y="6480"/>
            <a:ext cx="8149680" cy="14328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0080"/>
                </a:solidFill>
                <a:latin typeface="Georgia"/>
                <a:ea typeface="MS PGothic"/>
              </a:rPr>
              <a:t>What Need for</a:t>
            </a:r>
            <a:br/>
            <a:r>
              <a:rPr b="1" lang="en-US" sz="4400" spc="-1" strike="noStrike">
                <a:solidFill>
                  <a:srgbClr val="000080"/>
                </a:solidFill>
                <a:latin typeface="Georgia"/>
                <a:ea typeface="MS PGothic"/>
              </a:rPr>
              <a:t>CS Ed Tech?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533520" y="1447920"/>
            <a:ext cx="8454240" cy="426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Increase accessibility to key courses</a:t>
            </a:r>
            <a:endParaRPr b="0" lang="en-US" sz="32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Math-for-CS</a:t>
            </a:r>
            <a:endParaRPr b="0" lang="en-US" sz="3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Improve success rates in key courses</a:t>
            </a:r>
            <a:endParaRPr b="0" lang="en-US" sz="32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Code-level Up</a:t>
            </a:r>
            <a:endParaRPr b="0" lang="en-US" sz="3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Applicable at both entry-level and entry-to-grad level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274320" y="213120"/>
            <a:ext cx="8637480" cy="14328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r>
              <a:rPr b="1" lang="en-US" sz="3600" spc="-1" strike="noStrike">
                <a:solidFill>
                  <a:srgbClr val="000080"/>
                </a:solidFill>
                <a:latin typeface="Georgia"/>
                <a:ea typeface="MS PGothic"/>
              </a:rPr>
              <a:t>Modeling User Knowledge to Improve Access, Success, and Retention in Computer Science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506880" y="1771560"/>
            <a:ext cx="8454240" cy="426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Is it possible to create an online “game” or “test” that we would accept as satisfying the prerequisite to take CSE 107 and/or CSE 113?</a:t>
            </a:r>
            <a:endParaRPr b="0" lang="en-US" sz="3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Is it possible to create an online “game” or “test” that can demonstrably improve success rates in CSE 107 and/or CSE 113?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274320" y="213120"/>
            <a:ext cx="8637480" cy="14328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r>
              <a:rPr b="1" lang="en-US" sz="3600" spc="-1" strike="noStrike">
                <a:solidFill>
                  <a:srgbClr val="000080"/>
                </a:solidFill>
                <a:latin typeface="Georgia"/>
                <a:ea typeface="MS PGothic"/>
              </a:rPr>
              <a:t>What subset of Math 1220 is actually required in CSE 107?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506880" y="1771560"/>
            <a:ext cx="8454240" cy="426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Most of what we need is a little different than traditional algebra...but we need a lot</a:t>
            </a:r>
            <a:endParaRPr b="0" lang="en-US" sz="3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274320" y="213120"/>
            <a:ext cx="8637480" cy="14328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r>
              <a:rPr b="1" lang="en-US" sz="3600" spc="-1" strike="noStrike">
                <a:solidFill>
                  <a:srgbClr val="000080"/>
                </a:solidFill>
                <a:latin typeface="Georgia"/>
                <a:ea typeface="MS PGothic"/>
              </a:rPr>
              <a:t>What subset of Math 1230/1240 is actually required in CSE 113?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506880" y="1771560"/>
            <a:ext cx="8454240" cy="426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Most of what we need is a little different than traditional trig/precalc… but we need a lot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274320" y="213120"/>
            <a:ext cx="8637480" cy="14328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r>
              <a:rPr b="1" lang="en-US" sz="3600" spc="-1" strike="noStrike">
                <a:solidFill>
                  <a:srgbClr val="000080"/>
                </a:solidFill>
                <a:latin typeface="Georgia"/>
                <a:ea typeface="MS PGothic"/>
              </a:rPr>
              <a:t>What kind of curriculum or software environment would fix failure rates in CSE 113?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506880" y="1771560"/>
            <a:ext cx="8454240" cy="4263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“</a:t>
            </a: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Everyone has these failure rates”</a:t>
            </a:r>
            <a:endParaRPr b="0" lang="en-US" sz="3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We “fix” via excessive math prereq</a:t>
            </a:r>
            <a:endParaRPr b="0" lang="en-US" sz="32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Failure rates still 40%</a:t>
            </a:r>
            <a:endParaRPr b="0" lang="en-US" sz="3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Others “fix” by watering down material; not a great alternative</a:t>
            </a:r>
            <a:endParaRPr b="0" lang="en-US" sz="3200" spc="-1" strike="noStrike">
              <a:latin typeface="Arial"/>
            </a:endParaRPr>
          </a:p>
          <a:p>
            <a:pPr marL="457200" indent="-4564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b="0" lang="en-US" sz="3200" spc="-1" strike="noStrike">
                <a:solidFill>
                  <a:srgbClr val="000000"/>
                </a:solidFill>
                <a:latin typeface="Georgia"/>
                <a:ea typeface="MS PGothic"/>
              </a:rPr>
              <a:t>No one has proved that a real fix is not out there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Application>LibreOffice/6.4.7.2$Linux_X86_64 LibreOffice_project/40$Build-2</Application>
  <Words>5036</Words>
  <Paragraphs>164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2008-08-03T20:58:00Z</dcterms:created>
  <dc:creator>J Zheng</dc:creator>
  <dc:description/>
  <dc:language>en-US</dc:language>
  <cp:lastModifiedBy>Clinton Jeffery</cp:lastModifiedBy>
  <cp:lastPrinted>2013-08-20T02:42:00Z</cp:lastPrinted>
  <dcterms:modified xsi:type="dcterms:W3CDTF">2022-10-24T14:59:56Z</dcterms:modified>
  <cp:revision>587</cp:revision>
  <dc:subject/>
  <dc:title>Introduction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KSOProductBuildVer">
    <vt:lpwstr>1033-11.2.0.8942</vt:lpwstr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8</vt:i4>
  </property>
  <property fmtid="{D5CDD505-2E9C-101B-9397-08002B2CF9AE}" pid="9" name="PresentationFormat">
    <vt:lpwstr>On-screen Show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19</vt:i4>
  </property>
</Properties>
</file>